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7" r:id="rId8"/>
    <p:sldId id="268" r:id="rId9"/>
    <p:sldId id="262" r:id="rId10"/>
    <p:sldId id="263" r:id="rId11"/>
    <p:sldId id="264" r:id="rId12"/>
    <p:sldId id="270"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4" autoAdjust="0"/>
    <p:restoredTop sz="94660"/>
  </p:normalViewPr>
  <p:slideViewPr>
    <p:cSldViewPr>
      <p:cViewPr>
        <p:scale>
          <a:sx n="94" d="100"/>
          <a:sy n="94" d="100"/>
        </p:scale>
        <p:origin x="-34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3581400" y="3429000"/>
            <a:ext cx="6457950" cy="382156"/>
          </a:xfrm>
          <a:prstGeom prst="rect">
            <a:avLst/>
          </a:prstGeom>
        </p:spPr>
        <p:txBody>
          <a:bodyPr vert="horz" wrap="square" lIns="0" tIns="12700" rIns="0" bIns="0" rtlCol="0">
            <a:spAutoFit/>
          </a:bodyPr>
          <a:lstStyle/>
          <a:p>
            <a:pPr marL="12700">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smtClean="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itle 11"/>
          <p:cNvSpPr>
            <a:spLocks noGrp="1"/>
          </p:cNvSpPr>
          <p:nvPr>
            <p:ph type="ctrTitle"/>
          </p:nvPr>
        </p:nvSpPr>
        <p:spPr>
          <a:xfrm>
            <a:off x="3581400" y="2895600"/>
            <a:ext cx="5800851" cy="492443"/>
          </a:xfrm>
        </p:spPr>
        <p:txBody>
          <a:bodyPr/>
          <a:lstStyle/>
          <a:p>
            <a:r>
              <a:rPr lang="en-IN" dirty="0" smtClean="0"/>
              <a:t>STUDENT NAME : NITHISHA.K</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42728" y="1320660"/>
            <a:ext cx="314325" cy="2795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509114"/>
          </a:xfrm>
          <a:prstGeom prst="rect">
            <a:avLst/>
          </a:prstGeom>
        </p:spPr>
        <p:txBody>
          <a:bodyPr vert="horz" wrap="square" lIns="0" tIns="16510" rIns="0" bIns="0" rtlCol="0">
            <a:spAutoFit/>
          </a:bodyPr>
          <a:lstStyle/>
          <a:p>
            <a:pPr marL="12700">
              <a:lnSpc>
                <a:spcPct val="100000"/>
              </a:lnSpc>
              <a:spcBef>
                <a:spcPts val="130"/>
              </a:spcBef>
            </a:pPr>
            <a:r>
              <a:rPr sz="3200" spc="15" dirty="0"/>
              <a:t>THE</a:t>
            </a:r>
            <a:r>
              <a:rPr sz="3200" spc="20" dirty="0"/>
              <a:t> </a:t>
            </a:r>
            <a:r>
              <a:rPr sz="3200" spc="10" dirty="0"/>
              <a:t>WOW</a:t>
            </a:r>
            <a:r>
              <a:rPr sz="3200" spc="85" dirty="0"/>
              <a:t> </a:t>
            </a:r>
            <a:r>
              <a:rPr sz="3200" spc="10" dirty="0"/>
              <a:t>IN</a:t>
            </a:r>
            <a:r>
              <a:rPr sz="3200" spc="-5" dirty="0"/>
              <a:t> </a:t>
            </a:r>
            <a:r>
              <a:rPr sz="3200" spc="15" dirty="0"/>
              <a:t>YOUR</a:t>
            </a:r>
            <a:r>
              <a:rPr sz="3200" spc="-10" dirty="0"/>
              <a:t> </a:t>
            </a:r>
            <a:r>
              <a:rPr sz="3200" spc="20" dirty="0"/>
              <a:t>SOLUTION</a:t>
            </a:r>
            <a:endParaRPr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p:cNvSpPr txBox="1"/>
          <p:nvPr/>
        </p:nvSpPr>
        <p:spPr>
          <a:xfrm>
            <a:off x="2533650" y="1893034"/>
            <a:ext cx="6457950" cy="4093428"/>
          </a:xfrm>
          <a:prstGeom prst="rect">
            <a:avLst/>
          </a:prstGeom>
          <a:noFill/>
        </p:spPr>
        <p:txBody>
          <a:bodyPr wrap="square" rtlCol="0">
            <a:spAutoFit/>
          </a:bodyPr>
          <a:lstStyle/>
          <a:p>
            <a:pPr algn="just"/>
            <a:r>
              <a:rPr lang="en-US" sz="2000" dirty="0" smtClean="0"/>
              <a:t>1. Granular </a:t>
            </a:r>
            <a:r>
              <a:rPr lang="en-US" sz="2000" dirty="0"/>
              <a:t>Predictions: Our model offers granular predictions of AQI levels at specific geographical locations within urban areas, enabling targeted interventions and resource allocation</a:t>
            </a:r>
            <a:r>
              <a:rPr lang="en-US" sz="2000" dirty="0" smtClean="0"/>
              <a:t>.</a:t>
            </a:r>
          </a:p>
          <a:p>
            <a:pPr algn="just"/>
            <a:endParaRPr lang="en-US" sz="2000" dirty="0"/>
          </a:p>
          <a:p>
            <a:pPr algn="just"/>
            <a:r>
              <a:rPr lang="en-US" sz="2000" dirty="0" smtClean="0"/>
              <a:t>2. Dynamic </a:t>
            </a:r>
            <a:r>
              <a:rPr lang="en-US" sz="2000" dirty="0"/>
              <a:t>Adaptation: The model dynamically adapts to changing environmental conditions and pollution sources, ensuring robust performance under varying circumstances</a:t>
            </a:r>
            <a:r>
              <a:rPr lang="en-US" sz="2000" dirty="0" smtClean="0"/>
              <a:t>.</a:t>
            </a:r>
          </a:p>
          <a:p>
            <a:pPr algn="just"/>
            <a:endParaRPr lang="en-US" sz="2000" dirty="0"/>
          </a:p>
          <a:p>
            <a:pPr algn="just"/>
            <a:r>
              <a:rPr lang="en-US" sz="2000" dirty="0" smtClean="0"/>
              <a:t>3. User-Friendly </a:t>
            </a:r>
            <a:r>
              <a:rPr lang="en-US" sz="2000" dirty="0"/>
              <a:t>Interface: We provide a user-friendly interface that allows stakeholders to visualize air quality forecasts and access relevant insights effortlessly.</a:t>
            </a:r>
          </a:p>
          <a:p>
            <a:pPr algn="just"/>
            <a:endParaRPr lang="en-IN" sz="2000" dirty="0">
              <a:latin typeface="Calisto MT"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62000" y="1295400"/>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rebuchet MS"/>
                <a:cs typeface="Trebuchet MS"/>
              </a:rPr>
              <a:t>M</a:t>
            </a:r>
            <a:r>
              <a:rPr sz="3200" b="1" dirty="0">
                <a:latin typeface="Trebuchet MS"/>
                <a:cs typeface="Trebuchet MS"/>
              </a:rPr>
              <a:t>O</a:t>
            </a:r>
            <a:r>
              <a:rPr sz="3200" b="1" spc="-15" dirty="0">
                <a:latin typeface="Trebuchet MS"/>
                <a:cs typeface="Trebuchet MS"/>
              </a:rPr>
              <a:t>D</a:t>
            </a:r>
            <a:r>
              <a:rPr sz="3200" b="1" spc="-35" dirty="0">
                <a:latin typeface="Trebuchet MS"/>
                <a:cs typeface="Trebuchet MS"/>
              </a:rPr>
              <a:t>E</a:t>
            </a:r>
            <a:r>
              <a:rPr sz="3200" b="1" spc="-30" dirty="0">
                <a:latin typeface="Trebuchet MS"/>
                <a:cs typeface="Trebuchet MS"/>
              </a:rPr>
              <a:t>LL</a:t>
            </a:r>
            <a:r>
              <a:rPr sz="3200" b="1" spc="-5" dirty="0">
                <a:latin typeface="Trebuchet MS"/>
                <a:cs typeface="Trebuchet MS"/>
              </a:rPr>
              <a:t>I</a:t>
            </a:r>
            <a:r>
              <a:rPr sz="3200" b="1" spc="30" dirty="0">
                <a:latin typeface="Trebuchet MS"/>
                <a:cs typeface="Trebuchet MS"/>
              </a:rPr>
              <a:t>N</a:t>
            </a:r>
            <a:r>
              <a:rPr sz="3200" b="1" spc="5" dirty="0">
                <a:latin typeface="Trebuchet MS"/>
                <a:cs typeface="Trebuchet MS"/>
              </a:rPr>
              <a:t>G</a:t>
            </a:r>
            <a:endParaRPr sz="3200" dirty="0">
              <a:latin typeface="Trebuchet MS"/>
              <a:cs typeface="Trebuchet MS"/>
            </a:endParaRPr>
          </a:p>
        </p:txBody>
      </p:sp>
      <p:sp>
        <p:nvSpPr>
          <p:cNvPr id="2" name="Rectangle 1"/>
          <p:cNvSpPr/>
          <p:nvPr/>
        </p:nvSpPr>
        <p:spPr>
          <a:xfrm>
            <a:off x="685800" y="2420272"/>
            <a:ext cx="6096000" cy="3477875"/>
          </a:xfrm>
          <a:prstGeom prst="rect">
            <a:avLst/>
          </a:prstGeom>
        </p:spPr>
        <p:txBody>
          <a:bodyPr>
            <a:spAutoFit/>
          </a:bodyPr>
          <a:lstStyle/>
          <a:p>
            <a:pPr algn="just"/>
            <a:r>
              <a:rPr lang="en-IN" sz="2000" dirty="0"/>
              <a:t>Our project harnesses the power of Convolutional Neural Networks (CNNs), a specialized class of deep learning algorithms, to develop a </a:t>
            </a:r>
            <a:r>
              <a:rPr lang="en-IN" sz="2000" dirty="0" err="1"/>
              <a:t>groundbreaking</a:t>
            </a:r>
            <a:r>
              <a:rPr lang="en-IN" sz="2000" dirty="0"/>
              <a:t> predictive model for urban air quality prediction. CNNs have revolutionized various fields, particularly image recognition, by effectively capturing spatial dependencies and hierarchical patterns within data. In the context of urban air quality prediction, we adapt CNNs to process multidimensional input data, including meteorological factors and pollution sources, to accurately forecast Air Quality Index (AQI) levels.</a:t>
            </a:r>
            <a:endParaRPr lang="en-IN" sz="2000" dirty="0">
              <a:latin typeface="Calisto MT" pitchFamily="18"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905000"/>
            <a:ext cx="4114800" cy="3356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47800"/>
            <a:ext cx="8248895" cy="3748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8613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515600" y="4724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39200"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382250" y="5181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07318" y="299496"/>
            <a:ext cx="8464868" cy="505908"/>
          </a:xfrm>
          <a:prstGeom prst="rect">
            <a:avLst/>
          </a:prstGeom>
        </p:spPr>
        <p:txBody>
          <a:bodyPr vert="horz" wrap="square" lIns="0" tIns="13335" rIns="0" bIns="0" rtlCol="0">
            <a:spAutoFit/>
          </a:bodyPr>
          <a:lstStyle/>
          <a:p>
            <a:pPr marL="12700">
              <a:lnSpc>
                <a:spcPct val="100000"/>
              </a:lnSpc>
              <a:spcBef>
                <a:spcPts val="105"/>
              </a:spcBef>
            </a:pPr>
            <a:r>
              <a:rPr lang="en-US" sz="3200" dirty="0" smtClean="0"/>
              <a:t>Cutting Edge Techniques</a:t>
            </a:r>
            <a:endParaRPr sz="32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 name="TextBox 9"/>
          <p:cNvSpPr txBox="1"/>
          <p:nvPr/>
        </p:nvSpPr>
        <p:spPr>
          <a:xfrm>
            <a:off x="642776" y="936911"/>
            <a:ext cx="9491824" cy="5632311"/>
          </a:xfrm>
          <a:prstGeom prst="rect">
            <a:avLst/>
          </a:prstGeom>
          <a:noFill/>
        </p:spPr>
        <p:txBody>
          <a:bodyPr wrap="square" rtlCol="0">
            <a:spAutoFit/>
          </a:bodyPr>
          <a:lstStyle/>
          <a:p>
            <a:pPr marL="342900" indent="-342900" algn="just">
              <a:buFont typeface="+mj-lt"/>
              <a:buAutoNum type="arabicPeriod"/>
            </a:pPr>
            <a:r>
              <a:rPr lang="en-IN" b="1" dirty="0" smtClean="0">
                <a:latin typeface="Calisto MT" pitchFamily="18" charset="0"/>
              </a:rPr>
              <a:t>Input </a:t>
            </a:r>
            <a:r>
              <a:rPr lang="en-IN" b="1" dirty="0">
                <a:latin typeface="Calisto MT" pitchFamily="18" charset="0"/>
              </a:rPr>
              <a:t>Data Representation</a:t>
            </a:r>
            <a:r>
              <a:rPr lang="en-IN" b="1" dirty="0" smtClean="0">
                <a:latin typeface="Calisto MT" pitchFamily="18" charset="0"/>
              </a:rPr>
              <a:t>:</a:t>
            </a:r>
            <a:r>
              <a:rPr lang="en-IN" dirty="0" smtClean="0">
                <a:latin typeface="Calisto MT" pitchFamily="18" charset="0"/>
              </a:rPr>
              <a:t> CNNs </a:t>
            </a:r>
            <a:r>
              <a:rPr lang="en-IN" dirty="0">
                <a:latin typeface="Calisto MT" pitchFamily="18" charset="0"/>
              </a:rPr>
              <a:t>process multidimensional data effectively, treating each input variable as a separate channel in the input tensor, facilitating the capture of spatial correlations.</a:t>
            </a:r>
          </a:p>
          <a:p>
            <a:pPr marL="342900" indent="-342900" algn="just">
              <a:buFont typeface="+mj-lt"/>
              <a:buAutoNum type="arabicPeriod"/>
            </a:pPr>
            <a:endParaRPr lang="en-IN" dirty="0">
              <a:latin typeface="Calisto MT" pitchFamily="18" charset="0"/>
            </a:endParaRPr>
          </a:p>
          <a:p>
            <a:pPr marL="342900" indent="-342900" algn="just">
              <a:buFont typeface="+mj-lt"/>
              <a:buAutoNum type="arabicPeriod"/>
            </a:pPr>
            <a:r>
              <a:rPr lang="en-IN" b="1" dirty="0" smtClean="0">
                <a:latin typeface="Calisto MT" pitchFamily="18" charset="0"/>
              </a:rPr>
              <a:t>Feature </a:t>
            </a:r>
            <a:r>
              <a:rPr lang="en-IN" b="1" dirty="0">
                <a:latin typeface="Calisto MT" pitchFamily="18" charset="0"/>
              </a:rPr>
              <a:t>Extraction and Hierarchical </a:t>
            </a:r>
            <a:r>
              <a:rPr lang="en-IN" b="1" dirty="0" err="1" smtClean="0">
                <a:latin typeface="Calisto MT" pitchFamily="18" charset="0"/>
              </a:rPr>
              <a:t>Representation:</a:t>
            </a:r>
            <a:r>
              <a:rPr lang="en-IN" dirty="0" err="1" smtClean="0">
                <a:latin typeface="Calisto MT" pitchFamily="18" charset="0"/>
              </a:rPr>
              <a:t>CNNs</a:t>
            </a:r>
            <a:r>
              <a:rPr lang="en-IN" dirty="0" smtClean="0">
                <a:latin typeface="Calisto MT" pitchFamily="18" charset="0"/>
              </a:rPr>
              <a:t> </a:t>
            </a:r>
            <a:r>
              <a:rPr lang="en-IN" dirty="0">
                <a:latin typeface="Calisto MT" pitchFamily="18" charset="0"/>
              </a:rPr>
              <a:t>use learnable filters to extract hierarchical representations of input data, enabling the detection of complex patterns relevant to air quality prediction.</a:t>
            </a:r>
          </a:p>
          <a:p>
            <a:pPr marL="342900" indent="-342900" algn="just">
              <a:buFont typeface="+mj-lt"/>
              <a:buAutoNum type="arabicPeriod"/>
            </a:pPr>
            <a:endParaRPr lang="en-IN" dirty="0">
              <a:latin typeface="Calisto MT" pitchFamily="18" charset="0"/>
            </a:endParaRPr>
          </a:p>
          <a:p>
            <a:pPr marL="342900" indent="-342900" algn="just">
              <a:buFont typeface="+mj-lt"/>
              <a:buAutoNum type="arabicPeriod"/>
            </a:pPr>
            <a:r>
              <a:rPr lang="en-IN" b="1" dirty="0" smtClean="0">
                <a:latin typeface="Calisto MT" pitchFamily="18" charset="0"/>
              </a:rPr>
              <a:t>Spatial </a:t>
            </a:r>
            <a:r>
              <a:rPr lang="en-IN" b="1" dirty="0">
                <a:latin typeface="Calisto MT" pitchFamily="18" charset="0"/>
              </a:rPr>
              <a:t>and Temporal </a:t>
            </a:r>
            <a:r>
              <a:rPr lang="en-IN" b="1" dirty="0" err="1" smtClean="0">
                <a:latin typeface="Calisto MT" pitchFamily="18" charset="0"/>
              </a:rPr>
              <a:t>Dependencies:</a:t>
            </a:r>
            <a:r>
              <a:rPr lang="en-IN" dirty="0" err="1" smtClean="0">
                <a:latin typeface="Calisto MT" pitchFamily="18" charset="0"/>
              </a:rPr>
              <a:t>CNNs</a:t>
            </a:r>
            <a:r>
              <a:rPr lang="en-IN" dirty="0" smtClean="0">
                <a:latin typeface="Calisto MT" pitchFamily="18" charset="0"/>
              </a:rPr>
              <a:t> </a:t>
            </a:r>
            <a:r>
              <a:rPr lang="en-IN" dirty="0">
                <a:latin typeface="Calisto MT" pitchFamily="18" charset="0"/>
              </a:rPr>
              <a:t>inherently capture spatial dependencies within input data, and can incorporate temporal dependencies using recurrent architectures or temporal convolutional layers.</a:t>
            </a:r>
          </a:p>
          <a:p>
            <a:pPr marL="342900" indent="-342900" algn="just">
              <a:buFont typeface="+mj-lt"/>
              <a:buAutoNum type="arabicPeriod"/>
            </a:pPr>
            <a:endParaRPr lang="en-IN" dirty="0">
              <a:latin typeface="Calisto MT" pitchFamily="18" charset="0"/>
            </a:endParaRPr>
          </a:p>
          <a:p>
            <a:pPr marL="342900" indent="-342900" algn="just">
              <a:buFont typeface="+mj-lt"/>
              <a:buAutoNum type="arabicPeriod"/>
            </a:pPr>
            <a:r>
              <a:rPr lang="en-IN" b="1" dirty="0" smtClean="0">
                <a:latin typeface="Calisto MT" pitchFamily="18" charset="0"/>
              </a:rPr>
              <a:t>Transfer </a:t>
            </a:r>
            <a:r>
              <a:rPr lang="en-IN" b="1" dirty="0">
                <a:latin typeface="Calisto MT" pitchFamily="18" charset="0"/>
              </a:rPr>
              <a:t>Learning and </a:t>
            </a:r>
            <a:r>
              <a:rPr lang="en-IN" b="1" dirty="0" err="1" smtClean="0">
                <a:latin typeface="Calisto MT" pitchFamily="18" charset="0"/>
              </a:rPr>
              <a:t>Fine-tuning:</a:t>
            </a:r>
            <a:r>
              <a:rPr lang="en-IN" dirty="0" err="1" smtClean="0">
                <a:latin typeface="Calisto MT" pitchFamily="18" charset="0"/>
              </a:rPr>
              <a:t>Transfer</a:t>
            </a:r>
            <a:r>
              <a:rPr lang="en-IN" dirty="0" smtClean="0">
                <a:latin typeface="Calisto MT" pitchFamily="18" charset="0"/>
              </a:rPr>
              <a:t> </a:t>
            </a:r>
            <a:r>
              <a:rPr lang="en-IN" dirty="0">
                <a:latin typeface="Calisto MT" pitchFamily="18" charset="0"/>
              </a:rPr>
              <a:t>learning adapts pre-trained CNN models to urban air quality prediction, accelerating model training and improving performance, especially with limited data.</a:t>
            </a:r>
          </a:p>
          <a:p>
            <a:pPr marL="342900" indent="-342900" algn="just">
              <a:buFont typeface="+mj-lt"/>
              <a:buAutoNum type="arabicPeriod"/>
            </a:pPr>
            <a:endParaRPr lang="en-IN" dirty="0">
              <a:latin typeface="Calisto MT" pitchFamily="18" charset="0"/>
            </a:endParaRPr>
          </a:p>
          <a:p>
            <a:pPr marL="342900" indent="-342900" algn="just">
              <a:buFont typeface="+mj-lt"/>
              <a:buAutoNum type="arabicPeriod"/>
            </a:pPr>
            <a:r>
              <a:rPr lang="en-IN" b="1" dirty="0" smtClean="0">
                <a:latin typeface="Calisto MT" pitchFamily="18" charset="0"/>
              </a:rPr>
              <a:t>Ensemble </a:t>
            </a:r>
            <a:r>
              <a:rPr lang="en-IN" b="1" dirty="0">
                <a:latin typeface="Calisto MT" pitchFamily="18" charset="0"/>
              </a:rPr>
              <a:t>Architectures and Model </a:t>
            </a:r>
            <a:r>
              <a:rPr lang="en-IN" b="1" dirty="0" err="1" smtClean="0">
                <a:latin typeface="Calisto MT" pitchFamily="18" charset="0"/>
              </a:rPr>
              <a:t>Fusion:</a:t>
            </a:r>
            <a:r>
              <a:rPr lang="en-IN" dirty="0" err="1" smtClean="0">
                <a:latin typeface="Calisto MT" pitchFamily="18" charset="0"/>
              </a:rPr>
              <a:t>Ensemble</a:t>
            </a:r>
            <a:r>
              <a:rPr lang="en-IN" dirty="0" smtClean="0">
                <a:latin typeface="Calisto MT" pitchFamily="18" charset="0"/>
              </a:rPr>
              <a:t> </a:t>
            </a:r>
            <a:r>
              <a:rPr lang="en-IN" dirty="0">
                <a:latin typeface="Calisto MT" pitchFamily="18" charset="0"/>
              </a:rPr>
              <a:t>architectures combine multiple CNN models trained with different configurations to enhance predictive accuracy, while model fusion techniques aggregate predictions from individual models for a more robust final prediction.</a:t>
            </a:r>
            <a:endParaRPr lang="en-IN" dirty="0">
              <a:latin typeface="Calisto MT"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05800" y="598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143000" y="1371600"/>
            <a:ext cx="2437130" cy="505908"/>
          </a:xfrm>
          <a:prstGeom prst="rect">
            <a:avLst/>
          </a:prstGeom>
        </p:spPr>
        <p:txBody>
          <a:bodyPr vert="horz" wrap="square" lIns="0" tIns="13335" rIns="0" bIns="0" rtlCol="0">
            <a:spAutoFit/>
          </a:bodyPr>
          <a:lstStyle/>
          <a:p>
            <a:pPr marL="12700">
              <a:lnSpc>
                <a:spcPct val="100000"/>
              </a:lnSpc>
              <a:spcBef>
                <a:spcPts val="105"/>
              </a:spcBef>
            </a:pPr>
            <a:r>
              <a:rPr sz="3200" dirty="0"/>
              <a:t>R</a:t>
            </a:r>
            <a:r>
              <a:rPr sz="3200" spc="-40" dirty="0"/>
              <a:t>E</a:t>
            </a:r>
            <a:r>
              <a:rPr sz="3200" spc="15" dirty="0"/>
              <a:t>S</a:t>
            </a:r>
            <a:r>
              <a:rPr sz="3200" spc="-30" dirty="0"/>
              <a:t>U</a:t>
            </a:r>
            <a:r>
              <a:rPr sz="3200" spc="-405" dirty="0"/>
              <a:t>L</a:t>
            </a:r>
            <a:r>
              <a:rPr sz="32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2" name="TextBox 1"/>
          <p:cNvSpPr txBox="1"/>
          <p:nvPr/>
        </p:nvSpPr>
        <p:spPr>
          <a:xfrm>
            <a:off x="1066800" y="2123227"/>
            <a:ext cx="7696201" cy="3239348"/>
          </a:xfrm>
          <a:prstGeom prst="rect">
            <a:avLst/>
          </a:prstGeom>
          <a:noFill/>
        </p:spPr>
        <p:txBody>
          <a:bodyPr wrap="square" rtlCol="0">
            <a:spAutoFit/>
          </a:bodyPr>
          <a:lstStyle/>
          <a:p>
            <a:pPr algn="just"/>
            <a:endParaRPr lang="en-US" sz="1400" dirty="0" smtClean="0"/>
          </a:p>
          <a:p>
            <a:r>
              <a:rPr lang="en-IN" sz="2000" dirty="0">
                <a:latin typeface="Calisto MT" pitchFamily="18" charset="0"/>
              </a:rPr>
              <a:t>The results of our AI-driven predictive model demonstrate unprecedented accuracy and reliability in forecasting urban AQI levels. Through rigorous evaluation and comparative analyses, our solution outperforms traditional models and sets new benchmarks in air quality prediction. The revolutionary impact of our project extends beyond statistical measures, empowering stakeholders with actionable insights to create healthier and more </a:t>
            </a:r>
            <a:r>
              <a:rPr lang="en-IN" sz="2000" dirty="0" err="1">
                <a:latin typeface="Calisto MT" pitchFamily="18" charset="0"/>
              </a:rPr>
              <a:t>livable</a:t>
            </a:r>
            <a:r>
              <a:rPr lang="en-IN" sz="2000" dirty="0">
                <a:latin typeface="Calisto MT" pitchFamily="18" charset="0"/>
              </a:rPr>
              <a:t> urban environments.</a:t>
            </a:r>
          </a:p>
          <a:p>
            <a:r>
              <a:rPr lang="en-IN" sz="1600" dirty="0"/>
              <a:t/>
            </a:r>
            <a:br>
              <a:rPr lang="en-IN" sz="1600" dirty="0"/>
            </a:br>
            <a:endParaRPr lang="en-IN" sz="1450" dirty="0">
              <a:latin typeface="Calisto MT" pitchFamily="18" charset="0"/>
            </a:endParaRPr>
          </a:p>
        </p:txBody>
      </p:sp>
    </p:spTree>
    <p:extLst>
      <p:ext uri="{BB962C8B-B14F-4D97-AF65-F5344CB8AC3E}">
        <p14:creationId xmlns:p14="http://schemas.microsoft.com/office/powerpoint/2010/main" val="631581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924800" y="2676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352800" y="1371600"/>
            <a:ext cx="3909695" cy="632224"/>
          </a:xfrm>
          <a:prstGeom prst="rect">
            <a:avLst/>
          </a:prstGeom>
        </p:spPr>
        <p:txBody>
          <a:bodyPr vert="horz" wrap="square" lIns="0" tIns="16510" rIns="0" bIns="0" rtlCol="0">
            <a:spAutoFit/>
          </a:bodyPr>
          <a:lstStyle/>
          <a:p>
            <a:pPr marL="12700" algn="ctr">
              <a:lnSpc>
                <a:spcPct val="100000"/>
              </a:lnSpc>
              <a:spcBef>
                <a:spcPts val="130"/>
              </a:spcBef>
            </a:pPr>
            <a:r>
              <a:rPr sz="4000" spc="5" dirty="0"/>
              <a:t>PROJECT</a:t>
            </a:r>
            <a:r>
              <a:rPr sz="4000" spc="-85" dirty="0"/>
              <a:t> </a:t>
            </a:r>
            <a:r>
              <a:rPr sz="4000" spc="25" dirty="0"/>
              <a:t>TITLE</a:t>
            </a:r>
            <a:endParaRPr sz="4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object 15"/>
          <p:cNvSpPr/>
          <p:nvPr/>
        </p:nvSpPr>
        <p:spPr>
          <a:xfrm>
            <a:off x="1747837" y="59150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rtlCol="0"/>
          <a:lstStyle/>
          <a:p>
            <a:endParaRPr/>
          </a:p>
        </p:txBody>
      </p:sp>
      <p:sp>
        <p:nvSpPr>
          <p:cNvPr id="23" name="TextBox 22"/>
          <p:cNvSpPr txBox="1"/>
          <p:nvPr/>
        </p:nvSpPr>
        <p:spPr>
          <a:xfrm>
            <a:off x="1002553" y="2852518"/>
            <a:ext cx="8808197" cy="830997"/>
          </a:xfrm>
          <a:prstGeom prst="rect">
            <a:avLst/>
          </a:prstGeom>
          <a:noFill/>
          <a:ln>
            <a:noFill/>
          </a:ln>
        </p:spPr>
        <p:txBody>
          <a:bodyPr wrap="square" rtlCol="0">
            <a:spAutoFit/>
          </a:bodyPr>
          <a:lstStyle/>
          <a:p>
            <a:pPr algn="ctr"/>
            <a:r>
              <a:rPr lang="en-US" sz="2400" b="1" dirty="0" smtClean="0">
                <a:latin typeface="Calisto MT" pitchFamily="18" charset="0"/>
              </a:rPr>
              <a:t>Predictive </a:t>
            </a:r>
            <a:r>
              <a:rPr lang="en-US" sz="2400" b="1" dirty="0" err="1" smtClean="0">
                <a:latin typeface="Calisto MT" pitchFamily="18" charset="0"/>
              </a:rPr>
              <a:t>Modelling</a:t>
            </a:r>
            <a:r>
              <a:rPr lang="en-US" sz="2400" b="1" dirty="0" smtClean="0">
                <a:latin typeface="Calisto MT" pitchFamily="18" charset="0"/>
              </a:rPr>
              <a:t> of </a:t>
            </a:r>
            <a:r>
              <a:rPr lang="en-US" sz="2400" b="1" dirty="0">
                <a:latin typeface="Calisto MT" pitchFamily="18" charset="0"/>
              </a:rPr>
              <a:t>Urban Air Quality Prediction through </a:t>
            </a:r>
            <a:r>
              <a:rPr lang="en-US" sz="2400" b="1" dirty="0" smtClean="0">
                <a:latin typeface="Calisto MT" pitchFamily="18" charset="0"/>
              </a:rPr>
              <a:t>Incorporating </a:t>
            </a:r>
            <a:r>
              <a:rPr lang="en-US" sz="2400" b="1" dirty="0">
                <a:latin typeface="Calisto MT" pitchFamily="18" charset="0"/>
              </a:rPr>
              <a:t>Meteorological Factors and Pollution </a:t>
            </a:r>
            <a:r>
              <a:rPr lang="en-US" sz="2400" b="1" dirty="0" smtClean="0">
                <a:latin typeface="Calisto MT" pitchFamily="18" charset="0"/>
              </a:rPr>
              <a:t>Sources</a:t>
            </a:r>
            <a:endParaRPr lang="en-IN" sz="2400" b="1" dirty="0">
              <a:latin typeface="Calisto MT"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819400" y="914400"/>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t>A</a:t>
            </a:r>
            <a:r>
              <a:rPr sz="4000" spc="-5" dirty="0"/>
              <a:t>G</a:t>
            </a:r>
            <a:r>
              <a:rPr sz="4000" spc="-35" dirty="0"/>
              <a:t>E</a:t>
            </a:r>
            <a:r>
              <a:rPr sz="4000" spc="15" dirty="0"/>
              <a:t>N</a:t>
            </a:r>
            <a:r>
              <a:rPr sz="40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752165" y="2067431"/>
            <a:ext cx="6191250" cy="3416320"/>
          </a:xfrm>
          <a:prstGeom prst="rect">
            <a:avLst/>
          </a:prstGeom>
          <a:noFill/>
        </p:spPr>
        <p:txBody>
          <a:bodyPr wrap="square" rtlCol="0">
            <a:spAutoFit/>
          </a:bodyPr>
          <a:lstStyle/>
          <a:p>
            <a:pPr marL="342900" indent="-342900">
              <a:buFont typeface="+mj-lt"/>
              <a:buAutoNum type="arabicPeriod"/>
            </a:pPr>
            <a:r>
              <a:rPr lang="en-US" sz="2400" dirty="0">
                <a:latin typeface="Calisto MT" pitchFamily="18" charset="0"/>
              </a:rPr>
              <a:t>Introduction to Urban Air Quality Prediction</a:t>
            </a:r>
          </a:p>
          <a:p>
            <a:pPr marL="342900" indent="-342900">
              <a:buFont typeface="+mj-lt"/>
              <a:buAutoNum type="arabicPeriod"/>
            </a:pPr>
            <a:r>
              <a:rPr lang="en-US" sz="2400" dirty="0">
                <a:latin typeface="Calisto MT" pitchFamily="18" charset="0"/>
              </a:rPr>
              <a:t>Overview of the Project</a:t>
            </a:r>
          </a:p>
          <a:p>
            <a:pPr marL="342900" indent="-342900">
              <a:buFont typeface="+mj-lt"/>
              <a:buAutoNum type="arabicPeriod"/>
            </a:pPr>
            <a:r>
              <a:rPr lang="en-US" sz="2400" dirty="0">
                <a:latin typeface="Calisto MT" pitchFamily="18" charset="0"/>
              </a:rPr>
              <a:t>Identification of End Users</a:t>
            </a:r>
          </a:p>
          <a:p>
            <a:pPr marL="342900" indent="-342900">
              <a:buFont typeface="+mj-lt"/>
              <a:buAutoNum type="arabicPeriod"/>
            </a:pPr>
            <a:r>
              <a:rPr lang="en-US" sz="2400" dirty="0">
                <a:latin typeface="Calisto MT" pitchFamily="18" charset="0"/>
              </a:rPr>
              <a:t>Our Solution and Its Value Proposition</a:t>
            </a:r>
          </a:p>
          <a:p>
            <a:pPr marL="342900" indent="-342900">
              <a:buFont typeface="+mj-lt"/>
              <a:buAutoNum type="arabicPeriod"/>
            </a:pPr>
            <a:r>
              <a:rPr lang="en-US" sz="2400" dirty="0">
                <a:latin typeface="Calisto MT" pitchFamily="18" charset="0"/>
              </a:rPr>
              <a:t>The Wow Factor in Our Solution</a:t>
            </a:r>
          </a:p>
          <a:p>
            <a:pPr marL="342900" indent="-342900">
              <a:buFont typeface="+mj-lt"/>
              <a:buAutoNum type="arabicPeriod"/>
            </a:pPr>
            <a:r>
              <a:rPr lang="en-US" sz="2400" dirty="0" err="1">
                <a:latin typeface="Calisto MT" pitchFamily="18" charset="0"/>
              </a:rPr>
              <a:t>Modelling</a:t>
            </a:r>
            <a:r>
              <a:rPr lang="en-US" sz="2400" dirty="0">
                <a:latin typeface="Calisto MT" pitchFamily="18" charset="0"/>
              </a:rPr>
              <a:t> Approach</a:t>
            </a:r>
          </a:p>
          <a:p>
            <a:pPr marL="342900" indent="-342900">
              <a:buFont typeface="+mj-lt"/>
              <a:buAutoNum type="arabicPeriod"/>
            </a:pPr>
            <a:r>
              <a:rPr lang="en-US" sz="2400" dirty="0">
                <a:latin typeface="Calisto MT" pitchFamily="18" charset="0"/>
              </a:rPr>
              <a:t>Results and Performance Evaluation</a:t>
            </a:r>
          </a:p>
          <a:p>
            <a:pPr marL="342900" indent="-342900">
              <a:buFont typeface="+mj-lt"/>
              <a:buAutoNum type="arabicPeriod"/>
            </a:pP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3152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914400" y="1499612"/>
            <a:ext cx="5943600" cy="5016758"/>
          </a:xfrm>
          <a:prstGeom prst="rect">
            <a:avLst/>
          </a:prstGeom>
          <a:noFill/>
        </p:spPr>
        <p:txBody>
          <a:bodyPr wrap="square" rtlCol="0">
            <a:spAutoFit/>
          </a:bodyPr>
          <a:lstStyle/>
          <a:p>
            <a:pPr algn="just"/>
            <a:r>
              <a:rPr lang="en-IN" sz="2000" dirty="0">
                <a:latin typeface="Calisto MT" pitchFamily="18" charset="0"/>
              </a:rPr>
              <a:t>Urban areas worldwide face a pressing challenge in accurately predicting Air Quality Index (AQI) levels, which are influenced by a myriad of factors including meteorological conditions and pollution sources. Traditional methods often struggle to incorporate these complex variables, leading to inaccurate forecasts that hinder effective mitigation strategies. This gap highlights the need for innovative solutions that leverage generative AI to integrate diverse data sources and provide precise predictions of urban AQI levels. Our project addresses this critical need by developing a </a:t>
            </a:r>
            <a:r>
              <a:rPr lang="en-IN" sz="2000" dirty="0" smtClean="0">
                <a:latin typeface="Calisto MT" pitchFamily="18" charset="0"/>
              </a:rPr>
              <a:t>ground breaking </a:t>
            </a:r>
            <a:r>
              <a:rPr lang="en-IN" sz="2000" dirty="0">
                <a:latin typeface="Calisto MT" pitchFamily="18" charset="0"/>
              </a:rPr>
              <a:t>predictive model that harnesses the power of AI to revolutionize urban air quality prediction, ultimately enabling stakeholders to make informed decisions and safeguard public health and the environment.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14400" y="2019300"/>
            <a:ext cx="5334000" cy="2554545"/>
          </a:xfrm>
          <a:prstGeom prst="rect">
            <a:avLst/>
          </a:prstGeom>
          <a:noFill/>
        </p:spPr>
        <p:txBody>
          <a:bodyPr wrap="square" rtlCol="0">
            <a:spAutoFit/>
          </a:bodyPr>
          <a:lstStyle/>
          <a:p>
            <a:pPr algn="just"/>
            <a:r>
              <a:rPr lang="en-IN" sz="2000" dirty="0">
                <a:latin typeface="Calisto MT" pitchFamily="18" charset="0"/>
              </a:rPr>
              <a:t>Utilizing the power of generative AI, our project aims to revolutionize the prediction of urban Air Quality Index (AQI) by incorporating meteorological factors and pollution sources. We leverage advanced </a:t>
            </a:r>
            <a:r>
              <a:rPr lang="en-IN" sz="2000" dirty="0" smtClean="0">
                <a:latin typeface="Calisto MT" pitchFamily="18" charset="0"/>
              </a:rPr>
              <a:t>algorithm like CNN </a:t>
            </a:r>
            <a:r>
              <a:rPr lang="en-IN" sz="2000" dirty="0">
                <a:latin typeface="Calisto MT" pitchFamily="18" charset="0"/>
              </a:rPr>
              <a:t>to </a:t>
            </a:r>
            <a:r>
              <a:rPr lang="en-IN" sz="2000" dirty="0" err="1">
                <a:latin typeface="Calisto MT" pitchFamily="18" charset="0"/>
              </a:rPr>
              <a:t>analyze</a:t>
            </a:r>
            <a:r>
              <a:rPr lang="en-IN" sz="2000" dirty="0">
                <a:latin typeface="Calisto MT" pitchFamily="18" charset="0"/>
              </a:rPr>
              <a:t> complex datasets and generate accurate forecasts of air quality levels in urban environments.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839200" y="2895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object 5"/>
          <p:cNvSpPr txBox="1">
            <a:spLocks/>
          </p:cNvSpPr>
          <p:nvPr/>
        </p:nvSpPr>
        <p:spPr>
          <a:xfrm>
            <a:off x="723900" y="1879787"/>
            <a:ext cx="7505700" cy="4043415"/>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469900" indent="-457200">
              <a:spcBef>
                <a:spcPts val="130"/>
              </a:spcBef>
              <a:buAutoNum type="arabicPeriod"/>
            </a:pPr>
            <a:r>
              <a:rPr lang="en-US" sz="2000" spc="25" dirty="0" smtClean="0"/>
              <a:t>ENVIRONMENTAL AGENCIES</a:t>
            </a:r>
          </a:p>
          <a:p>
            <a:pPr marL="469900" indent="-457200">
              <a:spcBef>
                <a:spcPts val="130"/>
              </a:spcBef>
              <a:buAutoNum type="arabicPeriod"/>
            </a:pPr>
            <a:endParaRPr lang="en-US" sz="2000" spc="25" dirty="0"/>
          </a:p>
          <a:p>
            <a:pPr marL="12700" algn="just">
              <a:spcBef>
                <a:spcPts val="130"/>
              </a:spcBef>
            </a:pPr>
            <a:r>
              <a:rPr lang="en-US" sz="2000" b="0" dirty="0">
                <a:latin typeface="Calisto MT" pitchFamily="18" charset="0"/>
              </a:rPr>
              <a:t>Environmental agencies play a pivotal role in </a:t>
            </a:r>
            <a:r>
              <a:rPr lang="en-US" sz="2000" b="0" u="sng" dirty="0">
                <a:latin typeface="Calisto MT" pitchFamily="18" charset="0"/>
              </a:rPr>
              <a:t>monitoring and regulating air quality standards</a:t>
            </a:r>
            <a:r>
              <a:rPr lang="en-US" sz="2000" b="0" dirty="0">
                <a:latin typeface="Calisto MT" pitchFamily="18" charset="0"/>
              </a:rPr>
              <a:t> within urban areas. These governmental bodies are tasked with implementing policies and initiatives aimed at reducing air pollution levels and ensuring compliance with established environmental regulations. By utilizing accurate and timely air quality forecasts, environmental agencies can effectively assess the impact of pollution sources, implement targeted interventions, and evaluate the effectiveness of mitigation measures. Additionally, these agencies rely on air quality data to inform decision-making processes and </a:t>
            </a:r>
            <a:r>
              <a:rPr lang="en-US" sz="2000" b="0" u="sng" dirty="0">
                <a:latin typeface="Calisto MT" pitchFamily="18" charset="0"/>
              </a:rPr>
              <a:t>develop long-term strategies for improving environmental sustainability.</a:t>
            </a:r>
            <a:endParaRPr lang="en-US" sz="2000" u="sng" dirty="0">
              <a:latin typeface="Calisto MT"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29600" y="10628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p:cNvSpPr txBox="1"/>
          <p:nvPr/>
        </p:nvSpPr>
        <p:spPr>
          <a:xfrm>
            <a:off x="779650" y="885461"/>
            <a:ext cx="6840350" cy="4708981"/>
          </a:xfrm>
          <a:prstGeom prst="rect">
            <a:avLst/>
          </a:prstGeom>
          <a:noFill/>
        </p:spPr>
        <p:txBody>
          <a:bodyPr wrap="square" rtlCol="0">
            <a:spAutoFit/>
          </a:bodyPr>
          <a:lstStyle/>
          <a:p>
            <a:r>
              <a:rPr lang="en-US" sz="2000" b="1" dirty="0" smtClean="0">
                <a:latin typeface="Trebuchet MS" pitchFamily="34" charset="0"/>
              </a:rPr>
              <a:t>2. HEALTH AUTHORITIES</a:t>
            </a:r>
          </a:p>
          <a:p>
            <a:endParaRPr lang="en-US" sz="2000" b="1" dirty="0"/>
          </a:p>
          <a:p>
            <a:pPr algn="just"/>
            <a:r>
              <a:rPr lang="en-US" sz="2000" dirty="0" smtClean="0">
                <a:latin typeface="Calisto MT" pitchFamily="18" charset="0"/>
              </a:rPr>
              <a:t>Health </a:t>
            </a:r>
            <a:r>
              <a:rPr lang="en-US" sz="2000" dirty="0">
                <a:latin typeface="Calisto MT" pitchFamily="18" charset="0"/>
              </a:rPr>
              <a:t>authorities, including medical professionals and public health organizations, are deeply </a:t>
            </a:r>
            <a:r>
              <a:rPr lang="en-US" sz="2000" u="sng" dirty="0">
                <a:latin typeface="Calisto MT" pitchFamily="18" charset="0"/>
              </a:rPr>
              <a:t>concerned about </a:t>
            </a:r>
            <a:r>
              <a:rPr lang="en-US" sz="2000" dirty="0">
                <a:latin typeface="Calisto MT" pitchFamily="18" charset="0"/>
              </a:rPr>
              <a:t>the adverse </a:t>
            </a:r>
            <a:r>
              <a:rPr lang="en-US" sz="2000" u="sng" dirty="0">
                <a:latin typeface="Calisto MT" pitchFamily="18" charset="0"/>
              </a:rPr>
              <a:t>health effects associated with poor air quality in urban areas</a:t>
            </a:r>
            <a:r>
              <a:rPr lang="en-US" sz="2000" dirty="0">
                <a:latin typeface="Calisto MT" pitchFamily="18" charset="0"/>
              </a:rPr>
              <a:t>. They utilize air quality forecasts to anticipate potential health risks, especially for vulnerable populations such as children, the elderly, and individuals with respiratory conditions. By understanding air quality trends, health authorities can implement preventive healthcare measures, issue public health advisories, and allocate resources for managing air pollution-related health issues. Access to reliable air quality data is essential for conducting epidemiological studies, assessing health impacts, and advocating for policies aimed at protecting public health.</a:t>
            </a:r>
            <a:endParaRPr lang="en-IN" sz="2000" dirty="0">
              <a:latin typeface="Calisto MT" pitchFamily="18" charset="0"/>
            </a:endParaRPr>
          </a:p>
        </p:txBody>
      </p:sp>
    </p:spTree>
    <p:extLst>
      <p:ext uri="{BB962C8B-B14F-4D97-AF65-F5344CB8AC3E}">
        <p14:creationId xmlns:p14="http://schemas.microsoft.com/office/powerpoint/2010/main" val="145160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29600" y="10628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p:cNvSpPr txBox="1"/>
          <p:nvPr/>
        </p:nvSpPr>
        <p:spPr>
          <a:xfrm>
            <a:off x="779650" y="885461"/>
            <a:ext cx="6840350" cy="5016758"/>
          </a:xfrm>
          <a:prstGeom prst="rect">
            <a:avLst/>
          </a:prstGeom>
          <a:noFill/>
        </p:spPr>
        <p:txBody>
          <a:bodyPr wrap="square" rtlCol="0">
            <a:spAutoFit/>
          </a:bodyPr>
          <a:lstStyle/>
          <a:p>
            <a:r>
              <a:rPr lang="en-US" sz="2000" b="1" dirty="0" smtClean="0">
                <a:latin typeface="Trebuchet MS" pitchFamily="34" charset="0"/>
              </a:rPr>
              <a:t>2. URBAN PLANNERS</a:t>
            </a:r>
          </a:p>
          <a:p>
            <a:endParaRPr lang="en-US" sz="2000" b="1" dirty="0" smtClean="0"/>
          </a:p>
          <a:p>
            <a:pPr algn="just"/>
            <a:r>
              <a:rPr lang="en-US" sz="2000" dirty="0"/>
              <a:t>Urban planners, including city administrators and policymakers, rely on </a:t>
            </a:r>
            <a:r>
              <a:rPr lang="en-US" sz="2000" u="sng" dirty="0"/>
              <a:t>accurate and comprehensive air quality data to inform sustainable urban development strategies.</a:t>
            </a:r>
            <a:r>
              <a:rPr lang="en-US" sz="2000" dirty="0"/>
              <a:t> They recognize the significant </a:t>
            </a:r>
            <a:r>
              <a:rPr lang="en-US" sz="2000" u="sng" dirty="0"/>
              <a:t>impact of air pollution on quality of life, economic prosperity, and environmental sustainability </a:t>
            </a:r>
            <a:r>
              <a:rPr lang="en-US" sz="2000" dirty="0"/>
              <a:t>within urban environments. By integrating air quality forecasts into urban planning processes, policymakers can make informed decisions regarding land use, transportation systems, and infrastructure development. Urban planners also leverage air quality information to design green spaces, implement pollution control measures, and promote sustainable transportation alternatives. Access to reliable air quality forecasts enables urban planners to create healthier and more livable cities while minimizing the environmental impact of urbanization.</a:t>
            </a:r>
            <a:endParaRPr lang="en-US" sz="2000" b="1" dirty="0"/>
          </a:p>
        </p:txBody>
      </p:sp>
    </p:spTree>
    <p:extLst>
      <p:ext uri="{BB962C8B-B14F-4D97-AF65-F5344CB8AC3E}">
        <p14:creationId xmlns:p14="http://schemas.microsoft.com/office/powerpoint/2010/main" val="3001755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695450"/>
            <a:ext cx="2438400" cy="2790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TextBox 9"/>
          <p:cNvSpPr txBox="1"/>
          <p:nvPr/>
        </p:nvSpPr>
        <p:spPr>
          <a:xfrm>
            <a:off x="3124200" y="2539694"/>
            <a:ext cx="5867400" cy="3170099"/>
          </a:xfrm>
          <a:prstGeom prst="rect">
            <a:avLst/>
          </a:prstGeom>
          <a:noFill/>
        </p:spPr>
        <p:txBody>
          <a:bodyPr wrap="square" rtlCol="0">
            <a:spAutoFit/>
          </a:bodyPr>
          <a:lstStyle/>
          <a:p>
            <a:pPr algn="just"/>
            <a:r>
              <a:rPr lang="en-IN" sz="2000" dirty="0"/>
              <a:t>Our solution harnesses the power of generative AI to create a cutting-edge predictive model for urban AQI. By integrating meteorological data and pollution source information, our AI-driven solution provides stakeholders with accurate and actionable insights to mitigate the adverse effects of air pollution on public health and the environment. The </a:t>
            </a:r>
            <a:r>
              <a:rPr lang="en-IN" sz="2000" u="sng" dirty="0"/>
              <a:t>value proposition lies in our ability to deliver precise forecasts in real-time</a:t>
            </a:r>
            <a:r>
              <a:rPr lang="en-IN" sz="2000" dirty="0"/>
              <a:t>, </a:t>
            </a:r>
            <a:r>
              <a:rPr lang="en-IN" sz="2000" u="sng" dirty="0"/>
              <a:t>enabling proactive interventions and informed decision-making</a:t>
            </a:r>
            <a:r>
              <a:rPr lang="en-IN" sz="2000" dirty="0"/>
              <a:t>.</a:t>
            </a:r>
            <a:endParaRPr lang="en-IN" sz="2000" dirty="0">
              <a:latin typeface="Calisto MT"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661</TotalTime>
  <Words>1054</Words>
  <Application>Microsoft Office PowerPoint</Application>
  <PresentationFormat>Custom</PresentationFormat>
  <Paragraphs>65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STUDENT NAME : NITHISHA.K</vt:lpstr>
      <vt:lpstr>PROJECT TITLE</vt:lpstr>
      <vt:lpstr>AGENDA</vt:lpstr>
      <vt:lpstr>PROBLEM STATEMENT</vt:lpstr>
      <vt:lpstr>PROJECT OVERVIEW</vt:lpstr>
      <vt:lpstr>WHO ARE THE END USERS?</vt:lpstr>
      <vt:lpstr>PowerPoint Presentation</vt:lpstr>
      <vt:lpstr>PowerPoint Presentation</vt:lpstr>
      <vt:lpstr>YOUR SOLUTION AND ITS VALUE PROPOSITION</vt:lpstr>
      <vt:lpstr>THE WOW IN YOUR SOLUTION</vt:lpstr>
      <vt:lpstr>PowerPoint Presentation</vt:lpstr>
      <vt:lpstr>PowerPoint Presentation</vt:lpstr>
      <vt:lpstr>Cutting Edge Techniques</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NITHISHA K</dc:title>
  <dc:creator>Nithisha K</dc:creator>
  <cp:lastModifiedBy>sam</cp:lastModifiedBy>
  <cp:revision>24</cp:revision>
  <dcterms:created xsi:type="dcterms:W3CDTF">2024-03-29T05:08:40Z</dcterms:created>
  <dcterms:modified xsi:type="dcterms:W3CDTF">2024-04-02T08:23:26Z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