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7" r:id="rId9"/>
    <p:sldId id="268"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581400" y="3429000"/>
            <a:ext cx="6457950" cy="1318310"/>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smtClean="0">
                <a:solidFill>
                  <a:srgbClr val="2D936B"/>
                </a:solidFill>
                <a:latin typeface="Trebuchet MS"/>
                <a:cs typeface="Trebuchet MS"/>
              </a:rPr>
              <a:t>Project</a:t>
            </a:r>
            <a:r>
              <a:rPr lang="en-IN" sz="2400" b="1" spc="-5" dirty="0" smtClean="0">
                <a:solidFill>
                  <a:srgbClr val="2D936B"/>
                </a:solidFill>
                <a:latin typeface="Trebuchet MS"/>
                <a:cs typeface="Trebuchet MS"/>
              </a:rPr>
              <a:t>: </a:t>
            </a:r>
            <a:r>
              <a:rPr lang="en-US" b="1" dirty="0" smtClean="0">
                <a:latin typeface="Calisto MT" pitchFamily="18" charset="0"/>
              </a:rPr>
              <a:t>Enhancing Urban Air Quality Prediction through Integration of Meteorological Factors and Pollution Sources</a:t>
            </a:r>
            <a:endParaRPr lang="en-IN" b="1" dirty="0" smtClean="0">
              <a:latin typeface="Calisto MT" pitchFamily="18" charset="0"/>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3581400" y="2895600"/>
            <a:ext cx="5800851" cy="492443"/>
          </a:xfrm>
        </p:spPr>
        <p:txBody>
          <a:bodyPr/>
          <a:lstStyle/>
          <a:p>
            <a:r>
              <a:rPr lang="en-IN" dirty="0" smtClean="0"/>
              <a:t>STUDENT NAME : NITHISHA.K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3124200" y="2539694"/>
            <a:ext cx="5867400" cy="2862322"/>
          </a:xfrm>
          <a:prstGeom prst="rect">
            <a:avLst/>
          </a:prstGeom>
          <a:noFill/>
        </p:spPr>
        <p:txBody>
          <a:bodyPr wrap="square" rtlCol="0">
            <a:spAutoFit/>
          </a:bodyPr>
          <a:lstStyle/>
          <a:p>
            <a:pPr algn="just"/>
            <a:r>
              <a:rPr lang="en-US" sz="2000" dirty="0">
                <a:latin typeface="Calisto MT" pitchFamily="18" charset="0"/>
              </a:rPr>
              <a:t>Our solution involves the development of a sophisticated predictive model that integrates meteorological data (e.g., temperature, humidity, wind speed) and pollution source information (e.g., industrial emissions, vehicular traffic) to forecast urban AQI levels. The value proposition lies in providing stakeholders with actionable insights to mitigate the adverse effects of air pollution on public health and the environment.</a:t>
            </a:r>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pPr algn="just"/>
            <a:r>
              <a:rPr lang="en-US" sz="2000" dirty="0" smtClean="0"/>
              <a:t>1. Granular </a:t>
            </a:r>
            <a:r>
              <a:rPr lang="en-US" sz="2000" dirty="0"/>
              <a:t>Predictions: Our model offers granular predictions of AQI levels at specific geographical locations within urban areas, enabling targeted interventions and resource allocation</a:t>
            </a:r>
            <a:r>
              <a:rPr lang="en-US" sz="2000" dirty="0" smtClean="0"/>
              <a:t>.</a:t>
            </a:r>
          </a:p>
          <a:p>
            <a:pPr algn="just"/>
            <a:endParaRPr lang="en-US" sz="2000" dirty="0"/>
          </a:p>
          <a:p>
            <a:pPr algn="just"/>
            <a:r>
              <a:rPr lang="en-US" sz="2000" dirty="0" smtClean="0"/>
              <a:t>2. Dynamic </a:t>
            </a:r>
            <a:r>
              <a:rPr lang="en-US" sz="2000" dirty="0"/>
              <a:t>Adaptation: The model dynamically adapts to changing environmental conditions and pollution sources, ensuring robust performance under varying circumstances</a:t>
            </a:r>
            <a:r>
              <a:rPr lang="en-US" sz="2000" dirty="0" smtClean="0"/>
              <a:t>.</a:t>
            </a:r>
          </a:p>
          <a:p>
            <a:pPr algn="just"/>
            <a:endParaRPr lang="en-US" sz="2000" dirty="0"/>
          </a:p>
          <a:p>
            <a:pPr algn="just"/>
            <a:r>
              <a:rPr lang="en-US" sz="2000" dirty="0" smtClean="0"/>
              <a:t>3. User-Friendly </a:t>
            </a:r>
            <a:r>
              <a:rPr lang="en-US" sz="2000" dirty="0"/>
              <a:t>Interface: We provide a user-friendly interface that allows stakeholders to visualize air quality forecasts and access relevant insights effortlessly.</a:t>
            </a:r>
          </a:p>
          <a:p>
            <a:pPr algn="just"/>
            <a:endParaRPr lang="en-IN" sz="2000" dirty="0">
              <a:latin typeface="Calisto MT"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0" name="TextBox 9"/>
          <p:cNvSpPr txBox="1"/>
          <p:nvPr/>
        </p:nvSpPr>
        <p:spPr>
          <a:xfrm>
            <a:off x="739775" y="1726347"/>
            <a:ext cx="8391526" cy="4093428"/>
          </a:xfrm>
          <a:prstGeom prst="rect">
            <a:avLst/>
          </a:prstGeom>
          <a:noFill/>
        </p:spPr>
        <p:txBody>
          <a:bodyPr wrap="square" rtlCol="0">
            <a:spAutoFit/>
          </a:bodyPr>
          <a:lstStyle/>
          <a:p>
            <a:pPr marL="342900" indent="-342900" algn="just">
              <a:buFont typeface="+mj-lt"/>
              <a:buAutoNum type="arabicPeriod"/>
            </a:pPr>
            <a:r>
              <a:rPr lang="en-US" sz="2000" b="1" dirty="0">
                <a:latin typeface="Calisto MT" pitchFamily="18" charset="0"/>
              </a:rPr>
              <a:t>Data Collection and Preprocessing: </a:t>
            </a:r>
            <a:r>
              <a:rPr lang="en-US" sz="2000" dirty="0">
                <a:latin typeface="Calisto MT" pitchFamily="18" charset="0"/>
              </a:rPr>
              <a:t>We collected extensive datasets encompassing historical air quality measurements, meteorological parameters, and pollution source data from diverse sources.</a:t>
            </a:r>
          </a:p>
          <a:p>
            <a:pPr marL="342900" indent="-342900" algn="just">
              <a:buFont typeface="+mj-lt"/>
              <a:buAutoNum type="arabicPeriod"/>
            </a:pPr>
            <a:r>
              <a:rPr lang="en-US" sz="2000" b="1" dirty="0">
                <a:latin typeface="Calisto MT" pitchFamily="18" charset="0"/>
              </a:rPr>
              <a:t>Feature Engineering: </a:t>
            </a:r>
            <a:r>
              <a:rPr lang="en-US" sz="2000" dirty="0">
                <a:latin typeface="Calisto MT" pitchFamily="18" charset="0"/>
              </a:rPr>
              <a:t>Extensive feature engineering techniques were employed to extract meaningful features from the raw data, including temporal and spatial dependencies.</a:t>
            </a:r>
          </a:p>
          <a:p>
            <a:pPr marL="342900" indent="-342900" algn="just">
              <a:buFont typeface="+mj-lt"/>
              <a:buAutoNum type="arabicPeriod"/>
            </a:pPr>
            <a:r>
              <a:rPr lang="en-US" sz="2000" b="1" dirty="0">
                <a:latin typeface="Calisto MT" pitchFamily="18" charset="0"/>
              </a:rPr>
              <a:t>Model Selection: </a:t>
            </a:r>
            <a:r>
              <a:rPr lang="en-US" sz="2000" dirty="0">
                <a:latin typeface="Calisto MT" pitchFamily="18" charset="0"/>
              </a:rPr>
              <a:t>We experimented with a range of machine learning algorithms, including ensemble methods and deep learning architectures, to identify the most suitable model for predicting urban AQI.</a:t>
            </a:r>
          </a:p>
          <a:p>
            <a:pPr marL="342900" indent="-342900" algn="just">
              <a:buFont typeface="+mj-lt"/>
              <a:buAutoNum type="arabicPeriod"/>
            </a:pPr>
            <a:r>
              <a:rPr lang="en-US" sz="2000" b="1" dirty="0">
                <a:latin typeface="Calisto MT" pitchFamily="18" charset="0"/>
              </a:rPr>
              <a:t>Model Training and Validation: </a:t>
            </a:r>
            <a:r>
              <a:rPr lang="en-US" sz="2000" dirty="0">
                <a:latin typeface="Calisto MT" pitchFamily="18" charset="0"/>
              </a:rPr>
              <a:t>The selected model was trained on historical data and validated using rigorous cross-validation techniques to ensure robustness and generalization capability.</a:t>
            </a:r>
          </a:p>
          <a:p>
            <a:pPr marL="342900" indent="-342900" algn="just">
              <a:buFont typeface="+mj-lt"/>
              <a:buAutoNum type="arabicPeriod"/>
            </a:pPr>
            <a:endParaRPr lang="en-IN" sz="2000" dirty="0">
              <a:latin typeface="Calisto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IN" sz="3200" dirty="0" smtClean="0"/>
              <a:t>PERFORMANCE EVALUATION</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17376" y="1034018"/>
            <a:ext cx="8972550" cy="5078313"/>
          </a:xfrm>
          <a:prstGeom prst="rect">
            <a:avLst/>
          </a:prstGeom>
          <a:noFill/>
        </p:spPr>
        <p:txBody>
          <a:bodyPr wrap="square" rtlCol="0">
            <a:spAutoFit/>
          </a:bodyPr>
          <a:lstStyle/>
          <a:p>
            <a:pPr marL="342900" indent="-342900" algn="just">
              <a:buFont typeface="+mj-lt"/>
              <a:buAutoNum type="arabicPeriod"/>
            </a:pPr>
            <a:r>
              <a:rPr lang="en-US" b="1" dirty="0" smtClean="0">
                <a:effectLst/>
                <a:latin typeface="Calisto MT" pitchFamily="18" charset="0"/>
              </a:rPr>
              <a:t>Metrics Utilized:</a:t>
            </a:r>
            <a:endParaRPr lang="en-US" dirty="0" smtClean="0">
              <a:effectLst/>
              <a:latin typeface="Calisto MT" pitchFamily="18" charset="0"/>
            </a:endParaRPr>
          </a:p>
          <a:p>
            <a:pPr lvl="1" algn="just"/>
            <a:r>
              <a:rPr lang="en-US" dirty="0" smtClean="0">
                <a:effectLst/>
                <a:latin typeface="Calisto MT" pitchFamily="18" charset="0"/>
              </a:rPr>
              <a:t>Key metrics such as Mean Absolute Error (MAE) and Root Mean Squared Error (RMSE) are employed to quantify the accuracy of the predictive model.</a:t>
            </a:r>
          </a:p>
          <a:p>
            <a:pPr marL="342900" indent="-342900" algn="just">
              <a:buFont typeface="+mj-lt"/>
              <a:buAutoNum type="arabicPeriod"/>
            </a:pPr>
            <a:r>
              <a:rPr lang="en-US" b="1" dirty="0" smtClean="0">
                <a:effectLst/>
                <a:latin typeface="Calisto MT" pitchFamily="18" charset="0"/>
              </a:rPr>
              <a:t>Comparison Against Baselines:</a:t>
            </a:r>
            <a:endParaRPr lang="en-US" dirty="0" smtClean="0">
              <a:effectLst/>
              <a:latin typeface="Calisto MT" pitchFamily="18" charset="0"/>
            </a:endParaRPr>
          </a:p>
          <a:p>
            <a:pPr lvl="1" algn="just"/>
            <a:r>
              <a:rPr lang="en-US" dirty="0" smtClean="0">
                <a:effectLst/>
                <a:latin typeface="Calisto MT" pitchFamily="18" charset="0"/>
              </a:rPr>
              <a:t>The developed model's performance is compared against baseline models, demonstrating its superiority in terms of predictive accuracy and reliability.</a:t>
            </a:r>
          </a:p>
          <a:p>
            <a:pPr marL="342900" indent="-342900" algn="just">
              <a:buFont typeface="+mj-lt"/>
              <a:buAutoNum type="arabicPeriod"/>
            </a:pPr>
            <a:r>
              <a:rPr lang="en-US" b="1" dirty="0" smtClean="0">
                <a:effectLst/>
                <a:latin typeface="Calisto MT" pitchFamily="18" charset="0"/>
              </a:rPr>
              <a:t>Evaluation of Model Variants:</a:t>
            </a:r>
            <a:endParaRPr lang="en-US" dirty="0" smtClean="0">
              <a:effectLst/>
              <a:latin typeface="Calisto MT" pitchFamily="18" charset="0"/>
            </a:endParaRPr>
          </a:p>
          <a:p>
            <a:pPr lvl="1" algn="just"/>
            <a:r>
              <a:rPr lang="en-US" dirty="0" smtClean="0">
                <a:effectLst/>
                <a:latin typeface="Calisto MT" pitchFamily="18" charset="0"/>
              </a:rPr>
              <a:t>Different model variants or iterations may be evaluated to identify the most effective approach, providing insights into algorithmic choices and parameter settings.</a:t>
            </a:r>
          </a:p>
          <a:p>
            <a:pPr marL="342900" indent="-342900" algn="just">
              <a:buFont typeface="+mj-lt"/>
              <a:buAutoNum type="arabicPeriod"/>
            </a:pPr>
            <a:r>
              <a:rPr lang="en-US" b="1" dirty="0" smtClean="0">
                <a:effectLst/>
                <a:latin typeface="Calisto MT" pitchFamily="18" charset="0"/>
              </a:rPr>
              <a:t>Visual Representation:</a:t>
            </a:r>
            <a:endParaRPr lang="en-US" dirty="0" smtClean="0">
              <a:effectLst/>
              <a:latin typeface="Calisto MT" pitchFamily="18" charset="0"/>
            </a:endParaRPr>
          </a:p>
          <a:p>
            <a:pPr lvl="1" algn="just"/>
            <a:r>
              <a:rPr lang="en-US" dirty="0" smtClean="0">
                <a:effectLst/>
                <a:latin typeface="Calisto MT" pitchFamily="18" charset="0"/>
              </a:rPr>
              <a:t>Visualizations such as graphs and charts are used to illustrate model predictions and compare them with observed air quality data, aiding in conveying complex information effectively.</a:t>
            </a:r>
          </a:p>
          <a:p>
            <a:pPr marL="342900" indent="-342900" algn="just">
              <a:buFont typeface="+mj-lt"/>
              <a:buAutoNum type="arabicPeriod"/>
            </a:pPr>
            <a:r>
              <a:rPr lang="en-US" b="1" dirty="0" smtClean="0">
                <a:effectLst/>
                <a:latin typeface="Calisto MT" pitchFamily="18" charset="0"/>
              </a:rPr>
              <a:t>Implications and Future Directions:</a:t>
            </a:r>
            <a:endParaRPr lang="en-US" dirty="0" smtClean="0">
              <a:effectLst/>
              <a:latin typeface="Calisto MT" pitchFamily="18" charset="0"/>
            </a:endParaRPr>
          </a:p>
          <a:p>
            <a:pPr lvl="1" algn="just"/>
            <a:r>
              <a:rPr lang="en-US" dirty="0" smtClean="0">
                <a:effectLst/>
                <a:latin typeface="Calisto MT" pitchFamily="18" charset="0"/>
              </a:rPr>
              <a:t>The implications of the model's performance on decision-making processes and urban planning strategies are discussed, informing future research directions and model refinement efforts.</a:t>
            </a:r>
            <a:r>
              <a:rPr lang="en-US" dirty="0">
                <a:latin typeface="Calisto MT" pitchFamily="18" charset="0"/>
              </a:rPr>
              <a:t/>
            </a:r>
            <a:br>
              <a:rPr lang="en-US" dirty="0">
                <a:latin typeface="Calisto MT" pitchFamily="18" charset="0"/>
              </a:rPr>
            </a:br>
            <a:endParaRPr lang="en-IN" dirty="0">
              <a:latin typeface="Calisto MT"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533399" y="856415"/>
            <a:ext cx="8670291" cy="5216813"/>
          </a:xfrm>
          <a:prstGeom prst="rect">
            <a:avLst/>
          </a:prstGeom>
          <a:noFill/>
        </p:spPr>
        <p:txBody>
          <a:bodyPr wrap="square" rtlCol="0">
            <a:spAutoFit/>
          </a:bodyPr>
          <a:lstStyle/>
          <a:p>
            <a:pPr algn="just"/>
            <a:endParaRPr lang="en-US" sz="1400" dirty="0" smtClean="0"/>
          </a:p>
          <a:p>
            <a:pPr algn="just"/>
            <a:r>
              <a:rPr lang="en-US" sz="1450" dirty="0" smtClean="0">
                <a:latin typeface="Calisto MT" pitchFamily="18" charset="0"/>
              </a:rPr>
              <a:t>The culmination of our project on predicting urban air quality index (AQI) incorporating meteorological factors and pollution sources yields promising results and significant implications. Our developed predictive model showcases remarkable accuracy and reliability in forecasting urban AQI levels, as evidenced by key performance metrics such as Mean Absolute Error (MAE) and Root Mean Squared Error (RMSE). Through comprehensive evaluation and comparative analyses against baseline models, our model demonstrates clear superiority, underscoring its efficacy in addressing the challenges of urban air quality prediction.</a:t>
            </a:r>
          </a:p>
          <a:p>
            <a:pPr algn="just"/>
            <a:endParaRPr lang="en-US" sz="1450" dirty="0" smtClean="0">
              <a:latin typeface="Calisto MT" pitchFamily="18" charset="0"/>
            </a:endParaRPr>
          </a:p>
          <a:p>
            <a:pPr algn="just"/>
            <a:r>
              <a:rPr lang="en-US" sz="1450" dirty="0" smtClean="0">
                <a:latin typeface="Calisto MT" pitchFamily="18" charset="0"/>
              </a:rPr>
              <a:t>The implications of our findings extend beyond statistical measures, highlighting the tangible impact of our predictive model on various stakeholders and decision-making processes. Environmental agencies, health authorities, and urban planners stand to benefit significantly from the actionable insights provided by our model. By leveraging accurate air quality forecasts, stakeholders can implement targeted interventions, formulate preventive healthcare measures, and devise sustainable urban development strategies. Our project underscores the critical role of predictive modeling in addressing urban air quality challenges and emphasizes the importance of data-driven approaches in fostering healthier and more sustainable urban environments.</a:t>
            </a:r>
          </a:p>
          <a:p>
            <a:pPr algn="just"/>
            <a:endParaRPr lang="en-US" sz="1450" dirty="0" smtClean="0">
              <a:latin typeface="Calisto MT" pitchFamily="18" charset="0"/>
            </a:endParaRPr>
          </a:p>
          <a:p>
            <a:pPr algn="just"/>
            <a:r>
              <a:rPr lang="en-US" sz="1450" dirty="0" smtClean="0">
                <a:latin typeface="Calisto MT" pitchFamily="18" charset="0"/>
              </a:rPr>
              <a:t>Looking ahead, our project paves the way for future research endeavors aimed at enhancing the predictive capabilities of urban AQI models. Opportunities for further refinement and optimization abound, including the integration of additional data sources, the exploration of advanced machine learning techniques, and the development of user-friendly interfaces for stakeholders. By continuing to innovate and collaborate, we can advance the field of urban air quality prediction and contribute to the creation of cleaner, healthier, and more livable cities for all.</a:t>
            </a: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2676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533400"/>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5"/>
          <p:cNvSpPr/>
          <p:nvPr/>
        </p:nvSpPr>
        <p:spPr>
          <a:xfrm>
            <a:off x="174783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3" name="TextBox 22"/>
          <p:cNvSpPr txBox="1"/>
          <p:nvPr/>
        </p:nvSpPr>
        <p:spPr>
          <a:xfrm>
            <a:off x="794681" y="1295400"/>
            <a:ext cx="8808197" cy="830997"/>
          </a:xfrm>
          <a:prstGeom prst="rect">
            <a:avLst/>
          </a:prstGeom>
          <a:noFill/>
          <a:ln>
            <a:noFill/>
          </a:ln>
        </p:spPr>
        <p:txBody>
          <a:bodyPr wrap="square" rtlCol="0">
            <a:spAutoFit/>
          </a:bodyPr>
          <a:lstStyle/>
          <a:p>
            <a:r>
              <a:rPr lang="en-US" sz="2400" b="1" dirty="0">
                <a:latin typeface="Calisto MT" pitchFamily="18" charset="0"/>
              </a:rPr>
              <a:t>Enhancing Urban Air Quality Prediction through Integration of Meteorological Factors and Pollution </a:t>
            </a:r>
            <a:r>
              <a:rPr lang="en-US" sz="2400" b="1" dirty="0" smtClean="0">
                <a:latin typeface="Calisto MT" pitchFamily="18" charset="0"/>
              </a:rPr>
              <a:t>Sources</a:t>
            </a:r>
            <a:endParaRPr lang="en-IN" sz="2400" b="1" dirty="0">
              <a:latin typeface="Calisto MT" pitchFamily="18" charset="0"/>
            </a:endParaRPr>
          </a:p>
        </p:txBody>
      </p:sp>
      <p:sp>
        <p:nvSpPr>
          <p:cNvPr id="26" name="TextBox 25"/>
          <p:cNvSpPr txBox="1"/>
          <p:nvPr/>
        </p:nvSpPr>
        <p:spPr>
          <a:xfrm>
            <a:off x="794681" y="2411575"/>
            <a:ext cx="8253704" cy="3139321"/>
          </a:xfrm>
          <a:prstGeom prst="rect">
            <a:avLst/>
          </a:prstGeom>
          <a:noFill/>
        </p:spPr>
        <p:txBody>
          <a:bodyPr wrap="square" rtlCol="0">
            <a:spAutoFit/>
          </a:bodyPr>
          <a:lstStyle/>
          <a:p>
            <a:pPr algn="just"/>
            <a:r>
              <a:rPr lang="en-US" dirty="0" smtClean="0">
                <a:latin typeface="Calisto MT" pitchFamily="18" charset="0"/>
              </a:rPr>
              <a:t>The project aims to develop a predictive model for urban air quality index (AQI) by integrating meteorological factors and pollution sources. By analyzing historical data on air quality parameters, such as particulate matter (PM2.5, PM10), ozone (O3), nitrogen dioxide (NO2), sulfur dioxide (SO2), and carbon monoxide (CO), alongside meteorological data like temperature, humidity, wind speed, and pollution source data such as industrial emissions and vehicular traffic, the project seeks to understand the complex interplay between these factors. Through advanced data analysis techniques and machine learning algorithms, the goal is to create a model that accurately forecasts urban AQI levels, providing valuable insights for policymakers, urban planners, and public health officials to mitigate air pollution and improve overall air quality in urban areas.</a:t>
            </a:r>
            <a:endParaRPr lang="en-IN" dirty="0">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44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8200" y="1857375"/>
            <a:ext cx="5943600" cy="4401205"/>
          </a:xfrm>
          <a:prstGeom prst="rect">
            <a:avLst/>
          </a:prstGeom>
          <a:noFill/>
        </p:spPr>
        <p:txBody>
          <a:bodyPr wrap="square" rtlCol="0">
            <a:spAutoFit/>
          </a:bodyPr>
          <a:lstStyle/>
          <a:p>
            <a:pPr algn="just"/>
            <a:r>
              <a:rPr lang="en-US" sz="2000" dirty="0" smtClean="0">
                <a:effectLst/>
                <a:latin typeface="Calisto MT" pitchFamily="18" charset="0"/>
              </a:rPr>
              <a:t>Urban areas worldwide face significant challenges related to air quality, with pollution levels often exceeding regulatory standards and posing serious threats to public health and the environment. Despite efforts to monitor and control air pollution, accurately predicting urban Air Quality Index (AQI) remains a complex task due to the dynamic interplay of various factors such as meteorological conditions and pollution sources. Existing predictive models often lack the ability to incorporate these factors comprehensively, leading to limited accuracy and reliability in forecasting AQI levels.</a:t>
            </a:r>
          </a:p>
          <a:p>
            <a:r>
              <a:rPr lang="en-US" sz="2000" dirty="0">
                <a:latin typeface="Calisto MT" pitchFamily="18" charset="0"/>
              </a:rPr>
              <a:t/>
            </a:r>
            <a:br>
              <a:rPr lang="en-US" sz="2000" dirty="0">
                <a:latin typeface="Calisto MT" pitchFamily="18" charset="0"/>
              </a:rPr>
            </a:br>
            <a:endParaRPr lang="en-IN" sz="2000" dirty="0">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10400" y="13867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310609"/>
            <a:ext cx="5638800" cy="4093428"/>
          </a:xfrm>
          <a:prstGeom prst="rect">
            <a:avLst/>
          </a:prstGeom>
          <a:noFill/>
        </p:spPr>
        <p:txBody>
          <a:bodyPr wrap="square" rtlCol="0">
            <a:spAutoFit/>
          </a:bodyPr>
          <a:lstStyle/>
          <a:p>
            <a:pPr algn="just"/>
            <a:r>
              <a:rPr lang="en-US" sz="2000" dirty="0">
                <a:latin typeface="Calisto MT" pitchFamily="18" charset="0"/>
              </a:rPr>
              <a:t>To address this issue, our project aims to develop an advanced predictive model for urban AQI that effectively integrates meteorological factors and pollution sources. By leveraging machine learning techniques and comprehensive data analysis, we seek to create a robust and scalable solution capable of providing accurate and timely forecasts of air quality levels in urban environments. This project aims to bridge the gap in current forecasting methods and empower stakeholders with actionable insights to mitigate the adverse effects of air pollution on public health and the environment.</a:t>
            </a:r>
            <a:endParaRPr lang="en-IN" sz="2000" dirty="0">
              <a:latin typeface="Calisto MT" pitchFamily="18" charset="0"/>
            </a:endParaRPr>
          </a:p>
        </p:txBody>
      </p:sp>
    </p:spTree>
    <p:extLst>
      <p:ext uri="{BB962C8B-B14F-4D97-AF65-F5344CB8AC3E}">
        <p14:creationId xmlns:p14="http://schemas.microsoft.com/office/powerpoint/2010/main" val="365068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p:cNvSpPr txBox="1"/>
          <p:nvPr/>
        </p:nvSpPr>
        <p:spPr>
          <a:xfrm>
            <a:off x="914400" y="2019300"/>
            <a:ext cx="5334000" cy="2862322"/>
          </a:xfrm>
          <a:prstGeom prst="rect">
            <a:avLst/>
          </a:prstGeom>
          <a:noFill/>
        </p:spPr>
        <p:txBody>
          <a:bodyPr wrap="square" rtlCol="0">
            <a:spAutoFit/>
          </a:bodyPr>
          <a:lstStyle/>
          <a:p>
            <a:pPr algn="just"/>
            <a:r>
              <a:rPr lang="en-US" sz="2000" dirty="0">
                <a:latin typeface="Calisto MT" pitchFamily="18" charset="0"/>
              </a:rPr>
              <a:t>The project focuses on developing an advanced predictive model for urban Air Quality Index (AQI) by incorporating crucial factors such as meteorological conditions and pollution sources. By leveraging machine learning techniques and comprehensive data analysis, our goal is to provide accurate and timely forecasts of air quality levels in urban environments.</a:t>
            </a:r>
            <a:endParaRPr lang="en-IN" sz="2000"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object 5"/>
          <p:cNvSpPr txBox="1">
            <a:spLocks/>
          </p:cNvSpPr>
          <p:nvPr/>
        </p:nvSpPr>
        <p:spPr>
          <a:xfrm>
            <a:off x="723900" y="1879787"/>
            <a:ext cx="7505700" cy="404341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smtClean="0"/>
              <a:t>ENVIRONMENTAL AGENCIES</a:t>
            </a:r>
          </a:p>
          <a:p>
            <a:pPr marL="469900" indent="-457200">
              <a:spcBef>
                <a:spcPts val="130"/>
              </a:spcBef>
              <a:buAutoNum type="arabicPeriod"/>
            </a:pPr>
            <a:endParaRPr lang="en-US" sz="2000" spc="25" dirty="0"/>
          </a:p>
          <a:p>
            <a:pPr marL="12700" algn="just">
              <a:spcBef>
                <a:spcPts val="130"/>
              </a:spcBef>
            </a:pPr>
            <a:r>
              <a:rPr lang="en-US" sz="2000" b="0" dirty="0">
                <a:latin typeface="Calisto MT" pitchFamily="18" charset="0"/>
              </a:rPr>
              <a:t>Environmental agencies play a pivotal role in monitoring and regulating air quality standards within urban areas. These governmental bodies are tasked with implementing policies and initiatives aimed at reducing air pollution levels and ensuring compliance with established environmental regulations. By utilizing accurate and timely air quality forecasts, environmental agencies can effectively assess the impact of pollution sources, implement targeted interventions, and evaluate the effectiveness of mitigation measures. Additionally, these agencies rely on air quality data to inform decision-making processes and develop long-term strategies for improving environmental sustainability.</a:t>
            </a:r>
            <a:endParaRPr lang="en-US" sz="2000" dirty="0">
              <a:latin typeface="Calisto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779650" y="885461"/>
            <a:ext cx="6840350" cy="4708981"/>
          </a:xfrm>
          <a:prstGeom prst="rect">
            <a:avLst/>
          </a:prstGeom>
          <a:noFill/>
        </p:spPr>
        <p:txBody>
          <a:bodyPr wrap="square" rtlCol="0">
            <a:spAutoFit/>
          </a:bodyPr>
          <a:lstStyle/>
          <a:p>
            <a:r>
              <a:rPr lang="en-US" sz="2000" b="1" dirty="0" smtClean="0">
                <a:latin typeface="Trebuchet MS" pitchFamily="34" charset="0"/>
              </a:rPr>
              <a:t>2. HEALTH AUTHORITIES</a:t>
            </a:r>
          </a:p>
          <a:p>
            <a:endParaRPr lang="en-US" sz="2000" b="1" dirty="0"/>
          </a:p>
          <a:p>
            <a:pPr algn="just"/>
            <a:r>
              <a:rPr lang="en-US" sz="2000" dirty="0" smtClean="0">
                <a:latin typeface="Calisto MT" pitchFamily="18" charset="0"/>
              </a:rPr>
              <a:t>Health </a:t>
            </a:r>
            <a:r>
              <a:rPr lang="en-US" sz="2000" dirty="0">
                <a:latin typeface="Calisto MT" pitchFamily="18" charset="0"/>
              </a:rPr>
              <a:t>authorities, including medical professionals and public health organizations, are deeply concerned about the adverse health effects associated with poor air quality in urban areas.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p:cNvSpPr txBox="1"/>
          <p:nvPr/>
        </p:nvSpPr>
        <p:spPr>
          <a:xfrm>
            <a:off x="779650" y="885461"/>
            <a:ext cx="6840350" cy="5016758"/>
          </a:xfrm>
          <a:prstGeom prst="rect">
            <a:avLst/>
          </a:prstGeom>
          <a:noFill/>
        </p:spPr>
        <p:txBody>
          <a:bodyPr wrap="square" rtlCol="0">
            <a:spAutoFit/>
          </a:bodyPr>
          <a:lstStyle/>
          <a:p>
            <a:r>
              <a:rPr lang="en-US" sz="2000" b="1" dirty="0" smtClean="0">
                <a:latin typeface="Trebuchet MS" pitchFamily="34" charset="0"/>
              </a:rPr>
              <a:t>2. URBAN PLANNERS</a:t>
            </a:r>
          </a:p>
          <a:p>
            <a:endParaRPr lang="en-US" sz="2000" b="1" dirty="0" smtClean="0"/>
          </a:p>
          <a:p>
            <a:pPr algn="just"/>
            <a:r>
              <a:rPr lang="en-US" sz="2000" dirty="0"/>
              <a:t>Urban planners, including city administrators and policymakers, rely on accurate and comprehensive air quality data to inform sustainable urban development strategies. They recognize the significant impact of air pollution on quality of life, economic prosperity, and environmental sustainability 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1519</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NAME : NITHISHA.K</vt:lpstr>
      <vt:lpstr>PROJECT TITLE</vt:lpstr>
      <vt:lpstr>AGENDA</vt:lpstr>
      <vt:lpstr>PROBLEM STATEMENT</vt:lpstr>
      <vt:lpstr>PowerPoint Presentation</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PERFORMANCE EVALUATION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Nithisha K</cp:lastModifiedBy>
  <cp:revision>13</cp:revision>
  <dcterms:created xsi:type="dcterms:W3CDTF">2024-03-29T05:08:40Z</dcterms:created>
  <dcterms:modified xsi:type="dcterms:W3CDTF">2024-03-29T15:04:03Z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