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38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7736141-6B9F-4596-A106-0F6FC210AFBD}" type="datetimeFigureOut">
              <a:rPr lang="en-IN" smtClean="0"/>
              <a:t>06-10-2024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44C9E00-7436-4C05-AFB9-B1E59BCE59CB}" type="slidenum">
              <a:rPr lang="en-IN" smtClean="0"/>
              <a:t>‹#›</a:t>
            </a:fld>
            <a:endParaRPr lang="en-IN"/>
          </a:p>
        </p:txBody>
      </p:sp>
    </p:spTree>
    <p:extLst>
      <p:ext uri="{BB962C8B-B14F-4D97-AF65-F5344CB8AC3E}">
        <p14:creationId xmlns:p14="http://schemas.microsoft.com/office/powerpoint/2010/main" val="218321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4C9E00-7436-4C05-AFB9-B1E59BCE59CB}" type="slidenum">
              <a:rPr lang="en-IN" smtClean="0"/>
              <a:t>26</a:t>
            </a:fld>
            <a:endParaRPr lang="en-IN"/>
          </a:p>
        </p:txBody>
      </p:sp>
    </p:spTree>
    <p:extLst>
      <p:ext uri="{BB962C8B-B14F-4D97-AF65-F5344CB8AC3E}">
        <p14:creationId xmlns:p14="http://schemas.microsoft.com/office/powerpoint/2010/main" val="3371314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First</a:t>
            </a:r>
            <a:r>
              <a:rPr spc="-2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First</a:t>
            </a:r>
            <a:r>
              <a:rPr spc="-2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Holder 6"/>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First</a:t>
            </a:r>
            <a:r>
              <a:rPr spc="-25" dirty="0"/>
              <a:t> </a:t>
            </a:r>
            <a:r>
              <a:rPr spc="-10" dirty="0"/>
              <a:t>Review</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4" name="Holder 4"/>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First</a:t>
            </a:r>
            <a:r>
              <a:rPr spc="-25" dirty="0"/>
              <a:t> </a:t>
            </a:r>
            <a:r>
              <a:rPr spc="-10" dirty="0"/>
              <a:t>Review</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3" name="Holder 3"/>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First</a:t>
            </a:r>
            <a:r>
              <a:rPr spc="-25" dirty="0"/>
              <a:t> </a:t>
            </a:r>
            <a:r>
              <a:rPr spc="-10" dirty="0"/>
              <a:t>Review</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812800" y="1566874"/>
            <a:ext cx="6207760" cy="109855"/>
          </a:xfrm>
          <a:custGeom>
            <a:avLst/>
            <a:gdLst/>
            <a:ahLst/>
            <a:cxnLst/>
            <a:rect l="l" t="t" r="r" b="b"/>
            <a:pathLst>
              <a:path w="6207759" h="109855">
                <a:moveTo>
                  <a:pt x="6207341" y="0"/>
                </a:moveTo>
                <a:lnTo>
                  <a:pt x="0" y="0"/>
                </a:lnTo>
                <a:lnTo>
                  <a:pt x="0" y="109537"/>
                </a:lnTo>
                <a:lnTo>
                  <a:pt x="6207341" y="109537"/>
                </a:lnTo>
                <a:lnTo>
                  <a:pt x="6207341" y="0"/>
                </a:lnTo>
                <a:close/>
              </a:path>
            </a:pathLst>
          </a:custGeom>
          <a:solidFill>
            <a:srgbClr val="CC0000"/>
          </a:solidFill>
        </p:spPr>
        <p:txBody>
          <a:bodyPr wrap="square" lIns="0" tIns="0" rIns="0" bIns="0" rtlCol="0"/>
          <a:lstStyle/>
          <a:p>
            <a:endParaRPr/>
          </a:p>
        </p:txBody>
      </p:sp>
      <p:sp>
        <p:nvSpPr>
          <p:cNvPr id="18" name="bg object 18"/>
          <p:cNvSpPr/>
          <p:nvPr/>
        </p:nvSpPr>
        <p:spPr>
          <a:xfrm>
            <a:off x="812800" y="1566863"/>
            <a:ext cx="10610850" cy="0"/>
          </a:xfrm>
          <a:custGeom>
            <a:avLst/>
            <a:gdLst/>
            <a:ahLst/>
            <a:cxnLst/>
            <a:rect l="l" t="t" r="r" b="b"/>
            <a:pathLst>
              <a:path w="10610850">
                <a:moveTo>
                  <a:pt x="0" y="0"/>
                </a:moveTo>
                <a:lnTo>
                  <a:pt x="10610850" y="0"/>
                </a:lnTo>
              </a:path>
            </a:pathLst>
          </a:custGeom>
          <a:ln w="9524">
            <a:solidFill>
              <a:srgbClr val="CC0000"/>
            </a:solidFill>
          </a:ln>
        </p:spPr>
        <p:txBody>
          <a:bodyPr wrap="square" lIns="0" tIns="0" rIns="0" bIns="0" rtlCol="0"/>
          <a:lstStyle/>
          <a:p>
            <a:endParaRPr/>
          </a:p>
        </p:txBody>
      </p:sp>
      <p:sp>
        <p:nvSpPr>
          <p:cNvPr id="19" name="bg object 19"/>
          <p:cNvSpPr/>
          <p:nvPr/>
        </p:nvSpPr>
        <p:spPr>
          <a:xfrm>
            <a:off x="812800" y="6172200"/>
            <a:ext cx="10566400" cy="0"/>
          </a:xfrm>
          <a:custGeom>
            <a:avLst/>
            <a:gdLst/>
            <a:ahLst/>
            <a:cxnLst/>
            <a:rect l="l" t="t" r="r" b="b"/>
            <a:pathLst>
              <a:path w="10566400">
                <a:moveTo>
                  <a:pt x="0" y="0"/>
                </a:moveTo>
                <a:lnTo>
                  <a:pt x="10566399" y="0"/>
                </a:lnTo>
              </a:path>
            </a:pathLst>
          </a:custGeom>
          <a:ln w="9524">
            <a:solidFill>
              <a:srgbClr val="CC0000"/>
            </a:solidFill>
          </a:ln>
        </p:spPr>
        <p:txBody>
          <a:bodyPr wrap="square" lIns="0" tIns="0" rIns="0" bIns="0" rtlCol="0"/>
          <a:lstStyle/>
          <a:p>
            <a:endParaRPr/>
          </a:p>
        </p:txBody>
      </p:sp>
      <p:sp>
        <p:nvSpPr>
          <p:cNvPr id="2" name="Holder 2"/>
          <p:cNvSpPr>
            <a:spLocks noGrp="1"/>
          </p:cNvSpPr>
          <p:nvPr>
            <p:ph type="title"/>
          </p:nvPr>
        </p:nvSpPr>
        <p:spPr>
          <a:xfrm>
            <a:off x="839258" y="966090"/>
            <a:ext cx="6995795" cy="513080"/>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752475" y="1765808"/>
            <a:ext cx="10589895" cy="38354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635338" y="6263711"/>
            <a:ext cx="2919144" cy="39370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Holder 5"/>
          <p:cNvSpPr>
            <a:spLocks noGrp="1"/>
          </p:cNvSpPr>
          <p:nvPr>
            <p:ph type="dt" sz="half" idx="6"/>
          </p:nvPr>
        </p:nvSpPr>
        <p:spPr>
          <a:xfrm>
            <a:off x="885825" y="6263711"/>
            <a:ext cx="953135"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2700">
              <a:lnSpc>
                <a:spcPct val="100000"/>
              </a:lnSpc>
              <a:spcBef>
                <a:spcPts val="105"/>
              </a:spcBef>
            </a:pPr>
            <a:r>
              <a:rPr dirty="0"/>
              <a:t>First</a:t>
            </a:r>
            <a:r>
              <a:rPr spc="-25" dirty="0"/>
              <a:t> </a:t>
            </a:r>
            <a:r>
              <a:rPr spc="-10" dirty="0"/>
              <a:t>Review</a:t>
            </a:r>
          </a:p>
        </p:txBody>
      </p:sp>
      <p:sp>
        <p:nvSpPr>
          <p:cNvPr id="6" name="Holder 6"/>
          <p:cNvSpPr>
            <a:spLocks noGrp="1"/>
          </p:cNvSpPr>
          <p:nvPr>
            <p:ph type="sldNum" sz="quarter" idx="7"/>
          </p:nvPr>
        </p:nvSpPr>
        <p:spPr>
          <a:xfrm>
            <a:off x="11061500" y="6263711"/>
            <a:ext cx="282674"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914400" y="2389187"/>
            <a:ext cx="10363200" cy="114300"/>
            <a:chOff x="914400" y="2389187"/>
            <a:chExt cx="10363200" cy="114300"/>
          </a:xfrm>
        </p:grpSpPr>
        <p:sp>
          <p:nvSpPr>
            <p:cNvPr id="4" name="object 4"/>
            <p:cNvSpPr/>
            <p:nvPr/>
          </p:nvSpPr>
          <p:spPr>
            <a:xfrm>
              <a:off x="914400" y="2393962"/>
              <a:ext cx="6404610" cy="109855"/>
            </a:xfrm>
            <a:custGeom>
              <a:avLst/>
              <a:gdLst/>
              <a:ahLst/>
              <a:cxnLst/>
              <a:rect l="l" t="t" r="r" b="b"/>
              <a:pathLst>
                <a:path w="6404609" h="109855">
                  <a:moveTo>
                    <a:pt x="6404445" y="0"/>
                  </a:moveTo>
                  <a:lnTo>
                    <a:pt x="0" y="0"/>
                  </a:lnTo>
                  <a:lnTo>
                    <a:pt x="0" y="109537"/>
                  </a:lnTo>
                  <a:lnTo>
                    <a:pt x="6404445" y="109537"/>
                  </a:lnTo>
                  <a:lnTo>
                    <a:pt x="6404445" y="0"/>
                  </a:lnTo>
                  <a:close/>
                </a:path>
              </a:pathLst>
            </a:custGeom>
            <a:solidFill>
              <a:srgbClr val="CC0000"/>
            </a:solidFill>
          </p:spPr>
          <p:txBody>
            <a:bodyPr wrap="square" lIns="0" tIns="0" rIns="0" bIns="0" rtlCol="0"/>
            <a:lstStyle/>
            <a:p>
              <a:endParaRPr/>
            </a:p>
          </p:txBody>
        </p:sp>
        <p:sp>
          <p:nvSpPr>
            <p:cNvPr id="5" name="object 5"/>
            <p:cNvSpPr/>
            <p:nvPr/>
          </p:nvSpPr>
          <p:spPr>
            <a:xfrm>
              <a:off x="914400" y="2393950"/>
              <a:ext cx="10363200" cy="0"/>
            </a:xfrm>
            <a:custGeom>
              <a:avLst/>
              <a:gdLst/>
              <a:ahLst/>
              <a:cxnLst/>
              <a:rect l="l" t="t" r="r" b="b"/>
              <a:pathLst>
                <a:path w="10363200">
                  <a:moveTo>
                    <a:pt x="0" y="0"/>
                  </a:moveTo>
                  <a:lnTo>
                    <a:pt x="10363199" y="0"/>
                  </a:lnTo>
                </a:path>
              </a:pathLst>
            </a:custGeom>
            <a:ln w="9524">
              <a:solidFill>
                <a:srgbClr val="CC0000"/>
              </a:solidFill>
            </a:ln>
          </p:spPr>
          <p:txBody>
            <a:bodyPr wrap="square" lIns="0" tIns="0" rIns="0" bIns="0" rtlCol="0"/>
            <a:lstStyle/>
            <a:p>
              <a:endParaRPr/>
            </a:p>
          </p:txBody>
        </p:sp>
      </p:grpSp>
      <p:pic>
        <p:nvPicPr>
          <p:cNvPr id="6" name="object 6"/>
          <p:cNvPicPr/>
          <p:nvPr/>
        </p:nvPicPr>
        <p:blipFill>
          <a:blip r:embed="rId3" cstate="print"/>
          <a:stretch>
            <a:fillRect/>
          </a:stretch>
        </p:blipFill>
        <p:spPr>
          <a:xfrm>
            <a:off x="80384" y="89477"/>
            <a:ext cx="2924174" cy="952499"/>
          </a:xfrm>
          <a:prstGeom prst="rect">
            <a:avLst/>
          </a:prstGeom>
        </p:spPr>
      </p:pic>
      <p:pic>
        <p:nvPicPr>
          <p:cNvPr id="7" name="object 7"/>
          <p:cNvPicPr/>
          <p:nvPr/>
        </p:nvPicPr>
        <p:blipFill>
          <a:blip r:embed="rId4" cstate="print"/>
          <a:stretch>
            <a:fillRect/>
          </a:stretch>
        </p:blipFill>
        <p:spPr>
          <a:xfrm>
            <a:off x="11111490" y="64076"/>
            <a:ext cx="1000124" cy="1142999"/>
          </a:xfrm>
          <a:prstGeom prst="rect">
            <a:avLst/>
          </a:prstGeom>
        </p:spPr>
      </p:pic>
      <p:sp>
        <p:nvSpPr>
          <p:cNvPr id="8" name="object 8"/>
          <p:cNvSpPr txBox="1">
            <a:spLocks noGrp="1"/>
          </p:cNvSpPr>
          <p:nvPr>
            <p:ph type="title"/>
          </p:nvPr>
        </p:nvSpPr>
        <p:spPr>
          <a:xfrm>
            <a:off x="959358" y="1321279"/>
            <a:ext cx="10011410"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2060"/>
                </a:solidFill>
              </a:rPr>
              <a:t>Department</a:t>
            </a:r>
            <a:r>
              <a:rPr sz="2800" spc="-145" dirty="0">
                <a:solidFill>
                  <a:srgbClr val="002060"/>
                </a:solidFill>
              </a:rPr>
              <a:t> </a:t>
            </a:r>
            <a:r>
              <a:rPr sz="2800" dirty="0">
                <a:solidFill>
                  <a:srgbClr val="002060"/>
                </a:solidFill>
              </a:rPr>
              <a:t>of</a:t>
            </a:r>
            <a:r>
              <a:rPr sz="2800" spc="-140" dirty="0">
                <a:solidFill>
                  <a:srgbClr val="002060"/>
                </a:solidFill>
              </a:rPr>
              <a:t> </a:t>
            </a:r>
            <a:r>
              <a:rPr sz="2800" dirty="0">
                <a:solidFill>
                  <a:srgbClr val="002060"/>
                </a:solidFill>
              </a:rPr>
              <a:t>Computer</a:t>
            </a:r>
            <a:r>
              <a:rPr sz="2800" spc="-140" dirty="0">
                <a:solidFill>
                  <a:srgbClr val="002060"/>
                </a:solidFill>
              </a:rPr>
              <a:t> </a:t>
            </a:r>
            <a:r>
              <a:rPr sz="2800" dirty="0">
                <a:solidFill>
                  <a:srgbClr val="002060"/>
                </a:solidFill>
              </a:rPr>
              <a:t>Science</a:t>
            </a:r>
            <a:r>
              <a:rPr sz="2800" spc="-140" dirty="0">
                <a:solidFill>
                  <a:srgbClr val="002060"/>
                </a:solidFill>
              </a:rPr>
              <a:t> </a:t>
            </a:r>
            <a:r>
              <a:rPr sz="2800" dirty="0">
                <a:solidFill>
                  <a:srgbClr val="002060"/>
                </a:solidFill>
              </a:rPr>
              <a:t>and</a:t>
            </a:r>
            <a:r>
              <a:rPr sz="2800" spc="-140" dirty="0">
                <a:solidFill>
                  <a:srgbClr val="002060"/>
                </a:solidFill>
              </a:rPr>
              <a:t> </a:t>
            </a:r>
            <a:r>
              <a:rPr sz="2800" spc="-10" dirty="0">
                <a:solidFill>
                  <a:srgbClr val="002060"/>
                </a:solidFill>
              </a:rPr>
              <a:t>Engineering</a:t>
            </a:r>
            <a:endParaRPr sz="2800"/>
          </a:p>
        </p:txBody>
      </p:sp>
      <p:sp>
        <p:nvSpPr>
          <p:cNvPr id="9" name="object 9"/>
          <p:cNvSpPr txBox="1"/>
          <p:nvPr/>
        </p:nvSpPr>
        <p:spPr>
          <a:xfrm>
            <a:off x="6324600" y="5187625"/>
            <a:ext cx="5400571" cy="1379865"/>
          </a:xfrm>
          <a:prstGeom prst="rect">
            <a:avLst/>
          </a:prstGeom>
        </p:spPr>
        <p:txBody>
          <a:bodyPr vert="horz" wrap="square" lIns="0" tIns="12700" rIns="0" bIns="0" rtlCol="0">
            <a:spAutoFit/>
          </a:bodyPr>
          <a:lstStyle/>
          <a:p>
            <a:pPr marL="33655" marR="567055" indent="-21590">
              <a:lnSpc>
                <a:spcPct val="120000"/>
              </a:lnSpc>
              <a:spcBef>
                <a:spcPts val="100"/>
              </a:spcBef>
            </a:pPr>
            <a:r>
              <a:rPr sz="2000" b="1" dirty="0">
                <a:solidFill>
                  <a:srgbClr val="FF0000"/>
                </a:solidFill>
                <a:latin typeface="Verdana"/>
                <a:cs typeface="Verdana"/>
              </a:rPr>
              <a:t>TEAM</a:t>
            </a:r>
            <a:r>
              <a:rPr sz="2000" b="1" spc="-20" dirty="0">
                <a:solidFill>
                  <a:srgbClr val="FF0000"/>
                </a:solidFill>
                <a:latin typeface="Verdana"/>
                <a:cs typeface="Verdana"/>
              </a:rPr>
              <a:t> </a:t>
            </a:r>
            <a:r>
              <a:rPr sz="2000" b="1" spc="-10" dirty="0">
                <a:solidFill>
                  <a:srgbClr val="FF0000"/>
                </a:solidFill>
                <a:latin typeface="Verdana"/>
                <a:cs typeface="Verdana"/>
              </a:rPr>
              <a:t>ID:</a:t>
            </a:r>
            <a:r>
              <a:rPr lang="en-IN" sz="2000" b="1" i="0" dirty="0">
                <a:solidFill>
                  <a:srgbClr val="FF0000"/>
                </a:solidFill>
                <a:effectLst/>
                <a:latin typeface="Verdana" panose="020B0604030504040204" pitchFamily="34" charset="0"/>
                <a:ea typeface="Verdana" panose="020B0604030504040204" pitchFamily="34" charset="0"/>
              </a:rPr>
              <a:t>B21A2425C20</a:t>
            </a:r>
            <a:r>
              <a:rPr sz="2000" b="1" spc="-10" dirty="0">
                <a:solidFill>
                  <a:srgbClr val="FF0000"/>
                </a:solidFill>
                <a:latin typeface="Verdana"/>
                <a:cs typeface="Verdana"/>
              </a:rPr>
              <a:t> </a:t>
            </a:r>
            <a:endParaRPr lang="en-US" sz="2000" b="1" spc="-10" dirty="0">
              <a:solidFill>
                <a:srgbClr val="FF0000"/>
              </a:solidFill>
              <a:latin typeface="Verdana"/>
              <a:cs typeface="Verdana"/>
            </a:endParaRPr>
          </a:p>
          <a:p>
            <a:pPr marL="33655" marR="567055" indent="-21590">
              <a:lnSpc>
                <a:spcPct val="120000"/>
              </a:lnSpc>
              <a:spcBef>
                <a:spcPts val="100"/>
              </a:spcBef>
            </a:pPr>
            <a:r>
              <a:rPr sz="2000" b="1" spc="-10" dirty="0">
                <a:solidFill>
                  <a:srgbClr val="FF0000"/>
                </a:solidFill>
                <a:latin typeface="Verdana"/>
                <a:cs typeface="Verdana"/>
              </a:rPr>
              <a:t>NAME:</a:t>
            </a:r>
            <a:endParaRPr sz="2000" dirty="0">
              <a:latin typeface="Verdana"/>
              <a:cs typeface="Verdana"/>
            </a:endParaRPr>
          </a:p>
          <a:p>
            <a:pPr marL="33655" marR="5080">
              <a:lnSpc>
                <a:spcPct val="100000"/>
              </a:lnSpc>
            </a:pPr>
            <a:r>
              <a:rPr lang="en-US" sz="2000" b="1" dirty="0">
                <a:solidFill>
                  <a:srgbClr val="FF0000"/>
                </a:solidFill>
                <a:latin typeface="Verdana"/>
                <a:cs typeface="Verdana"/>
              </a:rPr>
              <a:t>NITHISHA PAULIN S-210701181</a:t>
            </a:r>
          </a:p>
          <a:p>
            <a:pPr marL="33655" marR="5080">
              <a:lnSpc>
                <a:spcPct val="100000"/>
              </a:lnSpc>
            </a:pPr>
            <a:r>
              <a:rPr lang="en-US" sz="2000" b="1" dirty="0">
                <a:solidFill>
                  <a:srgbClr val="FF0000"/>
                </a:solidFill>
                <a:latin typeface="Verdana"/>
                <a:cs typeface="Verdana"/>
              </a:rPr>
              <a:t>MEGHA VARSHINEE S J-210701156</a:t>
            </a:r>
            <a:endParaRPr sz="2000" dirty="0">
              <a:latin typeface="Verdana"/>
              <a:cs typeface="Verdana"/>
            </a:endParaRPr>
          </a:p>
        </p:txBody>
      </p:sp>
      <p:sp>
        <p:nvSpPr>
          <p:cNvPr id="10" name="object 10"/>
          <p:cNvSpPr txBox="1"/>
          <p:nvPr/>
        </p:nvSpPr>
        <p:spPr>
          <a:xfrm>
            <a:off x="1289876" y="2635396"/>
            <a:ext cx="9349105" cy="1231491"/>
          </a:xfrm>
          <a:prstGeom prst="rect">
            <a:avLst/>
          </a:prstGeom>
        </p:spPr>
        <p:txBody>
          <a:bodyPr vert="horz" wrap="square" lIns="0" tIns="146685" rIns="0" bIns="0" rtlCol="0">
            <a:spAutoFit/>
          </a:bodyPr>
          <a:lstStyle/>
          <a:p>
            <a:pPr marL="12065" marR="5080" indent="-2540" algn="ctr">
              <a:lnSpc>
                <a:spcPct val="80000"/>
              </a:lnSpc>
              <a:spcBef>
                <a:spcPts val="1155"/>
              </a:spcBef>
              <a:tabLst>
                <a:tab pos="5412105" algn="l"/>
              </a:tabLst>
            </a:pPr>
            <a:r>
              <a:rPr lang="en-US" sz="4400" b="1" dirty="0">
                <a:solidFill>
                  <a:srgbClr val="002060"/>
                </a:solidFill>
                <a:latin typeface="Times New Roman"/>
                <a:cs typeface="Times New Roman"/>
              </a:rPr>
              <a:t>Optimizing Railway Station Layout For Enhanced Travel Efficiency</a:t>
            </a:r>
            <a:endParaRPr sz="4400" dirty="0">
              <a:latin typeface="Times New Roman"/>
              <a:cs typeface="Times New Roman"/>
            </a:endParaRPr>
          </a:p>
        </p:txBody>
      </p:sp>
      <p:sp>
        <p:nvSpPr>
          <p:cNvPr id="11" name="object 11"/>
          <p:cNvSpPr txBox="1"/>
          <p:nvPr/>
        </p:nvSpPr>
        <p:spPr>
          <a:xfrm>
            <a:off x="513609" y="5768755"/>
            <a:ext cx="3524991" cy="382156"/>
          </a:xfrm>
          <a:prstGeom prst="rect">
            <a:avLst/>
          </a:prstGeom>
        </p:spPr>
        <p:txBody>
          <a:bodyPr vert="horz" wrap="square" lIns="0" tIns="12700" rIns="0" bIns="0" rtlCol="0">
            <a:spAutoFit/>
          </a:bodyPr>
          <a:lstStyle/>
          <a:p>
            <a:pPr marL="12700" marR="5080">
              <a:lnSpc>
                <a:spcPct val="100000"/>
              </a:lnSpc>
              <a:spcBef>
                <a:spcPts val="100"/>
              </a:spcBef>
            </a:pPr>
            <a:r>
              <a:rPr lang="en-US" sz="2400" b="1" dirty="0" err="1">
                <a:solidFill>
                  <a:srgbClr val="FF0000"/>
                </a:solidFill>
                <a:latin typeface="Verdana"/>
                <a:cs typeface="Verdana"/>
              </a:rPr>
              <a:t>Dr.VINODHKUMAR</a:t>
            </a:r>
            <a:r>
              <a:rPr lang="en-US" sz="2400" b="1" dirty="0">
                <a:solidFill>
                  <a:srgbClr val="FF0000"/>
                </a:solidFill>
                <a:latin typeface="Verdana"/>
                <a:cs typeface="Verdana"/>
              </a:rPr>
              <a:t> S</a:t>
            </a:r>
            <a:endParaRPr sz="24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50" dirty="0"/>
              <a:t>8</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10</a:t>
            </a:fld>
            <a:endParaRPr spc="-25" dirty="0"/>
          </a:p>
        </p:txBody>
      </p:sp>
      <p:sp>
        <p:nvSpPr>
          <p:cNvPr id="3" name="object 3"/>
          <p:cNvSpPr txBox="1"/>
          <p:nvPr/>
        </p:nvSpPr>
        <p:spPr>
          <a:xfrm>
            <a:off x="828675" y="1765299"/>
            <a:ext cx="10496550" cy="3399649"/>
          </a:xfrm>
          <a:prstGeom prst="rect">
            <a:avLst/>
          </a:prstGeom>
        </p:spPr>
        <p:txBody>
          <a:bodyPr vert="horz" wrap="square" lIns="0" tIns="12700" rIns="0" bIns="0" rtlCol="0">
            <a:spAutoFit/>
          </a:bodyPr>
          <a:lstStyle/>
          <a:p>
            <a:pPr algn="just">
              <a:lnSpc>
                <a:spcPct val="107000"/>
              </a:lnSpc>
              <a:spcAft>
                <a:spcPts val="800"/>
              </a:spcAft>
            </a:pPr>
            <a:r>
              <a:rPr lang="en-IN" sz="2200" b="1" kern="100" dirty="0" err="1">
                <a:effectLst/>
                <a:latin typeface="Times New Roman" panose="02020603050405020304" pitchFamily="18" charset="0"/>
                <a:ea typeface="Calibri" panose="020F0502020204030204" pitchFamily="34" charset="0"/>
                <a:cs typeface="Times New Roman" panose="02020603050405020304" pitchFamily="18" charset="0"/>
              </a:rPr>
              <a:t>Title:</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Possibilities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of Implementing Satellite Navigation Elements in Railway Transport</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Eva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Nedeliaková</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Michal Petr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Hranický</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Lukáš</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Čechovič</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explores integrating satellite navigation into railway systems, aiming to provide real-time location information for better safety and operational efficiency. It also considers using European systems like Galileo.</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Enhances safety with real-time positioning.</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Potential for integrating with high-precision European navigation systems.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Satellite systems may not be precise enough for train control.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50" dirty="0"/>
              <a:t>9</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11</a:t>
            </a:fld>
            <a:endParaRPr spc="-25" dirty="0"/>
          </a:p>
        </p:txBody>
      </p:sp>
      <p:sp>
        <p:nvSpPr>
          <p:cNvPr id="3" name="object 3"/>
          <p:cNvSpPr txBox="1"/>
          <p:nvPr/>
        </p:nvSpPr>
        <p:spPr>
          <a:xfrm>
            <a:off x="828675" y="1765299"/>
            <a:ext cx="10149205" cy="3785652"/>
          </a:xfrm>
          <a:prstGeom prst="rect">
            <a:avLst/>
          </a:prstGeom>
        </p:spPr>
        <p:txBody>
          <a:bodyPr vert="horz" wrap="square" lIns="0" tIns="12700" rIns="0" bIns="0" rtlCol="0">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Towards a User-Oriented Indoor Navigation System in Railway Stations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Wangshu</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Wang, Silvia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Klettner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Georg Gartner, et al.</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focuses on developing a user-</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centered</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indoor navigation system for railway stations, using stakeholder workshops and user studies to identify user needs and improve the design of navigation systems.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Strong stakeholder involvement and real-world studies.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Addresses specific user needs effectively.</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Limited generalizability to other stations.</a:t>
            </a:r>
          </a:p>
          <a:p>
            <a:pPr marL="469265" marR="90805" algn="ctr">
              <a:lnSpc>
                <a:spcPct val="100000"/>
              </a:lnSpc>
              <a:spcBef>
                <a:spcPts val="100"/>
              </a:spcBef>
            </a:pPr>
            <a:endParaRPr sz="1600" dirty="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25" dirty="0"/>
              <a:t>10</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12</a:t>
            </a:fld>
            <a:endParaRPr spc="-25" dirty="0"/>
          </a:p>
        </p:txBody>
      </p:sp>
      <p:sp>
        <p:nvSpPr>
          <p:cNvPr id="3" name="object 3"/>
          <p:cNvSpPr txBox="1"/>
          <p:nvPr/>
        </p:nvSpPr>
        <p:spPr>
          <a:xfrm>
            <a:off x="828675" y="1685924"/>
            <a:ext cx="10387330" cy="4667303"/>
          </a:xfrm>
          <a:prstGeom prst="rect">
            <a:avLst/>
          </a:prstGeom>
        </p:spPr>
        <p:txBody>
          <a:bodyPr vert="horz" wrap="square" lIns="0" tIns="92075" rIns="0" bIns="0" rtlCol="0">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 Review on Technologies for Localisation and Navigation in Autonomous Railway Maintenance Systems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Masoumeh Rahimi,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Haochen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Liu, Isidro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Durazo</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Cardenas, Andrew Starr, Amanda Hall, Robert Anderson</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reviews localization technologies for autonomous railway maintenance systems, focusing on improving positioning accuracy and sensor fusion techniques to enhance safety and efficiency.</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Comprehensive review of localization technologies.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Focus on sensor fusion for better positioning accuracy.</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Lacks practical case studies.</a:t>
            </a:r>
          </a:p>
          <a:p>
            <a:pPr marL="130175" algn="ctr">
              <a:lnSpc>
                <a:spcPct val="100000"/>
              </a:lnSpc>
              <a:spcBef>
                <a:spcPts val="725"/>
              </a:spcBef>
            </a:pPr>
            <a:endParaRPr sz="1600" dirty="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25" dirty="0"/>
              <a:t>11</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13</a:t>
            </a:fld>
            <a:endParaRPr spc="-25" dirty="0"/>
          </a:p>
        </p:txBody>
      </p:sp>
      <p:sp>
        <p:nvSpPr>
          <p:cNvPr id="3" name="object 3"/>
          <p:cNvSpPr txBox="1"/>
          <p:nvPr/>
        </p:nvSpPr>
        <p:spPr>
          <a:xfrm>
            <a:off x="828675" y="1765299"/>
            <a:ext cx="10479405" cy="3768468"/>
          </a:xfrm>
          <a:prstGeom prst="rect">
            <a:avLst/>
          </a:prstGeom>
        </p:spPr>
        <p:txBody>
          <a:bodyPr vert="horz" wrap="square" lIns="0" tIns="12700" rIns="0" bIns="0" rtlCol="0">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 Literature Review of Artificial Intelligence Applications in Railway Systems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Ruifan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Tang, Lorenzo De Donato, Nikola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Bes̆inović</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Francesco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Flammini</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Rob M.P.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Goverde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Zhiyuan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Lin,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Ronghui</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Liu,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Tianli</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Tang, Valeria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Vittorini</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reviews AI applications in railway systems, with a focus on predictive maintenance, safety, and traffic management. It highlights the potential of AI to enhance efficiency across these domains.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Comprehensive review of AI applications in railways.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Emphasizes predictive maintenance and traffic management.</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Limited discussion of real-world AI implementations.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25" dirty="0"/>
              <a:t>12</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14</a:t>
            </a:fld>
            <a:endParaRPr spc="-25" dirty="0"/>
          </a:p>
        </p:txBody>
      </p:sp>
      <p:sp>
        <p:nvSpPr>
          <p:cNvPr id="3" name="object 3"/>
          <p:cNvSpPr txBox="1"/>
          <p:nvPr/>
        </p:nvSpPr>
        <p:spPr>
          <a:xfrm>
            <a:off x="828675" y="1765299"/>
            <a:ext cx="10468610" cy="3761927"/>
          </a:xfrm>
          <a:prstGeom prst="rect">
            <a:avLst/>
          </a:prstGeom>
        </p:spPr>
        <p:txBody>
          <a:bodyPr vert="horz" wrap="square" lIns="0" tIns="12700" rIns="0" bIns="0" rtlCol="0">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Train Tracking System Based on GPS &amp; GSM</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Poornima Mahesh, Mahesh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Ambekar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Satya Prakash Pandey, Ketan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Gangadhare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Sachin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Hatawte</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presents a GPS and GSM-based train tracking system that provides real-time data on train location and speed. The system aims to enhance safety by detecting obstacles and preventing collisions.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2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Real-time tracking reduces accidents and improves safety.</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Leverages GSM networks, reducing infrastructure costs.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Dependent on GSM network availability.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25" dirty="0"/>
              <a:t>13</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15</a:t>
            </a:fld>
            <a:endParaRPr spc="-25" dirty="0"/>
          </a:p>
        </p:txBody>
      </p:sp>
      <p:sp>
        <p:nvSpPr>
          <p:cNvPr id="3" name="object 3"/>
          <p:cNvSpPr txBox="1"/>
          <p:nvPr/>
        </p:nvSpPr>
        <p:spPr>
          <a:xfrm>
            <a:off x="828675" y="1765299"/>
            <a:ext cx="10442575" cy="3761927"/>
          </a:xfrm>
          <a:prstGeom prst="rect">
            <a:avLst/>
          </a:prstGeom>
        </p:spPr>
        <p:txBody>
          <a:bodyPr vert="horz" wrap="square" lIns="0" tIns="12700" rIns="0" bIns="0" rtlCol="0">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Indoor Navigation System</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Mo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Aifaz</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Sheikh, Satyendra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Dhamgaye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Rahul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Gakhare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Ayushi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Talewar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Samiksha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Sawarkar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Bhagyashree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Dharaskar</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proposes an AR-based indoor navigation system for large environments like malls. The system uses 3D models and semantic web technologies to guide users in areas with poor Wi-Fi signals.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2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Utilizes AR for dynamic navigation.</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Cross-platform compatibility.</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Dependent on Wi-Fi signal strength.</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25" dirty="0"/>
              <a:t>14</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p:nvPr/>
        </p:nvSpPr>
        <p:spPr>
          <a:xfrm>
            <a:off x="11086900" y="6263711"/>
            <a:ext cx="219075" cy="210820"/>
          </a:xfrm>
          <a:prstGeom prst="rect">
            <a:avLst/>
          </a:prstGeom>
        </p:spPr>
        <p:txBody>
          <a:bodyPr vert="horz" wrap="square" lIns="0" tIns="13335" rIns="0" bIns="0" rtlCol="0">
            <a:spAutoFit/>
          </a:bodyPr>
          <a:lstStyle/>
          <a:p>
            <a:pPr marL="12700">
              <a:lnSpc>
                <a:spcPct val="100000"/>
              </a:lnSpc>
              <a:spcBef>
                <a:spcPts val="105"/>
              </a:spcBef>
            </a:pPr>
            <a:r>
              <a:rPr sz="1200" spc="-25" dirty="0">
                <a:latin typeface="Verdana"/>
                <a:cs typeface="Verdana"/>
              </a:rPr>
              <a:t>18</a:t>
            </a:r>
            <a:endParaRPr sz="1200">
              <a:latin typeface="Verdana"/>
              <a:cs typeface="Verdana"/>
            </a:endParaRPr>
          </a:p>
        </p:txBody>
      </p:sp>
      <p:sp>
        <p:nvSpPr>
          <p:cNvPr id="3" name="object 3"/>
          <p:cNvSpPr txBox="1"/>
          <p:nvPr/>
        </p:nvSpPr>
        <p:spPr>
          <a:xfrm>
            <a:off x="828675" y="1765299"/>
            <a:ext cx="10412095" cy="3399649"/>
          </a:xfrm>
          <a:prstGeom prst="rect">
            <a:avLst/>
          </a:prstGeom>
        </p:spPr>
        <p:txBody>
          <a:bodyPr vert="horz" wrap="square" lIns="0" tIns="12700" rIns="0" bIns="0" rtlCol="0">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 3D Routing Service for Indoor Environments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Authors: Marina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Georgati</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Carsten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Keßler</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presents a 3D routing system for indoor environments, allowing users to plan and visualize routes within buildings. The system is based on open-source tools and demonstrated in a university setting.</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No need for indoor positioning infrastructure.</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Uses open-source software, making it easily deployable.</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Requires pre-existing 3D models of the environment.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25" dirty="0"/>
              <a:t>15</a:t>
            </a:r>
          </a:p>
        </p:txBody>
      </p:sp>
      <p:sp>
        <p:nvSpPr>
          <p:cNvPr id="5" name="object 5"/>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17</a:t>
            </a:fld>
            <a:endParaRPr spc="-25" dirty="0"/>
          </a:p>
        </p:txBody>
      </p:sp>
      <p:sp>
        <p:nvSpPr>
          <p:cNvPr id="9" name="TextBox 8">
            <a:extLst>
              <a:ext uri="{FF2B5EF4-FFF2-40B4-BE49-F238E27FC236}">
                <a16:creationId xmlns:a16="http://schemas.microsoft.com/office/drawing/2014/main" id="{A6058301-F925-F857-8A9C-A11FB103EBE8}"/>
              </a:ext>
            </a:extLst>
          </p:cNvPr>
          <p:cNvSpPr txBox="1"/>
          <p:nvPr/>
        </p:nvSpPr>
        <p:spPr>
          <a:xfrm>
            <a:off x="685800" y="1905000"/>
            <a:ext cx="10820400" cy="3479158"/>
          </a:xfrm>
          <a:prstGeom prst="rect">
            <a:avLst/>
          </a:prstGeom>
          <a:noFill/>
        </p:spPr>
        <p:txBody>
          <a:bodyPr wrap="square">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Augmented Reality Based Indoor Navigation Using Point Cloud Localization</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Authors: Vishva Patel,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Ratvinder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Grewal</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discusses an indoor navigation solution using AR and Point Cloud Localization, providing infrastructure-free navigation for large spaces like shopping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centers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It uses A* pathfinding algorithms for the shortest route.</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Scalable and infrastructure-free.</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Accurate guidance through AR.</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Requires smartphone use for long periods.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25" dirty="0"/>
              <a:t>16</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18</a:t>
            </a:fld>
            <a:endParaRPr spc="-25" dirty="0"/>
          </a:p>
        </p:txBody>
      </p:sp>
      <p:sp>
        <p:nvSpPr>
          <p:cNvPr id="3" name="object 3"/>
          <p:cNvSpPr txBox="1"/>
          <p:nvPr/>
        </p:nvSpPr>
        <p:spPr>
          <a:xfrm>
            <a:off x="828675" y="1765299"/>
            <a:ext cx="10547350" cy="3761927"/>
          </a:xfrm>
          <a:prstGeom prst="rect">
            <a:avLst/>
          </a:prstGeom>
        </p:spPr>
        <p:txBody>
          <a:bodyPr vert="horz" wrap="square" lIns="0" tIns="12700" rIns="0" bIns="0" rtlCol="0">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Towards an Efficient Indoor Navigation System: A Near Field Communication Approach</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Wilson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Sakpere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Nhlanhla Boyfriend Wilton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Mlitwa</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Michael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Adeyeye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Oshin</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explores using NFC tags for indoor navigation, achieving high accuracy and usability. NFC provides a low-cost alternative to traditional systems, with potential for hybrid integration with other technologies.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Low-cost infrastructure with passive NFC tags.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High positioning accuracy and improved usability.</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No real-time updates on user position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25" dirty="0"/>
              <a:t>17</a:t>
            </a:r>
          </a:p>
        </p:txBody>
      </p:sp>
      <p:sp>
        <p:nvSpPr>
          <p:cNvPr id="5" name="object 5"/>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19</a:t>
            </a:fld>
            <a:endParaRPr spc="-25" dirty="0"/>
          </a:p>
        </p:txBody>
      </p:sp>
      <p:sp>
        <p:nvSpPr>
          <p:cNvPr id="3" name="object 3"/>
          <p:cNvSpPr txBox="1"/>
          <p:nvPr/>
        </p:nvSpPr>
        <p:spPr>
          <a:xfrm>
            <a:off x="828675" y="1765299"/>
            <a:ext cx="10227258" cy="3924151"/>
          </a:xfrm>
          <a:prstGeom prst="rect">
            <a:avLst/>
          </a:prstGeom>
        </p:spPr>
        <p:txBody>
          <a:bodyPr vert="horz" wrap="square" lIns="0" tIns="12700" rIns="0" bIns="0" rtlCol="0">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Energy-Efficient Adaptive Control Strategies for Heating Systems in Smart Homes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Rahman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Sakpere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Nhlanhla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Mlitwa</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Michael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Adeyeye</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discusses energy-efficient control strategies for smart home heating systems, using adaptive controls and machine learning models to balance energy savings with user comfort.</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Significant energy savings.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Adaptive controls improve user comfort.</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High computational requirements for machine learning.</a:t>
            </a:r>
          </a:p>
          <a:p>
            <a:pPr algn="ctr">
              <a:lnSpc>
                <a:spcPct val="100000"/>
              </a:lnSpc>
              <a:spcBef>
                <a:spcPts val="100"/>
              </a:spcBef>
            </a:pPr>
            <a:endParaRPr sz="25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Introduction</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a:t>
            </a:fld>
            <a:endParaRPr spc="-25" dirty="0"/>
          </a:p>
        </p:txBody>
      </p:sp>
      <p:sp>
        <p:nvSpPr>
          <p:cNvPr id="3" name="object 3"/>
          <p:cNvSpPr txBox="1"/>
          <p:nvPr/>
        </p:nvSpPr>
        <p:spPr>
          <a:xfrm>
            <a:off x="828675" y="1765808"/>
            <a:ext cx="10516235" cy="2980303"/>
          </a:xfrm>
          <a:prstGeom prst="rect">
            <a:avLst/>
          </a:prstGeom>
        </p:spPr>
        <p:txBody>
          <a:bodyPr vert="horz" wrap="square" lIns="0" tIns="12700" rIns="0" bIns="0" rtlCol="0">
            <a:spAutoFit/>
          </a:bodyPr>
          <a:lstStyle/>
          <a:p>
            <a:pPr marL="12700" marR="5080" algn="just" rtl="0">
              <a:spcBef>
                <a:spcPts val="100"/>
              </a:spcBef>
            </a:pPr>
            <a:r>
              <a:rPr kumimoji="0" lang="en-US"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project is a navigation system application built using Python. The purpose of the system is to provide users with route directions between various locations, similar to a navigation system like Google Maps but without relying on Google APIs. Instead, it uses a custom algorithm for mapping and routing</a:t>
            </a:r>
            <a:r>
              <a:rPr kumimoji="0" lang="en-US"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b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2700" marR="5080" algn="just">
              <a:lnSpc>
                <a:spcPct val="100000"/>
              </a:lnSpc>
              <a:spcBef>
                <a:spcPts val="100"/>
              </a:spcBef>
            </a:pPr>
            <a:endParaRPr sz="24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25" dirty="0"/>
              <a:t>18</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20</a:t>
            </a:fld>
            <a:endParaRPr spc="-25" dirty="0"/>
          </a:p>
        </p:txBody>
      </p:sp>
      <p:sp>
        <p:nvSpPr>
          <p:cNvPr id="3" name="object 3"/>
          <p:cNvSpPr txBox="1"/>
          <p:nvPr/>
        </p:nvSpPr>
        <p:spPr>
          <a:xfrm>
            <a:off x="828675" y="1765299"/>
            <a:ext cx="10373995" cy="3399649"/>
          </a:xfrm>
          <a:prstGeom prst="rect">
            <a:avLst/>
          </a:prstGeom>
        </p:spPr>
        <p:txBody>
          <a:bodyPr vert="horz" wrap="square" lIns="0" tIns="12700" rIns="0" bIns="0" rtlCol="0">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Impact of the Centrality for Public Spaces - A Case of Railway Station</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Authors: Anil Kumar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Chilakapati</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Ramesh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Srikonda</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Vijayalaxmi</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Iyer</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investigates how spatial components and centrality in railway stations influence passenger navigation. The study focuses on the Vijayawada Railway Station in India, identifying key points that affect passenger flow.</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Empirical data collection from real-world settings.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Provides practical recommendations for improving navigation.</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Limited to a single case study.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25" dirty="0"/>
              <a:t>19</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21</a:t>
            </a:fld>
            <a:endParaRPr spc="-25" dirty="0"/>
          </a:p>
        </p:txBody>
      </p:sp>
      <p:sp>
        <p:nvSpPr>
          <p:cNvPr id="3" name="object 3"/>
          <p:cNvSpPr txBox="1"/>
          <p:nvPr/>
        </p:nvSpPr>
        <p:spPr>
          <a:xfrm>
            <a:off x="828675" y="1765299"/>
            <a:ext cx="10455910" cy="3761927"/>
          </a:xfrm>
          <a:prstGeom prst="rect">
            <a:avLst/>
          </a:prstGeom>
        </p:spPr>
        <p:txBody>
          <a:bodyPr vert="horz" wrap="square" lIns="0" tIns="12700" rIns="0" bIns="0" rtlCol="0">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 Generic Approach Toward Indoor Navigation and Pathfinding with Robust Marker Tracking</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Dawar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Khan, Sehat Ullah, Syed Nabi</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proposes a low-cost indoor navigation system using fiducial markers, detected by smartphones. The system provides visual and auditory guidance, tested in a university setting for scalability.</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Low-cost and scalable.</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Suitable for visually impaired users.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Requires optimal lighting for marker detection.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25" dirty="0"/>
              <a:t>20</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22</a:t>
            </a:fld>
            <a:endParaRPr spc="-25" dirty="0"/>
          </a:p>
        </p:txBody>
      </p:sp>
      <p:sp>
        <p:nvSpPr>
          <p:cNvPr id="3" name="object 3"/>
          <p:cNvSpPr txBox="1"/>
          <p:nvPr/>
        </p:nvSpPr>
        <p:spPr>
          <a:xfrm>
            <a:off x="828675" y="1765299"/>
            <a:ext cx="10490200" cy="3761927"/>
          </a:xfrm>
          <a:prstGeom prst="rect">
            <a:avLst/>
          </a:prstGeom>
        </p:spPr>
        <p:txBody>
          <a:bodyPr vert="horz" wrap="square" lIns="0" tIns="12700" rIns="0" bIns="0" rtlCol="0">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Indoor Positioning and Navigation for Pedestrian Guidance in Public Transport Facilities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Olaf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Czogalla</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Sebastian Naumann, Joachim Schade, René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Schönrock</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describes a smartphone-based indoor navigation system for public transport facilities, integrating GPS, Wi-Fi, Bluetooth, and BLE beacons for real-time routing. It aims to assist users in navigating multi-level transport environments.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Multi-sensor technology for accurate navigation.</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Real-time updates with voice guidance.</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Inaccuracies in sensor data over time.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Summary</a:t>
            </a:r>
            <a:r>
              <a:rPr spc="-180" dirty="0"/>
              <a:t> </a:t>
            </a:r>
            <a:r>
              <a:rPr dirty="0"/>
              <a:t>of</a:t>
            </a:r>
            <a:r>
              <a:rPr spc="-160" dirty="0"/>
              <a:t> </a:t>
            </a:r>
            <a:r>
              <a:rPr dirty="0"/>
              <a:t>Literature</a:t>
            </a:r>
            <a:r>
              <a:rPr spc="-160" dirty="0"/>
              <a:t> </a:t>
            </a:r>
            <a:r>
              <a:rPr spc="-10" dirty="0"/>
              <a:t>Review</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23</a:t>
            </a:fld>
            <a:endParaRPr spc="-25" dirty="0"/>
          </a:p>
        </p:txBody>
      </p:sp>
      <p:sp>
        <p:nvSpPr>
          <p:cNvPr id="8" name="TextBox 7">
            <a:extLst>
              <a:ext uri="{FF2B5EF4-FFF2-40B4-BE49-F238E27FC236}">
                <a16:creationId xmlns:a16="http://schemas.microsoft.com/office/drawing/2014/main" id="{33848521-25C0-ECA9-DC3C-45AD5FF16C22}"/>
              </a:ext>
            </a:extLst>
          </p:cNvPr>
          <p:cNvSpPr txBox="1"/>
          <p:nvPr/>
        </p:nvSpPr>
        <p:spPr>
          <a:xfrm>
            <a:off x="839258" y="1828800"/>
            <a:ext cx="10590742"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This collection of papers explores various navigation and tracking systems aimed at improving passenger experiences in transportation. Key innovations include GPS and GSM-based real-time updates for trains, AR-based indoor navigation for complex environments like subway stations and malls, and wearable devices for porters to monitor health and provide services. Several studies also focus on integrating advanced technologies like laser scanners, NFC tags, and AI for enhanced safety and efficiency in railway systems. The emphasis is on user-centered design and real-time data integration to facilitate better travel experiences.</a:t>
            </a:r>
            <a:endParaRPr lang="en-SG"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Problem</a:t>
            </a:r>
            <a:r>
              <a:rPr spc="-185" dirty="0"/>
              <a:t> </a:t>
            </a:r>
            <a:r>
              <a:rPr spc="-10" dirty="0"/>
              <a:t>Statement</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24</a:t>
            </a:fld>
            <a:endParaRPr spc="-25" dirty="0"/>
          </a:p>
        </p:txBody>
      </p:sp>
      <p:sp>
        <p:nvSpPr>
          <p:cNvPr id="3" name="object 3"/>
          <p:cNvSpPr txBox="1">
            <a:spLocks noGrp="1"/>
          </p:cNvSpPr>
          <p:nvPr>
            <p:ph type="body" idx="1"/>
          </p:nvPr>
        </p:nvSpPr>
        <p:spPr>
          <a:xfrm>
            <a:off x="533401" y="1765808"/>
            <a:ext cx="10808970" cy="4560223"/>
          </a:xfrm>
          <a:prstGeom prst="rect">
            <a:avLst/>
          </a:prstGeom>
        </p:spPr>
        <p:txBody>
          <a:bodyPr vert="horz" wrap="square" lIns="0" tIns="12700" rIns="0" bIns="0" rtlCol="0">
            <a:spAutoFit/>
          </a:bodyPr>
          <a:lstStyle/>
          <a:p>
            <a:pPr marL="546100" marR="27940" indent="-533400" algn="just" rtl="0">
              <a:spcBef>
                <a:spcPts val="100"/>
              </a:spcBef>
            </a:pPr>
            <a:r>
              <a:rPr lang="en-US" sz="2400" b="0" i="0" dirty="0">
                <a:solidFill>
                  <a:srgbClr val="212529"/>
                </a:solidFill>
                <a:effectLst/>
                <a:latin typeface="Times New Roman" panose="02020603050405020304" pitchFamily="18" charset="0"/>
                <a:cs typeface="Times New Roman" panose="02020603050405020304" pitchFamily="18" charset="0"/>
              </a:rPr>
              <a:t>Railway stations are complex environments with numerous facilities and locations such</a:t>
            </a:r>
          </a:p>
          <a:p>
            <a:pPr marL="546100" marR="27940" indent="-533400" algn="just" rtl="0">
              <a:spcBef>
                <a:spcPts val="100"/>
              </a:spcBef>
            </a:pPr>
            <a:r>
              <a:rPr lang="en-US" sz="2400" b="0" i="0" dirty="0">
                <a:solidFill>
                  <a:srgbClr val="212529"/>
                </a:solidFill>
                <a:effectLst/>
                <a:latin typeface="Times New Roman" panose="02020603050405020304" pitchFamily="18" charset="0"/>
                <a:cs typeface="Times New Roman" panose="02020603050405020304" pitchFamily="18" charset="0"/>
              </a:rPr>
              <a:t> as ticket counters, platforms, restrooms, food courts, and waiting areas. Passengers</a:t>
            </a:r>
          </a:p>
          <a:p>
            <a:pPr marL="546100" marR="27940" indent="-533400" algn="just" rtl="0">
              <a:spcBef>
                <a:spcPts val="100"/>
              </a:spcBef>
            </a:pPr>
            <a:r>
              <a:rPr lang="en-US" sz="2400" b="0" i="0" dirty="0">
                <a:solidFill>
                  <a:srgbClr val="212529"/>
                </a:solidFill>
                <a:effectLst/>
                <a:latin typeface="Times New Roman" panose="02020603050405020304" pitchFamily="18" charset="0"/>
                <a:cs typeface="Times New Roman" panose="02020603050405020304" pitchFamily="18" charset="0"/>
              </a:rPr>
              <a:t> often face difficulties in navigating these spaces, especially in large or unfamiliar</a:t>
            </a:r>
          </a:p>
          <a:p>
            <a:pPr marL="546100" marR="27940" indent="-533400" algn="just" rtl="0">
              <a:spcBef>
                <a:spcPts val="100"/>
              </a:spcBef>
            </a:pPr>
            <a:r>
              <a:rPr lang="en-US" sz="2400" b="0" i="0" dirty="0">
                <a:solidFill>
                  <a:srgbClr val="212529"/>
                </a:solidFill>
                <a:effectLst/>
                <a:latin typeface="Times New Roman" panose="02020603050405020304" pitchFamily="18" charset="0"/>
                <a:cs typeface="Times New Roman" panose="02020603050405020304" pitchFamily="18" charset="0"/>
              </a:rPr>
              <a:t> stations. Efficient and user-friendly navigation systems are crucial for improving</a:t>
            </a:r>
          </a:p>
          <a:p>
            <a:pPr marL="546100" marR="27940" indent="-533400" algn="just" rtl="0">
              <a:spcBef>
                <a:spcPts val="100"/>
              </a:spcBef>
            </a:pPr>
            <a:r>
              <a:rPr lang="en-US" sz="2400" b="0" i="0" dirty="0">
                <a:solidFill>
                  <a:srgbClr val="212529"/>
                </a:solidFill>
                <a:effectLst/>
                <a:latin typeface="Times New Roman" panose="02020603050405020304" pitchFamily="18" charset="0"/>
                <a:cs typeface="Times New Roman" panose="02020603050405020304" pitchFamily="18" charset="0"/>
              </a:rPr>
              <a:t> passenger experience, reducing congestion, and ensuring timely travel connections.</a:t>
            </a:r>
          </a:p>
          <a:p>
            <a:pPr marL="546100" marR="27940" indent="-533400" algn="just" rtl="0">
              <a:spcBef>
                <a:spcPts val="100"/>
              </a:spcBef>
            </a:pPr>
            <a:r>
              <a:rPr lang="en-US" sz="2400" b="0" i="0" dirty="0">
                <a:solidFill>
                  <a:srgbClr val="212529"/>
                </a:solidFill>
                <a:effectLst/>
                <a:latin typeface="Times New Roman" panose="02020603050405020304" pitchFamily="18" charset="0"/>
                <a:cs typeface="Times New Roman" panose="02020603050405020304" pitchFamily="18" charset="0"/>
              </a:rPr>
              <a:t> The problem involves developing a comprehensive navigation solution for railway</a:t>
            </a:r>
          </a:p>
          <a:p>
            <a:pPr marL="546100" marR="27940" indent="-533400" algn="just" rtl="0">
              <a:spcBef>
                <a:spcPts val="100"/>
              </a:spcBef>
            </a:pPr>
            <a:r>
              <a:rPr lang="en-US" sz="2400" b="0" i="0" dirty="0">
                <a:solidFill>
                  <a:srgbClr val="212529"/>
                </a:solidFill>
                <a:effectLst/>
                <a:latin typeface="Times New Roman" panose="02020603050405020304" pitchFamily="18" charset="0"/>
                <a:cs typeface="Times New Roman" panose="02020603050405020304" pitchFamily="18" charset="0"/>
              </a:rPr>
              <a:t> stations that assists passengers in locating various facilities and destinations within the</a:t>
            </a:r>
          </a:p>
          <a:p>
            <a:pPr marL="546100" marR="27940" indent="-533400" algn="just" rtl="0">
              <a:spcBef>
                <a:spcPts val="100"/>
              </a:spcBef>
            </a:pPr>
            <a:r>
              <a:rPr lang="en-US" sz="2400" b="0" i="0" dirty="0">
                <a:solidFill>
                  <a:srgbClr val="212529"/>
                </a:solidFill>
                <a:effectLst/>
                <a:latin typeface="Times New Roman" panose="02020603050405020304" pitchFamily="18" charset="0"/>
                <a:cs typeface="Times New Roman" panose="02020603050405020304" pitchFamily="18" charset="0"/>
              </a:rPr>
              <a:t> station. This includes creating detailed maps, providing real-time directions, and</a:t>
            </a:r>
          </a:p>
          <a:p>
            <a:pPr marL="546100" marR="27940" indent="-533400" algn="just" rtl="0">
              <a:spcBef>
                <a:spcPts val="100"/>
              </a:spcBef>
            </a:pPr>
            <a:r>
              <a:rPr lang="en-US" sz="2400" b="0" i="0" dirty="0">
                <a:solidFill>
                  <a:srgbClr val="212529"/>
                </a:solidFill>
                <a:effectLst/>
                <a:latin typeface="Times New Roman" panose="02020603050405020304" pitchFamily="18" charset="0"/>
                <a:cs typeface="Times New Roman" panose="02020603050405020304" pitchFamily="18" charset="0"/>
              </a:rPr>
              <a:t> integrating features such as accessibility options for individuals with disabilities. The</a:t>
            </a:r>
          </a:p>
          <a:p>
            <a:pPr marL="546100" marR="27940" indent="-533400" algn="just" rtl="0">
              <a:spcBef>
                <a:spcPts val="100"/>
              </a:spcBef>
            </a:pPr>
            <a:r>
              <a:rPr lang="en-US" sz="2400" b="0" i="0" dirty="0">
                <a:solidFill>
                  <a:srgbClr val="212529"/>
                </a:solidFill>
                <a:effectLst/>
                <a:latin typeface="Times New Roman" panose="02020603050405020304" pitchFamily="18" charset="0"/>
                <a:cs typeface="Times New Roman" panose="02020603050405020304" pitchFamily="18" charset="0"/>
              </a:rPr>
              <a:t> solution should be intuitive, easy to use, and accessible via multiple platforms,</a:t>
            </a:r>
          </a:p>
          <a:p>
            <a:pPr marL="546100" marR="27940" indent="-533400" algn="just" rtl="0">
              <a:spcBef>
                <a:spcPts val="100"/>
              </a:spcBef>
            </a:pPr>
            <a:r>
              <a:rPr lang="en-US" sz="2400" b="0" i="0" dirty="0">
                <a:solidFill>
                  <a:srgbClr val="212529"/>
                </a:solidFill>
                <a:effectLst/>
                <a:latin typeface="Times New Roman" panose="02020603050405020304" pitchFamily="18" charset="0"/>
                <a:cs typeface="Times New Roman" panose="02020603050405020304" pitchFamily="18" charset="0"/>
              </a:rPr>
              <a:t> including mobile devices and digital kiosks.</a:t>
            </a:r>
            <a:endParaRPr lang="en-IN" sz="2400" dirty="0">
              <a:latin typeface="Times New Roman" panose="02020603050405020304" pitchFamily="18" charset="0"/>
              <a:cs typeface="Times New Roman" panose="02020603050405020304" pitchFamily="18" charset="0"/>
            </a:endParaRPr>
          </a:p>
          <a:p>
            <a:pPr marL="546100" marR="27940" indent="-533400" algn="just">
              <a:lnSpc>
                <a:spcPct val="100000"/>
              </a:lnSpc>
              <a:spcBef>
                <a:spcPts val="100"/>
              </a:spcBef>
            </a:pPr>
            <a:endParaRPr spc="-1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Objectives</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25</a:t>
            </a:fld>
            <a:endParaRPr spc="-25" dirty="0"/>
          </a:p>
        </p:txBody>
      </p:sp>
      <p:sp>
        <p:nvSpPr>
          <p:cNvPr id="3" name="object 3"/>
          <p:cNvSpPr txBox="1">
            <a:spLocks noGrp="1"/>
          </p:cNvSpPr>
          <p:nvPr>
            <p:ph type="body" idx="1"/>
          </p:nvPr>
        </p:nvSpPr>
        <p:spPr>
          <a:xfrm>
            <a:off x="752475" y="1765808"/>
            <a:ext cx="10589895" cy="5201424"/>
          </a:xfrm>
          <a:prstGeom prst="rect">
            <a:avLst/>
          </a:prstGeom>
        </p:spPr>
        <p:txBody>
          <a:bodyPr vert="horz" wrap="square" lIns="0" tIns="12700" rIns="0" bIns="0" rtlCol="0">
            <a:spAutoFit/>
          </a:bodyPr>
          <a:lstStyle/>
          <a:p>
            <a:pPr marL="546100" marR="27940" indent="-533400" algn="just" rtl="0">
              <a:spcBef>
                <a:spcPts val="100"/>
              </a:spcBef>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objective of the project is to design and develop a fully functional navigation</a:t>
            </a:r>
          </a:p>
          <a:p>
            <a:pPr marL="546100" marR="27940" indent="-533400" algn="just" rtl="0">
              <a:spcBef>
                <a:spcPts val="100"/>
              </a:spcBef>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system that can compute and display optimal routes between two points. The system</a:t>
            </a:r>
          </a:p>
          <a:p>
            <a:pPr marL="546100" marR="27940" indent="-533400" algn="just" rtl="0">
              <a:spcBef>
                <a:spcPts val="100"/>
              </a:spcBef>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also provides real-time voice-guided navigation to improve accessibility and</a:t>
            </a:r>
          </a:p>
          <a:p>
            <a:pPr marL="546100" marR="27940" indent="-533400" algn="just" rtl="0">
              <a:spcBef>
                <a:spcPts val="100"/>
              </a:spcBef>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usability, especially for indoor environments like railway stations, malls, or campuses</a:t>
            </a:r>
          </a:p>
          <a:p>
            <a:pPr marL="546100" marR="27940" indent="-533400" algn="just" rtl="0">
              <a:spcBef>
                <a:spcPts val="100"/>
              </a:spcBef>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navigation system does not rely on any third-party services like Google Maps</a:t>
            </a:r>
          </a:p>
          <a:p>
            <a:pPr marL="546100" marR="27940" indent="-533400" algn="just" rtl="0">
              <a:spcBef>
                <a:spcPts val="100"/>
              </a:spcBef>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API. Custom routing algorithms are designed specifically for the needs of the</a:t>
            </a:r>
          </a:p>
          <a:p>
            <a:pPr marL="546100" marR="27940" indent="-533400" algn="just" rtl="0">
              <a:spcBef>
                <a:spcPts val="100"/>
              </a:spcBef>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environment. Integrates text-to-speech functionality for hands-free navigation</a:t>
            </a:r>
          </a:p>
          <a:p>
            <a:pPr marL="546100" marR="27940" indent="-533400" algn="just" rtl="0">
              <a:spcBef>
                <a:spcPts val="100"/>
              </a:spcBef>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assistance. Flexible enough to be used in specific environments like railway stations,</a:t>
            </a:r>
          </a:p>
          <a:p>
            <a:pPr marL="546100" marR="27940" indent="-533400" algn="just" rtl="0">
              <a:spcBef>
                <a:spcPts val="100"/>
              </a:spcBef>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campuses, or malls. Can be deployed without the need for an active internet</a:t>
            </a:r>
          </a:p>
          <a:p>
            <a:pPr marL="546100" marR="27940" indent="-533400" algn="just" rtl="0">
              <a:spcBef>
                <a:spcPts val="100"/>
              </a:spcBef>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connection, as all data is stored locally.</a:t>
            </a:r>
          </a:p>
          <a:p>
            <a:pPr marL="546100" marR="27940" indent="-533400" algn="just" rtl="0">
              <a:spcBef>
                <a:spcPts val="100"/>
              </a:spcBef>
            </a:pPr>
            <a:b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546100" marR="27940" indent="-533400" algn="just">
              <a:lnSpc>
                <a:spcPct val="100000"/>
              </a:lnSpc>
              <a:spcBef>
                <a:spcPts val="100"/>
              </a:spcBef>
            </a:pPr>
            <a:endParaRPr spc="-1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2192000" cy="6858000"/>
          </a:xfrm>
          <a:prstGeom prst="rect">
            <a:avLst/>
          </a:prstGeom>
        </p:spPr>
      </p:pic>
      <p:grpSp>
        <p:nvGrpSpPr>
          <p:cNvPr id="3" name="object 3"/>
          <p:cNvGrpSpPr/>
          <p:nvPr/>
        </p:nvGrpSpPr>
        <p:grpSpPr>
          <a:xfrm>
            <a:off x="812800" y="1562101"/>
            <a:ext cx="10610850" cy="114300"/>
            <a:chOff x="812800" y="1562101"/>
            <a:chExt cx="10610850" cy="114300"/>
          </a:xfrm>
        </p:grpSpPr>
        <p:sp>
          <p:nvSpPr>
            <p:cNvPr id="4" name="object 4"/>
            <p:cNvSpPr/>
            <p:nvPr/>
          </p:nvSpPr>
          <p:spPr>
            <a:xfrm>
              <a:off x="812800" y="1566874"/>
              <a:ext cx="6207760" cy="109855"/>
            </a:xfrm>
            <a:custGeom>
              <a:avLst/>
              <a:gdLst/>
              <a:ahLst/>
              <a:cxnLst/>
              <a:rect l="l" t="t" r="r" b="b"/>
              <a:pathLst>
                <a:path w="6207759" h="109855">
                  <a:moveTo>
                    <a:pt x="6207341" y="0"/>
                  </a:moveTo>
                  <a:lnTo>
                    <a:pt x="0" y="0"/>
                  </a:lnTo>
                  <a:lnTo>
                    <a:pt x="0" y="109537"/>
                  </a:lnTo>
                  <a:lnTo>
                    <a:pt x="6207341" y="109537"/>
                  </a:lnTo>
                  <a:lnTo>
                    <a:pt x="6207341" y="0"/>
                  </a:lnTo>
                  <a:close/>
                </a:path>
              </a:pathLst>
            </a:custGeom>
            <a:solidFill>
              <a:srgbClr val="CC0000"/>
            </a:solidFill>
          </p:spPr>
          <p:txBody>
            <a:bodyPr wrap="square" lIns="0" tIns="0" rIns="0" bIns="0" rtlCol="0"/>
            <a:lstStyle/>
            <a:p>
              <a:endParaRPr/>
            </a:p>
          </p:txBody>
        </p:sp>
        <p:sp>
          <p:nvSpPr>
            <p:cNvPr id="5" name="object 5"/>
            <p:cNvSpPr/>
            <p:nvPr/>
          </p:nvSpPr>
          <p:spPr>
            <a:xfrm>
              <a:off x="812800" y="1566863"/>
              <a:ext cx="10610850" cy="0"/>
            </a:xfrm>
            <a:custGeom>
              <a:avLst/>
              <a:gdLst/>
              <a:ahLst/>
              <a:cxnLst/>
              <a:rect l="l" t="t" r="r" b="b"/>
              <a:pathLst>
                <a:path w="10610850">
                  <a:moveTo>
                    <a:pt x="0" y="0"/>
                  </a:moveTo>
                  <a:lnTo>
                    <a:pt x="10610850" y="0"/>
                  </a:lnTo>
                </a:path>
              </a:pathLst>
            </a:custGeom>
            <a:ln w="9524">
              <a:solidFill>
                <a:srgbClr val="CC0000"/>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8" name="object 8"/>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9" name="object 9"/>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10" name="object 10"/>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26</a:t>
            </a:fld>
            <a:endParaRPr spc="-25" dirty="0"/>
          </a:p>
        </p:txBody>
      </p:sp>
      <p:sp>
        <p:nvSpPr>
          <p:cNvPr id="7" name="object 7"/>
          <p:cNvSpPr txBox="1"/>
          <p:nvPr/>
        </p:nvSpPr>
        <p:spPr>
          <a:xfrm>
            <a:off x="828675" y="1765808"/>
            <a:ext cx="10563225" cy="2967479"/>
          </a:xfrm>
          <a:prstGeom prst="rect">
            <a:avLst/>
          </a:prstGeom>
        </p:spPr>
        <p:txBody>
          <a:bodyPr vert="horz" wrap="square" lIns="0" tIns="12700" rIns="0" bIns="0" rtlCol="0">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navigation system project aims to build an efficient, reliable routing application without utilizing third-party services like Google Maps API. This system will take user input for the start and end locations and generate routes using custom-defined mapping data. It also includes features like text-to-speech instructions for enhanced user interaction. The application is designed for use cases such as indoor navigation or localized outdoor navigation where a custom map can be implemented.</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8242" y="3438266"/>
            <a:ext cx="3031490" cy="635000"/>
          </a:xfrm>
          <a:prstGeom prst="rect">
            <a:avLst/>
          </a:prstGeom>
        </p:spPr>
        <p:txBody>
          <a:bodyPr vert="horz" wrap="square" lIns="0" tIns="12700" rIns="0" bIns="0" rtlCol="0">
            <a:spAutoFit/>
          </a:bodyPr>
          <a:lstStyle/>
          <a:p>
            <a:pPr marL="12700">
              <a:lnSpc>
                <a:spcPct val="100000"/>
              </a:lnSpc>
              <a:spcBef>
                <a:spcPts val="100"/>
              </a:spcBef>
            </a:pPr>
            <a:r>
              <a:rPr sz="4000" dirty="0"/>
              <a:t>Thank</a:t>
            </a:r>
            <a:r>
              <a:rPr sz="4000" spc="-170" dirty="0"/>
              <a:t> </a:t>
            </a:r>
            <a:r>
              <a:rPr sz="4000" spc="-25" dirty="0"/>
              <a:t>You</a:t>
            </a:r>
            <a:endParaRPr sz="4000"/>
          </a:p>
        </p:txBody>
      </p:sp>
      <p:sp>
        <p:nvSpPr>
          <p:cNvPr id="3" name="object 3"/>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27</a:t>
            </a:fld>
            <a:endParaRPr spc="-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50" dirty="0"/>
              <a:t>1</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3</a:t>
            </a:fld>
            <a:endParaRPr spc="-25" dirty="0"/>
          </a:p>
        </p:txBody>
      </p:sp>
      <p:sp>
        <p:nvSpPr>
          <p:cNvPr id="3" name="object 3"/>
          <p:cNvSpPr txBox="1"/>
          <p:nvPr/>
        </p:nvSpPr>
        <p:spPr>
          <a:xfrm>
            <a:off x="828675" y="1685925"/>
            <a:ext cx="10457815" cy="4552080"/>
          </a:xfrm>
          <a:prstGeom prst="rect">
            <a:avLst/>
          </a:prstGeom>
        </p:spPr>
        <p:txBody>
          <a:bodyPr vert="horz" wrap="square" lIns="0" tIns="92075" rIns="0" bIns="0" rtlCol="0">
            <a:spAutoFit/>
          </a:bodyPr>
          <a:lstStyle/>
          <a:p>
            <a:pPr marL="62865" algn="just">
              <a:lnSpc>
                <a:spcPct val="100000"/>
              </a:lnSpc>
              <a:spcBef>
                <a:spcPts val="725"/>
              </a:spcBef>
            </a:pPr>
            <a:r>
              <a:rPr sz="2200" b="1" dirty="0">
                <a:latin typeface="Times New Roman" panose="02020603050405020304" pitchFamily="18" charset="0"/>
                <a:cs typeface="Times New Roman" panose="02020603050405020304" pitchFamily="18" charset="0"/>
              </a:rPr>
              <a:t>Title:</a:t>
            </a:r>
            <a:r>
              <a:rPr sz="2200" b="1" spc="-90" dirty="0">
                <a:latin typeface="Times New Roman" panose="02020603050405020304" pitchFamily="18"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Automatic Railway Platform Announcement and Position Based Feedback</a:t>
            </a:r>
            <a:endParaRPr sz="2200" dirty="0">
              <a:latin typeface="Times New Roman" panose="02020603050405020304" pitchFamily="18" charset="0"/>
              <a:cs typeface="Times New Roman" panose="02020603050405020304" pitchFamily="18" charset="0"/>
            </a:endParaRPr>
          </a:p>
          <a:p>
            <a:pPr algn="just">
              <a:lnSpc>
                <a:spcPct val="107000"/>
              </a:lnSpc>
              <a:spcAft>
                <a:spcPts val="800"/>
              </a:spcAft>
            </a:pPr>
            <a:r>
              <a:rPr sz="2200" b="1" dirty="0">
                <a:latin typeface="Times New Roman" panose="02020603050405020304" pitchFamily="18" charset="0"/>
                <a:cs typeface="Times New Roman" panose="02020603050405020304" pitchFamily="18" charset="0"/>
              </a:rPr>
              <a:t>Authors:</a:t>
            </a:r>
            <a:r>
              <a:rPr sz="2200" b="1" spc="-45" dirty="0">
                <a:latin typeface="Times New Roman" panose="02020603050405020304" pitchFamily="18"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Swapnil R.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Sukale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Vaibhav V.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Gurgude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Vishal V.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Thorat</a:t>
            </a:r>
            <a:endParaRPr sz="2200" dirty="0">
              <a:latin typeface="Times New Roman" panose="02020603050405020304" pitchFamily="18" charset="0"/>
              <a:cs typeface="Times New Roman" panose="02020603050405020304" pitchFamily="18" charset="0"/>
            </a:endParaRPr>
          </a:p>
          <a:p>
            <a:pPr marL="12700" marR="5080" algn="just">
              <a:lnSpc>
                <a:spcPct val="100400"/>
              </a:lnSpc>
            </a:pPr>
            <a:r>
              <a:rPr sz="2200" b="1" dirty="0">
                <a:latin typeface="Times New Roman" panose="02020603050405020304" pitchFamily="18" charset="0"/>
                <a:cs typeface="Times New Roman" panose="02020603050405020304" pitchFamily="18" charset="0"/>
              </a:rPr>
              <a:t>Summary:</a:t>
            </a:r>
            <a:r>
              <a:rPr sz="2200" b="1" spc="-90" dirty="0">
                <a:latin typeface="Times New Roman" panose="02020603050405020304" pitchFamily="18"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introduces a GPS and GSM-based system to provide real-time platform arrival updates via SMS and voice calls. The system helps passengers avoid missing announcements, particularly during night travel.</a:t>
            </a:r>
          </a:p>
          <a:p>
            <a:pPr marL="12700" marR="5080" algn="just">
              <a:lnSpc>
                <a:spcPct val="100400"/>
              </a:lnSpc>
            </a:pPr>
            <a:endParaRPr sz="2200" dirty="0">
              <a:latin typeface="Times New Roman" panose="02020603050405020304" pitchFamily="18" charset="0"/>
              <a:cs typeface="Times New Roman" panose="02020603050405020304" pitchFamily="18" charset="0"/>
            </a:endParaRPr>
          </a:p>
          <a:p>
            <a:pPr algn="just">
              <a:lnSpc>
                <a:spcPct val="107000"/>
              </a:lnSpc>
              <a:spcAft>
                <a:spcPts val="800"/>
              </a:spcAft>
            </a:pPr>
            <a:r>
              <a:rPr sz="2200" b="1" dirty="0">
                <a:latin typeface="Times New Roman" panose="02020603050405020304" pitchFamily="18" charset="0"/>
                <a:cs typeface="Times New Roman" panose="02020603050405020304" pitchFamily="18" charset="0"/>
              </a:rPr>
              <a:t>Pros:</a:t>
            </a:r>
            <a:r>
              <a:rPr sz="2200" b="1" spc="-65" dirty="0">
                <a:latin typeface="Times New Roman" panose="02020603050405020304" pitchFamily="18"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Provides real-time platform tracking using GPS and GSM.</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Reduces reliance on station displays.</a:t>
            </a:r>
            <a:endParaRPr sz="2200" dirty="0">
              <a:latin typeface="Times New Roman" panose="02020603050405020304" pitchFamily="18" charset="0"/>
              <a:cs typeface="Times New Roman" panose="02020603050405020304" pitchFamily="18" charset="0"/>
            </a:endParaRPr>
          </a:p>
          <a:p>
            <a:pPr algn="just">
              <a:lnSpc>
                <a:spcPct val="107000"/>
              </a:lnSpc>
              <a:spcAft>
                <a:spcPts val="800"/>
              </a:spcAft>
            </a:pPr>
            <a:r>
              <a:rPr sz="2200" b="1" dirty="0">
                <a:latin typeface="Times New Roman" panose="02020603050405020304" pitchFamily="18" charset="0"/>
                <a:cs typeface="Times New Roman" panose="02020603050405020304" pitchFamily="18" charset="0"/>
              </a:rPr>
              <a:t>Cons: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Limited scalability for larger networks.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Relies on mobile networks, which may not be reliable in remote areas.</a:t>
            </a:r>
          </a:p>
          <a:p>
            <a:pPr marL="12700">
              <a:lnSpc>
                <a:spcPct val="100000"/>
              </a:lnSpc>
              <a:spcBef>
                <a:spcPts val="530"/>
              </a:spcBef>
            </a:pPr>
            <a:endParaRPr sz="160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50" dirty="0"/>
              <a:t>2</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4</a:t>
            </a:fld>
            <a:endParaRPr spc="-25" dirty="0"/>
          </a:p>
        </p:txBody>
      </p:sp>
      <p:sp>
        <p:nvSpPr>
          <p:cNvPr id="3" name="object 3"/>
          <p:cNvSpPr txBox="1"/>
          <p:nvPr/>
        </p:nvSpPr>
        <p:spPr>
          <a:xfrm>
            <a:off x="828675" y="1685924"/>
            <a:ext cx="10304145" cy="4274888"/>
          </a:xfrm>
          <a:prstGeom prst="rect">
            <a:avLst/>
          </a:prstGeom>
        </p:spPr>
        <p:txBody>
          <a:bodyPr vert="horz" wrap="square" lIns="0" tIns="60325" rIns="0" bIns="0" rtlCol="0">
            <a:spAutoFit/>
          </a:bodyPr>
          <a:lstStyle/>
          <a:p>
            <a:pPr algn="just">
              <a:lnSpc>
                <a:spcPct val="107000"/>
              </a:lnSpc>
              <a:spcAft>
                <a:spcPts val="800"/>
              </a:spcAft>
            </a:pPr>
            <a:r>
              <a:rPr lang="en-IN" sz="2200" b="1" kern="100" dirty="0" err="1">
                <a:latin typeface="Times New Roman" panose="02020603050405020304" pitchFamily="18" charset="0"/>
                <a:ea typeface="Calibri" panose="020F0502020204030204" pitchFamily="34" charset="0"/>
                <a:cs typeface="Times New Roman" panose="02020603050405020304" pitchFamily="18" charset="0"/>
              </a:rPr>
              <a:t>Title:</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Enabling</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Device-to-Device Network with Proximity Service for Porter-Passengers in Railway Stations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Dhilipkumar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J.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Ignitious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Zubin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Prannoy</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Lakshmi Priya R.</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introduces a D2D network for porters, using wearable devices to monitor health and provide dynamic pricing for luggage services. It also offers real-time location services for passengers, improving travel experiences.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Health monitoring and dynamic pricing for porters.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Real-time location services for passengers.</a:t>
            </a:r>
          </a:p>
          <a:p>
            <a:pPr algn="just">
              <a:lnSpc>
                <a:spcPct val="107000"/>
              </a:lnSpc>
              <a:spcAft>
                <a:spcPts val="800"/>
              </a:spcAft>
            </a:pPr>
            <a:r>
              <a:rPr lang="en-IN" sz="2200" b="1" kern="100" dirty="0" err="1">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issues with health monitoring and location tracking.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50" dirty="0"/>
              <a:t>3</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5</a:t>
            </a:fld>
            <a:endParaRPr spc="-25" dirty="0"/>
          </a:p>
        </p:txBody>
      </p:sp>
      <p:sp>
        <p:nvSpPr>
          <p:cNvPr id="3" name="object 3"/>
          <p:cNvSpPr txBox="1"/>
          <p:nvPr/>
        </p:nvSpPr>
        <p:spPr>
          <a:xfrm>
            <a:off x="828675" y="1765299"/>
            <a:ext cx="10414635" cy="4589077"/>
          </a:xfrm>
          <a:prstGeom prst="rect">
            <a:avLst/>
          </a:prstGeom>
        </p:spPr>
        <p:txBody>
          <a:bodyPr vert="horz" wrap="square" lIns="0" tIns="12700" rIns="0" bIns="0" rtlCol="0">
            <a:spAutoFit/>
          </a:bodyPr>
          <a:lstStyle/>
          <a:p>
            <a:pPr algn="just">
              <a:lnSpc>
                <a:spcPct val="107000"/>
              </a:lnSpc>
              <a:spcAft>
                <a:spcPts val="800"/>
              </a:spcAft>
            </a:pPr>
            <a:r>
              <a:rPr lang="en-IN" sz="2200" b="1" kern="100" dirty="0" err="1">
                <a:effectLst/>
                <a:latin typeface="Times New Roman" panose="02020603050405020304" pitchFamily="18" charset="0"/>
                <a:ea typeface="Calibri" panose="020F0502020204030204" pitchFamily="34" charset="0"/>
                <a:cs typeface="Times New Roman" panose="02020603050405020304" pitchFamily="18" charset="0"/>
              </a:rPr>
              <a:t>Title:</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Automatic</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Mapping of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Line of Railway Tracks using GNSS, IMU, and Laser Scanner</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Sangeetha Shankar, Michael Roth, Lucas Andreas Schubert, Judith Anne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Verstegen</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proposes using GNSS, IMU, and laser scanners to map railway tracks, with Kalman filtering providing accurate results in challenging environments like forests. Laser scanners are especially useful for mapping parallel tracks.</a:t>
            </a:r>
          </a:p>
          <a:p>
            <a:pPr algn="just">
              <a:lnSpc>
                <a:spcPct val="107000"/>
              </a:lnSpc>
              <a:spcAft>
                <a:spcPts val="800"/>
              </a:spcAft>
            </a:pPr>
            <a:r>
              <a:rPr lang="en-IN" sz="2200" b="1" kern="100" dirty="0" err="1">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:Accurate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results in complex environments like forests.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Reduces mapping time and costs.</a:t>
            </a:r>
          </a:p>
          <a:p>
            <a:pPr algn="just">
              <a:lnSpc>
                <a:spcPct val="107000"/>
              </a:lnSpc>
              <a:spcAft>
                <a:spcPts val="800"/>
              </a:spcAft>
            </a:pPr>
            <a:r>
              <a:rPr lang="en-IN" sz="2200" b="1" kern="100" dirty="0" err="1">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Limited</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effectiveness in tunnels.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50" dirty="0"/>
              <a:t>4</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6</a:t>
            </a:fld>
            <a:endParaRPr spc="-25" dirty="0"/>
          </a:p>
        </p:txBody>
      </p:sp>
      <p:sp>
        <p:nvSpPr>
          <p:cNvPr id="3" name="object 3"/>
          <p:cNvSpPr txBox="1"/>
          <p:nvPr/>
        </p:nvSpPr>
        <p:spPr>
          <a:xfrm>
            <a:off x="828675" y="1765299"/>
            <a:ext cx="10471150" cy="4233338"/>
          </a:xfrm>
          <a:prstGeom prst="rect">
            <a:avLst/>
          </a:prstGeom>
        </p:spPr>
        <p:txBody>
          <a:bodyPr vert="horz" wrap="square" lIns="0" tIns="12700" rIns="0" bIns="0" rtlCol="0">
            <a:spAutoFit/>
          </a:bodyPr>
          <a:lstStyle/>
          <a:p>
            <a:pPr algn="just">
              <a:lnSpc>
                <a:spcPct val="107000"/>
              </a:lnSpc>
              <a:spcAft>
                <a:spcPts val="800"/>
              </a:spcAft>
            </a:pPr>
            <a:r>
              <a:rPr lang="en-IN" sz="2200" b="1" kern="100" dirty="0" err="1">
                <a:effectLst/>
                <a:latin typeface="Times New Roman" panose="02020603050405020304" pitchFamily="18" charset="0"/>
                <a:ea typeface="Calibri" panose="020F0502020204030204" pitchFamily="34" charset="0"/>
                <a:cs typeface="Times New Roman" panose="02020603050405020304" pitchFamily="18" charset="0"/>
              </a:rPr>
              <a:t>Title:</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Development</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of Indoor Navigation System based on Augmented Reality in Subway Station</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Unavailable</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discusses an AR-based indoor navigation system for subway stations, offering real-time navigation in areas where GPS is weak. It provides visual cues for wayfinding and aims to enhance user experience in complex environments.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Improves user experience with real-time AR guidance.</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Suitable for GPS-deficient areas.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Dependent on smartphones, limiting accessibility.</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Lacks large-scale real-world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50" dirty="0"/>
              <a:t>5</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7</a:t>
            </a:fld>
            <a:endParaRPr spc="-25" dirty="0"/>
          </a:p>
        </p:txBody>
      </p:sp>
      <p:sp>
        <p:nvSpPr>
          <p:cNvPr id="3" name="object 3"/>
          <p:cNvSpPr txBox="1"/>
          <p:nvPr/>
        </p:nvSpPr>
        <p:spPr>
          <a:xfrm>
            <a:off x="828675" y="1685924"/>
            <a:ext cx="10471150" cy="4345741"/>
          </a:xfrm>
          <a:prstGeom prst="rect">
            <a:avLst/>
          </a:prstGeom>
        </p:spPr>
        <p:txBody>
          <a:bodyPr vert="horz" wrap="square" lIns="0" tIns="60325" rIns="0" bIns="0" rtlCol="0">
            <a:spAutoFit/>
          </a:bodyPr>
          <a:lstStyle/>
          <a:p>
            <a:pPr algn="just">
              <a:lnSpc>
                <a:spcPct val="107000"/>
              </a:lnSpc>
              <a:spcAft>
                <a:spcPts val="800"/>
              </a:spcAft>
            </a:pPr>
            <a:r>
              <a:rPr lang="en-IN" sz="2200" b="1" kern="100" dirty="0" err="1">
                <a:effectLst/>
                <a:latin typeface="Times New Roman" panose="02020603050405020304" pitchFamily="18" charset="0"/>
                <a:ea typeface="Calibri" panose="020F0502020204030204" pitchFamily="34" charset="0"/>
                <a:cs typeface="Times New Roman" panose="02020603050405020304" pitchFamily="18" charset="0"/>
              </a:rPr>
              <a:t>Title:</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KAI-R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KAIST Railroad Indoor Navigation System for Subway Station</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Gunwoo</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Lee,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Daegweon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Ko, Hyun Kim,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Dongsoo</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Han</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presents the KAI-R indoor navigation system using a combination of wireless LAN and pedestrian detection algorithms for accurate navigation in subway stations. It was tested in subway environments for practical use.</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Integrates wireless signals and pedestrian detection for accuracy.</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Scalable for different subway stations.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Dependent on Wi-Fi infrastructure.</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Data collection may raise privacy concerns.</a:t>
            </a:r>
          </a:p>
          <a:p>
            <a:pPr marL="384175" marR="330835" indent="635" algn="ctr">
              <a:lnSpc>
                <a:spcPct val="108300"/>
              </a:lnSpc>
              <a:spcBef>
                <a:spcPts val="475"/>
              </a:spcBef>
            </a:pPr>
            <a:endParaRPr sz="1600" dirty="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50" dirty="0"/>
              <a:t>6</a:t>
            </a:r>
          </a:p>
        </p:txBody>
      </p:sp>
      <p:sp>
        <p:nvSpPr>
          <p:cNvPr id="10" name="object 10"/>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11" name="object 11"/>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8</a:t>
            </a:fld>
            <a:endParaRPr spc="-25" dirty="0"/>
          </a:p>
        </p:txBody>
      </p:sp>
      <p:sp>
        <p:nvSpPr>
          <p:cNvPr id="16" name="TextBox 15">
            <a:extLst>
              <a:ext uri="{FF2B5EF4-FFF2-40B4-BE49-F238E27FC236}">
                <a16:creationId xmlns:a16="http://schemas.microsoft.com/office/drawing/2014/main" id="{AA12FE14-7DCB-C219-0381-1282AB67CB85}"/>
              </a:ext>
            </a:extLst>
          </p:cNvPr>
          <p:cNvSpPr txBox="1"/>
          <p:nvPr/>
        </p:nvSpPr>
        <p:spPr>
          <a:xfrm>
            <a:off x="762000" y="2091108"/>
            <a:ext cx="10896600" cy="4157292"/>
          </a:xfrm>
          <a:prstGeom prst="rect">
            <a:avLst/>
          </a:prstGeom>
          <a:noFill/>
        </p:spPr>
        <p:txBody>
          <a:bodyPr wrap="square">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Public Transport Navigation System</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Michael Burch, Yves Staudt, Sina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Frommer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Janis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Uttenweiler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Peter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Grupp</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Steffen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Hähnle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Josia</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Scheytt</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Uwe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Kloos</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presents an interactive public transport map system that incorporates real-time passenger data to improve route planning. It was tested in Hamburg, Germany, with user experiments confirming its effectiveness.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Provides real-time data for informed travel decisions.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User-friendly interactive visualizations.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Visual clutter due to multiple data layers.</a:t>
            </a:r>
          </a:p>
          <a:p>
            <a:pPr algn="just">
              <a:lnSpc>
                <a:spcPct val="107000"/>
              </a:lnSpc>
              <a:spcAft>
                <a:spcPts val="800"/>
              </a:spcAf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00" dirty="0"/>
              <a:t> </a:t>
            </a:r>
            <a:r>
              <a:rPr dirty="0"/>
              <a:t>Review</a:t>
            </a:r>
            <a:r>
              <a:rPr spc="-190" dirty="0"/>
              <a:t> </a:t>
            </a:r>
            <a:r>
              <a:rPr spc="-30" dirty="0"/>
              <a:t>-</a:t>
            </a:r>
            <a:r>
              <a:rPr spc="-50" dirty="0"/>
              <a:t>7</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First</a:t>
            </a:r>
            <a:r>
              <a:rPr spc="-2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007110" marR="5080" indent="-995044">
              <a:lnSpc>
                <a:spcPct val="100000"/>
              </a:lnSpc>
              <a:spcBef>
                <a:spcPts val="105"/>
              </a:spcBef>
            </a:pPr>
            <a:r>
              <a:rPr spc="-10" dirty="0"/>
              <a:t>Department</a:t>
            </a:r>
            <a:r>
              <a:rPr spc="-30" dirty="0"/>
              <a:t> </a:t>
            </a:r>
            <a:r>
              <a:rPr dirty="0"/>
              <a:t>of</a:t>
            </a:r>
            <a:r>
              <a:rPr spc="-25" dirty="0"/>
              <a:t> </a:t>
            </a:r>
            <a:r>
              <a:rPr dirty="0"/>
              <a:t>Computer</a:t>
            </a:r>
            <a:r>
              <a:rPr spc="-30" dirty="0"/>
              <a:t> </a:t>
            </a:r>
            <a:r>
              <a:rPr dirty="0"/>
              <a:t>Science</a:t>
            </a:r>
            <a:r>
              <a:rPr spc="-25" dirty="0"/>
              <a:t> and </a:t>
            </a:r>
            <a:r>
              <a:rPr spc="-10" dirty="0"/>
              <a:t>Engineering</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25" dirty="0"/>
              <a:t>9</a:t>
            </a:fld>
            <a:endParaRPr spc="-25" dirty="0"/>
          </a:p>
        </p:txBody>
      </p:sp>
      <p:sp>
        <p:nvSpPr>
          <p:cNvPr id="3" name="object 3"/>
          <p:cNvSpPr txBox="1"/>
          <p:nvPr/>
        </p:nvSpPr>
        <p:spPr>
          <a:xfrm>
            <a:off x="828675" y="1765299"/>
            <a:ext cx="10505440" cy="3871060"/>
          </a:xfrm>
          <a:prstGeom prst="rect">
            <a:avLst/>
          </a:prstGeom>
        </p:spPr>
        <p:txBody>
          <a:bodyPr vert="horz" wrap="square" lIns="0" tIns="12700" rIns="0" bIns="0" rtlCol="0">
            <a:spAutoFit/>
          </a:bodyPr>
          <a:lstStyle/>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Real-Time GPS for Railway Automation System</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Authors: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Rahul Shankar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Dhote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Dinesh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Vitthalrao</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Rojatkar</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paper proposes an automated railway system using GPS and GSM for real-time tracking of trains, improving safety and reducing passenger waiting times. It integrates location data for better decision-making.</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Pros: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Real-time tracking enhances safety and reduces waiting times.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Cost-effective by using existing GSM networks.</a:t>
            </a:r>
          </a:p>
          <a:p>
            <a:pPr algn="just">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Cons:</a:t>
            </a:r>
            <a:r>
              <a:rPr lang="en-IN"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Limited coverage in areas with poor GSM networks.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Vulnerable to denial-of-service attacks.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TotalTime>
  <Words>2636</Words>
  <Application>Microsoft Office PowerPoint</Application>
  <PresentationFormat>Widescreen</PresentationFormat>
  <Paragraphs>264</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Times New Roman</vt:lpstr>
      <vt:lpstr>Verdana</vt:lpstr>
      <vt:lpstr>Wingdings</vt:lpstr>
      <vt:lpstr>Office Theme</vt:lpstr>
      <vt:lpstr>Department of Computer Science and Engineering</vt:lpstr>
      <vt:lpstr>Introduction</vt:lpstr>
      <vt:lpstr>Literature Review -1</vt:lpstr>
      <vt:lpstr>Literature Review -2</vt:lpstr>
      <vt:lpstr>Literature Review -3</vt:lpstr>
      <vt:lpstr>Literature Review -4</vt:lpstr>
      <vt:lpstr>Literature Review -5</vt:lpstr>
      <vt:lpstr>Literature Review -6</vt:lpstr>
      <vt:lpstr>Literature Review -7</vt:lpstr>
      <vt:lpstr>Literature Review -8</vt:lpstr>
      <vt:lpstr>Literature Review -9</vt:lpstr>
      <vt:lpstr>Literature Review -10</vt:lpstr>
      <vt:lpstr>Literature Review -11</vt:lpstr>
      <vt:lpstr>Literature Review -12</vt:lpstr>
      <vt:lpstr>Literature Review -13</vt:lpstr>
      <vt:lpstr>Literature Review -14</vt:lpstr>
      <vt:lpstr>Literature Review -15</vt:lpstr>
      <vt:lpstr>Literature Review -16</vt:lpstr>
      <vt:lpstr>Literature Review -17</vt:lpstr>
      <vt:lpstr>Literature Review -18</vt:lpstr>
      <vt:lpstr>Literature Review -19</vt:lpstr>
      <vt:lpstr>Literature Review -20</vt:lpstr>
      <vt:lpstr>Summary of Literature Review</vt:lpstr>
      <vt:lpstr>Problem Statement</vt:lpstr>
      <vt:lpstr>Objectives</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Review - PPT Template.pptx</dc:title>
  <dc:creator>User</dc:creator>
  <cp:lastModifiedBy>Nithisha Paulin</cp:lastModifiedBy>
  <cp:revision>18</cp:revision>
  <dcterms:created xsi:type="dcterms:W3CDTF">2024-10-03T04:13:05Z</dcterms:created>
  <dcterms:modified xsi:type="dcterms:W3CDTF">2024-10-06T11:21:01Z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