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369" r:id="rId4"/>
    <p:sldId id="370" r:id="rId5"/>
    <p:sldId id="372" r:id="rId6"/>
    <p:sldId id="379" r:id="rId7"/>
    <p:sldId id="373" r:id="rId8"/>
    <p:sldId id="385" r:id="rId9"/>
    <p:sldId id="386" r:id="rId10"/>
    <p:sldId id="387" r:id="rId11"/>
    <p:sldId id="390" r:id="rId12"/>
    <p:sldId id="376" r:id="rId13"/>
    <p:sldId id="380" r:id="rId14"/>
    <p:sldId id="375"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Second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Second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Second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Second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08891" y="2814918"/>
            <a:ext cx="10596421" cy="196528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3600" b="1" dirty="0">
                <a:solidFill>
                  <a:srgbClr val="002060"/>
                </a:solidFill>
                <a:latin typeface="Times New Roman"/>
                <a:cs typeface="Times New Roman"/>
              </a:rPr>
              <a:t>Optimizing Railway Station Layout For Enhanced Travel Efficiency</a:t>
            </a:r>
            <a:endParaRPr lang="en-US" sz="3600" dirty="0">
              <a:latin typeface="Times New Roman"/>
              <a:cs typeface="Times New Roman"/>
            </a:endParaRPr>
          </a:p>
          <a:p>
            <a:pPr>
              <a:lnSpc>
                <a:spcPct val="120000"/>
              </a:lnSpc>
            </a:pP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434975" y="5179695"/>
            <a:ext cx="41065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IN" altLang="en-US" sz="2400" b="1" dirty="0">
                <a:solidFill>
                  <a:srgbClr val="FF0000"/>
                </a:solidFill>
              </a:rPr>
              <a:t> </a:t>
            </a:r>
            <a:r>
              <a:rPr lang="en-IN" altLang="en-US" sz="2200" b="1" dirty="0" err="1">
                <a:solidFill>
                  <a:srgbClr val="FF0000"/>
                </a:solidFill>
              </a:rPr>
              <a:t>Dr.</a:t>
            </a:r>
            <a:r>
              <a:rPr lang="en-IN" altLang="en-US" sz="2200" b="1" dirty="0">
                <a:solidFill>
                  <a:srgbClr val="FF0000"/>
                </a:solidFill>
              </a:rPr>
              <a:t> </a:t>
            </a:r>
            <a:r>
              <a:rPr lang="en-IN" altLang="en-US" sz="2200" b="1" dirty="0" err="1">
                <a:solidFill>
                  <a:srgbClr val="FF0000"/>
                </a:solidFill>
              </a:rPr>
              <a:t>Vinodkumar</a:t>
            </a:r>
            <a:r>
              <a:rPr lang="en-IN" altLang="en-US" sz="2200" b="1" dirty="0">
                <a:solidFill>
                  <a:srgbClr val="FF0000"/>
                </a:solidFill>
              </a:rPr>
              <a:t> S Professor</a:t>
            </a:r>
          </a:p>
        </p:txBody>
      </p:sp>
      <p:sp>
        <p:nvSpPr>
          <p:cNvPr id="11" name="TextBox 1"/>
          <p:cNvSpPr txBox="1">
            <a:spLocks noChangeArrowheads="1"/>
          </p:cNvSpPr>
          <p:nvPr/>
        </p:nvSpPr>
        <p:spPr bwMode="auto">
          <a:xfrm>
            <a:off x="5620872" y="5228206"/>
            <a:ext cx="62570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000" b="1" dirty="0">
                <a:solidFill>
                  <a:srgbClr val="FF0000"/>
                </a:solidFill>
              </a:rPr>
              <a:t>Megha Varshinee S  J    210701109</a:t>
            </a:r>
          </a:p>
          <a:p>
            <a:pPr algn="r">
              <a:spcBef>
                <a:spcPct val="0"/>
              </a:spcBef>
              <a:buClrTx/>
              <a:buFontTx/>
              <a:buNone/>
            </a:pPr>
            <a:r>
              <a:rPr lang="en-IN" altLang="en-US" sz="2000" b="1" dirty="0" err="1">
                <a:solidFill>
                  <a:srgbClr val="FF0000"/>
                </a:solidFill>
              </a:rPr>
              <a:t>Nithisha</a:t>
            </a:r>
            <a:r>
              <a:rPr lang="en-IN" altLang="en-US" sz="2000" b="1" dirty="0">
                <a:solidFill>
                  <a:srgbClr val="FF0000"/>
                </a:solidFill>
              </a:rPr>
              <a:t> Paulin S           210701124</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p:cNvSpPr txBox="1">
            <a:spLocks noChangeArrowheads="1"/>
          </p:cNvSpPr>
          <p:nvPr/>
        </p:nvSpPr>
        <p:spPr bwMode="auto">
          <a:xfrm>
            <a:off x="7171766" y="4748493"/>
            <a:ext cx="5208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buClrTx/>
              <a:buFontTx/>
              <a:buNone/>
            </a:pPr>
            <a:r>
              <a:rPr lang="en-IN" sz="2400" b="1" dirty="0">
                <a:solidFill>
                  <a:srgbClr val="FF0000"/>
                </a:solidFill>
              </a:rPr>
              <a:t>Team Id: B21A2425C20</a:t>
            </a:r>
            <a:endParaRPr lang="en-IN" altLang="en-US" sz="2400" b="1" dirty="0">
              <a:solidFill>
                <a:srgbClr val="FF0000"/>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6F5-FF0F-5673-5695-587840F8A333}"/>
              </a:ext>
            </a:extLst>
          </p:cNvPr>
          <p:cNvSpPr>
            <a:spLocks noGrp="1"/>
          </p:cNvSpPr>
          <p:nvPr>
            <p:ph type="title"/>
          </p:nvPr>
        </p:nvSpPr>
        <p:spPr/>
        <p:txBody>
          <a:bodyPr/>
          <a:lstStyle/>
          <a:p>
            <a:r>
              <a:rPr lang="en-US" sz="4000" b="1" dirty="0">
                <a:solidFill>
                  <a:srgbClr val="FF0000"/>
                </a:solidFill>
              </a:rPr>
              <a:t>NLP And TTS Module</a:t>
            </a:r>
            <a:endParaRPr lang="en-US" dirty="0"/>
          </a:p>
        </p:txBody>
      </p:sp>
      <p:sp>
        <p:nvSpPr>
          <p:cNvPr id="4" name="Date Placeholder 3">
            <a:extLst>
              <a:ext uri="{FF2B5EF4-FFF2-40B4-BE49-F238E27FC236}">
                <a16:creationId xmlns:a16="http://schemas.microsoft.com/office/drawing/2014/main" id="{FB0B6DD5-2D10-FCE0-A53A-4CFA3B51E64A}"/>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D52AFD3-80F8-0D30-DD92-E694A18335B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64B5A0C-802A-CC26-185F-1C8070938C04}"/>
              </a:ext>
            </a:extLst>
          </p:cNvPr>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
        <p:nvSpPr>
          <p:cNvPr id="12" name="Content Placeholder 11">
            <a:extLst>
              <a:ext uri="{FF2B5EF4-FFF2-40B4-BE49-F238E27FC236}">
                <a16:creationId xmlns:a16="http://schemas.microsoft.com/office/drawing/2014/main" id="{F8955708-614A-C7E0-0DF7-D1AC3F186ABB}"/>
              </a:ext>
            </a:extLst>
          </p:cNvPr>
          <p:cNvSpPr>
            <a:spLocks noGrp="1"/>
          </p:cNvSpPr>
          <p:nvPr>
            <p:ph idx="1"/>
          </p:nvPr>
        </p:nvSpPr>
        <p:spPr>
          <a:xfrm>
            <a:off x="558428" y="1358153"/>
            <a:ext cx="10668000" cy="4267200"/>
          </a:xfrm>
        </p:spPr>
        <p:txBody>
          <a:bodyPr/>
          <a:lstStyle/>
          <a:p>
            <a:pPr marL="0" indent="0">
              <a:buNone/>
            </a:pPr>
            <a:endParaRPr lang="en-US" sz="2000" i="0" u="none" strike="noStrike" baseline="0" dirty="0">
              <a:solidFill>
                <a:srgbClr val="FF0000"/>
              </a:solidFill>
              <a:latin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NLP for Query Interpretation</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Natural Language Processing (NLP) is implemented to allow users to interact with the system using natural language queries, such as asking for directions, searching for locations (e.g., "Where is the nearest restroom?"), or specifying a destination ("Guide me to Platform 5"). NLP helps the system understand and process these textual inputs by recognizing intent, extracting relevant entities (e.g., location names, directions), and converting them into structured data that can be used by the routing and navigation modules.</a:t>
            </a:r>
          </a:p>
          <a:p>
            <a:r>
              <a:rPr lang="en-US" sz="2000" dirty="0">
                <a:solidFill>
                  <a:srgbClr val="FF0000"/>
                </a:solidFill>
                <a:latin typeface="Times New Roman" panose="02020603050405020304" pitchFamily="18" charset="0"/>
                <a:cs typeface="Times New Roman" panose="02020603050405020304" pitchFamily="18" charset="0"/>
              </a:rPr>
              <a:t>TTS for Audio Guidance: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Text-to-Speech (TTS) technology is integrated to provide real-time, hands-free audio instructions to users. Once the system determines the optimal route, TTS converts the navigation instructions (e.g., "Turn left after 50 meters") into spoken language, guiding users step by step. This is particularly useful for users who need audio assistance while navigating, ensuring a more accessible and user-friendly experience. TTS also allows the system to deliver timely updates, warnings, or changes in the route as users progress through their journey.</a:t>
            </a:r>
          </a:p>
          <a:p>
            <a:endParaRPr lang="en-US" sz="2000" i="0" u="none" strike="noStrike" baseline="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15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10C4-0FF0-4B6A-B3E6-5B4FF3DA79C4}"/>
              </a:ext>
            </a:extLst>
          </p:cNvPr>
          <p:cNvSpPr>
            <a:spLocks noGrp="1"/>
          </p:cNvSpPr>
          <p:nvPr>
            <p:ph type="title"/>
          </p:nvPr>
        </p:nvSpPr>
        <p:spPr/>
        <p:txBody>
          <a:bodyPr/>
          <a:lstStyle/>
          <a:p>
            <a:r>
              <a:rPr lang="en-US" altLang="en-US" sz="4000" b="1" dirty="0">
                <a:solidFill>
                  <a:srgbClr val="FF0000"/>
                </a:solidFill>
              </a:rPr>
              <a:t>User Interface Module</a:t>
            </a:r>
            <a:endParaRPr lang="en-US" dirty="0"/>
          </a:p>
        </p:txBody>
      </p:sp>
      <p:sp>
        <p:nvSpPr>
          <p:cNvPr id="3" name="Content Placeholder 2">
            <a:extLst>
              <a:ext uri="{FF2B5EF4-FFF2-40B4-BE49-F238E27FC236}">
                <a16:creationId xmlns:a16="http://schemas.microsoft.com/office/drawing/2014/main" id="{C66B46EC-03E3-B008-1B26-A5B16E42077A}"/>
              </a:ext>
            </a:extLst>
          </p:cNvPr>
          <p:cNvSpPr>
            <a:spLocks noGrp="1"/>
          </p:cNvSpPr>
          <p:nvPr>
            <p:ph idx="1"/>
          </p:nvPr>
        </p:nvSpPr>
        <p:spPr/>
        <p:txBody>
          <a:bodyPr/>
          <a:lstStyle/>
          <a:p>
            <a:r>
              <a:rPr lang="en-IN" sz="2000" dirty="0">
                <a:solidFill>
                  <a:srgbClr val="FF0000"/>
                </a:solidFill>
                <a:effectLst/>
                <a:latin typeface="Times New Roman" panose="02020603050405020304" pitchFamily="18" charset="0"/>
                <a:ea typeface="Calibri" panose="020F0502020204030204" pitchFamily="34" charset="0"/>
              </a:rPr>
              <a:t>User Interface Design and Interaction Flow</a:t>
            </a:r>
            <a:r>
              <a:rPr lang="en-US" sz="2200" dirty="0">
                <a:solidFill>
                  <a:srgbClr val="FF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The user interface (UI) is designed to be intuitive and accessible, with a combination of map-based visuals and voice commands for flexible navigation. The Interaction Flow is intuitive the users can manually enter their location and destination. </a:t>
            </a:r>
            <a:r>
              <a:rPr lang="en-US" sz="2000" dirty="0">
                <a:latin typeface="Times New Roman" panose="02020603050405020304" pitchFamily="18" charset="0"/>
                <a:cs typeface="Times New Roman" panose="02020603050405020304" pitchFamily="18" charset="0"/>
              </a:rPr>
              <a:t>To manually get coordinates for a location, you can use several methods. One common approach is through Google Maps simply open Google Maps, right-click on the location you want, and select "What's here?" The coordinates will appear in a small box at the bottom, which you can then copy. </a:t>
            </a:r>
            <a:r>
              <a:rPr lang="en-US" sz="2000" b="0" i="0" u="none" strike="noStrike" baseline="0" dirty="0">
                <a:solidFill>
                  <a:srgbClr val="000000"/>
                </a:solidFill>
                <a:latin typeface="Times New Roman" panose="02020603050405020304" pitchFamily="18" charset="0"/>
              </a:rPr>
              <a:t>Upon submission, the system processes the inputs and likely displays the optimized route or navigation details. This design balances automation and manual control, ensuring accessibility for a wide range of users and scenarios, including environments where GPS signals may not be available. </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7769F07-0ED3-7775-0D0D-D16F8818032B}"/>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200941A3-A10F-EDB1-AD89-AD0B49C6AA9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9D2F5F8-FCE8-B480-7D2B-CD74CADDF767}"/>
              </a:ext>
            </a:extLst>
          </p:cNvPr>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extLst>
      <p:ext uri="{BB962C8B-B14F-4D97-AF65-F5344CB8AC3E}">
        <p14:creationId xmlns:p14="http://schemas.microsoft.com/office/powerpoint/2010/main" val="265929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Output Screenshot:</a:t>
            </a: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q"/>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12</a:t>
            </a:fld>
            <a:endParaRPr lang="en-IN"/>
          </a:p>
        </p:txBody>
      </p:sp>
      <p:pic>
        <p:nvPicPr>
          <p:cNvPr id="8" name="Picture 7">
            <a:extLst>
              <a:ext uri="{FF2B5EF4-FFF2-40B4-BE49-F238E27FC236}">
                <a16:creationId xmlns:a16="http://schemas.microsoft.com/office/drawing/2014/main" id="{F29476AD-12A6-F00A-CEB4-076C9C039F30}"/>
              </a:ext>
            </a:extLst>
          </p:cNvPr>
          <p:cNvPicPr>
            <a:picLocks noChangeAspect="1"/>
          </p:cNvPicPr>
          <p:nvPr/>
        </p:nvPicPr>
        <p:blipFill>
          <a:blip r:embed="rId2"/>
          <a:stretch>
            <a:fillRect/>
          </a:stretch>
        </p:blipFill>
        <p:spPr>
          <a:xfrm>
            <a:off x="2133599" y="2271432"/>
            <a:ext cx="7530353" cy="36512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13</a:t>
            </a:fld>
            <a:endParaRPr lang="en-IN"/>
          </a:p>
        </p:txBody>
      </p:sp>
      <p:sp>
        <p:nvSpPr>
          <p:cNvPr id="11" name="TextBox 10">
            <a:extLst>
              <a:ext uri="{FF2B5EF4-FFF2-40B4-BE49-F238E27FC236}">
                <a16:creationId xmlns:a16="http://schemas.microsoft.com/office/drawing/2014/main" id="{D6012E3F-DD43-E14F-CDC6-B4E5785CAE81}"/>
              </a:ext>
            </a:extLst>
          </p:cNvPr>
          <p:cNvSpPr txBox="1"/>
          <p:nvPr/>
        </p:nvSpPr>
        <p:spPr>
          <a:xfrm>
            <a:off x="812800" y="1719782"/>
            <a:ext cx="609760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Output Screenshot</a:t>
            </a:r>
            <a:r>
              <a:rPr lang="en-IN" altLang="en-US" sz="2400" kern="0" dirty="0">
                <a:solidFill>
                  <a:srgbClr val="000000"/>
                </a:solidFill>
                <a:latin typeface="Times New Roman" panose="02020603050405020304" pitchFamily="18" charset="0"/>
                <a:cs typeface="Times New Roman" panose="02020603050405020304" pitchFamily="18" charset="0"/>
              </a:rPr>
              <a:t>:</a:t>
            </a: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4919484-5F6C-3EB7-E2B7-D02137727D55}"/>
              </a:ext>
            </a:extLst>
          </p:cNvPr>
          <p:cNvPicPr>
            <a:picLocks noChangeAspect="1"/>
          </p:cNvPicPr>
          <p:nvPr/>
        </p:nvPicPr>
        <p:blipFill>
          <a:blip r:embed="rId2"/>
          <a:stretch>
            <a:fillRect/>
          </a:stretch>
        </p:blipFill>
        <p:spPr>
          <a:xfrm>
            <a:off x="2528047" y="2214265"/>
            <a:ext cx="7480129" cy="34514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p:cNvSpPr>
            <a:spLocks noGrp="1"/>
          </p:cNvSpPr>
          <p:nvPr>
            <p:ph idx="1"/>
          </p:nvPr>
        </p:nvSpPr>
        <p:spPr/>
        <p:txBody>
          <a:bodyPr/>
          <a:lstStyle/>
          <a:p>
            <a:pPr marL="0" indent="0">
              <a:buNone/>
            </a:pPr>
            <a:r>
              <a:rPr lang="en-US" sz="2500" b="1" dirty="0">
                <a:latin typeface="Times New Roman" panose="02020603050405020304" pitchFamily="18" charset="0"/>
                <a:cs typeface="Times New Roman" panose="02020603050405020304" pitchFamily="18" charset="0"/>
                <a:sym typeface="+mn-ea"/>
              </a:rPr>
              <a:t>Conclusion:</a:t>
            </a:r>
            <a:r>
              <a:rPr lang="en-US" sz="2500" dirty="0">
                <a:latin typeface="Times New Roman" panose="02020603050405020304" pitchFamily="18" charset="0"/>
                <a:cs typeface="Times New Roman" panose="02020603050405020304" pitchFamily="18" charset="0"/>
                <a:sym typeface="+mn-ea"/>
              </a:rPr>
              <a:t> </a:t>
            </a:r>
            <a:r>
              <a:rPr lang="en-IN" sz="2000" dirty="0">
                <a:effectLst/>
                <a:latin typeface="Times New Roman" panose="02020603050405020304" pitchFamily="18" charset="0"/>
                <a:ea typeface="Calibri" panose="020F0502020204030204" pitchFamily="34" charset="0"/>
              </a:rPr>
              <a:t>The Railway Station Indoor Navigation System offers a practical solution for navigating complex railway station environments using GPS technology. This system addresses key user requirements, including accessibility, real-time guidance, and cost-effectiveness, demonstrating the viability of GPS-based navigation within indoor public transportation facilities. </a:t>
            </a:r>
          </a:p>
          <a:p>
            <a:pPr marL="0" indent="0">
              <a:buNone/>
            </a:pPr>
            <a:r>
              <a:rPr lang="en-US" sz="2500" b="1" dirty="0">
                <a:latin typeface="Times New Roman" panose="02020603050405020304" pitchFamily="18" charset="0"/>
                <a:cs typeface="Times New Roman" panose="02020603050405020304" pitchFamily="18" charset="0"/>
                <a:sym typeface="+mn-ea"/>
              </a:rPr>
              <a:t>Phase II Objectives</a:t>
            </a:r>
            <a:r>
              <a:rPr lang="en-US" sz="2500" dirty="0">
                <a:latin typeface="Times New Roman" panose="02020603050405020304" pitchFamily="18" charset="0"/>
                <a:cs typeface="Times New Roman" panose="02020603050405020304" pitchFamily="18" charset="0"/>
                <a:sym typeface="+mn-ea"/>
              </a:rPr>
              <a:t>:</a:t>
            </a:r>
            <a:endParaRPr lang="en-US" sz="25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Backend Development and Pathfinding Engine</a:t>
            </a:r>
            <a:r>
              <a:rPr lang="en-US" sz="2000" dirty="0">
                <a:latin typeface="Times New Roman" panose="02020603050405020304" pitchFamily="18" charset="0"/>
                <a:cs typeface="Times New Roman" panose="02020603050405020304" pitchFamily="18" charset="0"/>
              </a:rPr>
              <a:t>: Implement the complete backend for Dijkstra’s algorithm to compute real-time shortest paths based on the user’s current position and destination</a:t>
            </a:r>
            <a:r>
              <a:rPr lang="en-US" alt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Location Tracking and Dynamic Environment Management</a:t>
            </a:r>
            <a:r>
              <a:rPr lang="en-US" sz="2000" dirty="0">
                <a:latin typeface="Times New Roman" panose="02020603050405020304" pitchFamily="18" charset="0"/>
                <a:cs typeface="Times New Roman" panose="02020603050405020304" pitchFamily="18" charset="0"/>
              </a:rPr>
              <a:t>: Integrate location tracking APIs and BLE beacon signals to track the user’s position in real-time.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Text-to-Speech (TTS) Optimization and NLP for Voice Commands</a:t>
            </a:r>
            <a:r>
              <a:rPr lang="en-US" sz="2000" dirty="0">
                <a:latin typeface="Times New Roman" panose="02020603050405020304" pitchFamily="18" charset="0"/>
                <a:cs typeface="Times New Roman" panose="02020603050405020304" pitchFamily="18" charset="0"/>
              </a:rPr>
              <a:t>: Enhance the TTS functionality for clearer voice guidance, especially in noisy environments, and develop the NLP module to allow users to interact with the system through voice commands for additional navigation support, such as asking for directions or changing their destination.</a:t>
            </a:r>
            <a:endParaRPr lang="en-US"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[1] </a:t>
            </a:r>
            <a:r>
              <a:rPr lang="en-IN" sz="1800" b="0" i="0" u="none" strike="noStrike" baseline="0" dirty="0">
                <a:solidFill>
                  <a:srgbClr val="000000"/>
                </a:solidFill>
                <a:latin typeface="Times New Roman" panose="02020603050405020304" pitchFamily="18" charset="0"/>
              </a:rPr>
              <a:t>S. </a:t>
            </a:r>
            <a:r>
              <a:rPr lang="en-IN" sz="1800" b="0" i="0" u="none" strike="noStrike" baseline="0" dirty="0" err="1">
                <a:solidFill>
                  <a:srgbClr val="000000"/>
                </a:solidFill>
                <a:latin typeface="Times New Roman" panose="02020603050405020304" pitchFamily="18" charset="0"/>
              </a:rPr>
              <a:t>Vinodhkumar</a:t>
            </a:r>
            <a:r>
              <a:rPr lang="en-IN" sz="1800" b="0" i="0" u="none" strike="noStrike" baseline="0" dirty="0">
                <a:solidFill>
                  <a:srgbClr val="000000"/>
                </a:solidFill>
                <a:latin typeface="Times New Roman" panose="02020603050405020304" pitchFamily="18" charset="0"/>
              </a:rPr>
              <a:t>, P. Kumar, R. Monisha and M. A. </a:t>
            </a:r>
            <a:r>
              <a:rPr lang="en-IN" sz="1800" b="0" i="0" u="none" strike="noStrike" baseline="0" dirty="0" err="1">
                <a:solidFill>
                  <a:srgbClr val="000000"/>
                </a:solidFill>
                <a:latin typeface="Times New Roman" panose="02020603050405020304" pitchFamily="18" charset="0"/>
              </a:rPr>
              <a:t>Khorakiwala</a:t>
            </a:r>
            <a:r>
              <a:rPr lang="en-IN" sz="1800" b="0" i="0" u="none" strike="noStrike" baseline="0" dirty="0">
                <a:solidFill>
                  <a:srgbClr val="000000"/>
                </a:solidFill>
                <a:latin typeface="Times New Roman" panose="02020603050405020304" pitchFamily="18" charset="0"/>
              </a:rPr>
              <a:t>, "Intelligent Agent based Ticket Booking System," 2024 3rd International Conference on Applied Artificial Intelligence and Computing (ICAAIC), Salem, India, 2024,  </a:t>
            </a:r>
            <a:r>
              <a:rPr lang="fr-FR" sz="1800" b="0" i="0" u="none" strike="noStrike" baseline="0" dirty="0">
                <a:solidFill>
                  <a:srgbClr val="000000"/>
                </a:solidFill>
                <a:latin typeface="Times New Roman" panose="02020603050405020304" pitchFamily="18" charset="0"/>
              </a:rPr>
              <a:t>pp. 104-109, </a:t>
            </a:r>
            <a:r>
              <a:rPr lang="fr-FR" sz="1800" b="0" i="0" u="none" strike="noStrike" baseline="0" dirty="0" err="1">
                <a:solidFill>
                  <a:srgbClr val="000000"/>
                </a:solidFill>
                <a:latin typeface="Times New Roman" panose="02020603050405020304" pitchFamily="18" charset="0"/>
              </a:rPr>
              <a:t>doi</a:t>
            </a:r>
            <a:r>
              <a:rPr lang="fr-FR" sz="1800" b="0" i="0" u="none" strike="noStrike" baseline="0" dirty="0">
                <a:solidFill>
                  <a:srgbClr val="000000"/>
                </a:solidFill>
                <a:latin typeface="Times New Roman" panose="02020603050405020304" pitchFamily="18" charset="0"/>
              </a:rPr>
              <a:t>: 10.1109/ICAAIC60222.2024.10575456 </a:t>
            </a:r>
          </a:p>
          <a:p>
            <a:pPr marL="0" indent="0" algn="l">
              <a:buNone/>
            </a:pPr>
            <a:r>
              <a:rPr lang="en-IN" alt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2</a:t>
            </a:r>
            <a:r>
              <a:rPr lang="en-IN" alt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IN" sz="1800" kern="100" dirty="0">
                <a:effectLst/>
                <a:latin typeface="Times New Roman" panose="02020603050405020304" pitchFamily="18" charset="0"/>
                <a:ea typeface="Calibri" panose="020F0502020204030204" charset="0"/>
                <a:cs typeface="Times New Roman" panose="02020603050405020304" pitchFamily="18" charset="0"/>
                <a:sym typeface="+mn-ea"/>
              </a:rPr>
              <a:t> </a:t>
            </a:r>
            <a:r>
              <a:rPr lang="en-US" sz="1800" b="0" i="0" u="none" strike="noStrike" baseline="0" dirty="0" err="1">
                <a:solidFill>
                  <a:srgbClr val="000000"/>
                </a:solidFill>
                <a:latin typeface="Times New Roman" panose="02020603050405020304" pitchFamily="18" charset="0"/>
              </a:rPr>
              <a:t>Poornimathi</a:t>
            </a:r>
            <a:r>
              <a:rPr lang="en-US" sz="1800" b="0" i="0" u="none" strike="noStrike" baseline="0" dirty="0">
                <a:solidFill>
                  <a:srgbClr val="000000"/>
                </a:solidFill>
                <a:latin typeface="Times New Roman" panose="02020603050405020304" pitchFamily="18" charset="0"/>
              </a:rPr>
              <a:t> Krishnan., Kumar P (2023), "Enhancing Occlusion Handling in Real-Time Tracking Systems through Geometric Mapping and 3D Reconstruction Validation", International Journal of Engineering and Advanced Technology, Vol. 12,no. 6, pp. 7-13 2024. </a:t>
            </a:r>
          </a:p>
          <a:p>
            <a:pPr marL="0" indent="0" algn="l">
              <a:buNone/>
            </a:pPr>
            <a:r>
              <a:rPr lang="en-IN" alt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3</a:t>
            </a:r>
            <a:r>
              <a:rPr lang="en-IN" alt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IN" sz="1800" kern="100" dirty="0">
                <a:effectLst/>
                <a:latin typeface="Times New Roman" panose="02020603050405020304" pitchFamily="18" charset="0"/>
                <a:ea typeface="Calibri" panose="020F0502020204030204" charset="0"/>
                <a:cs typeface="Times New Roman" panose="02020603050405020304" pitchFamily="18" charset="0"/>
                <a:sym typeface="+mn-ea"/>
              </a:rPr>
              <a:t> </a:t>
            </a:r>
            <a:r>
              <a:rPr lang="en-IN" sz="1800" b="0" i="0" u="none" strike="noStrike" baseline="0" dirty="0">
                <a:solidFill>
                  <a:srgbClr val="000000"/>
                </a:solidFill>
                <a:latin typeface="Times New Roman" panose="02020603050405020304" pitchFamily="18" charset="0"/>
              </a:rPr>
              <a:t>Michael Burch, Yves Staudt, Sina Frommer, Janis </a:t>
            </a:r>
            <a:r>
              <a:rPr lang="en-IN" sz="1800" b="0" i="0" u="none" strike="noStrike" baseline="0" dirty="0" err="1">
                <a:solidFill>
                  <a:srgbClr val="000000"/>
                </a:solidFill>
                <a:latin typeface="Times New Roman" panose="02020603050405020304" pitchFamily="18" charset="0"/>
              </a:rPr>
              <a:t>Uttenweiler</a:t>
            </a:r>
            <a:r>
              <a:rPr lang="en-IN" sz="1800" b="0" i="0" u="none" strike="noStrike" baseline="0" dirty="0">
                <a:solidFill>
                  <a:srgbClr val="000000"/>
                </a:solidFill>
                <a:latin typeface="Times New Roman" panose="02020603050405020304" pitchFamily="18" charset="0"/>
              </a:rPr>
              <a:t>, Peter Grupp, Steffen </a:t>
            </a:r>
            <a:r>
              <a:rPr lang="en-IN" sz="1800" b="0" i="0" u="none" strike="noStrike" baseline="0" dirty="0" err="1">
                <a:solidFill>
                  <a:srgbClr val="000000"/>
                </a:solidFill>
                <a:latin typeface="Times New Roman" panose="02020603050405020304" pitchFamily="18" charset="0"/>
              </a:rPr>
              <a:t>Hähnle</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Josia</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Scheytt</a:t>
            </a:r>
            <a:r>
              <a:rPr lang="en-IN" sz="1800" b="0" i="0" u="none" strike="noStrike" baseline="0" dirty="0">
                <a:solidFill>
                  <a:srgbClr val="000000"/>
                </a:solidFill>
                <a:latin typeface="Times New Roman" panose="02020603050405020304" pitchFamily="18" charset="0"/>
              </a:rPr>
              <a:t>, Uwe Kloos, "Public Transport Navigation System," Proceedings of the 2015 IEEE International Conference on Intelligent Transportation Systems (ITSC), pp. 1430-1435,2015. </a:t>
            </a:r>
          </a:p>
          <a:p>
            <a:pPr marL="0" indent="0" algn="l">
              <a:buNone/>
            </a:pPr>
            <a:r>
              <a:rPr lang="en-IN" sz="1800" kern="100" dirty="0">
                <a:latin typeface="Times New Roman" panose="02020603050405020304" pitchFamily="18" charset="0"/>
                <a:ea typeface="Calibri" panose="020F0502020204030204" charset="0"/>
                <a:cs typeface="Times New Roman" panose="02020603050405020304" pitchFamily="18" charset="0"/>
                <a:sym typeface="+mn-ea"/>
              </a:rPr>
              <a:t>[4]</a:t>
            </a:r>
            <a:r>
              <a:rPr lang="en-IN" sz="1800" kern="100" dirty="0">
                <a:effectLst/>
                <a:latin typeface="Times New Roman" panose="02020603050405020304" pitchFamily="18" charset="0"/>
                <a:ea typeface="Calibri" panose="020F0502020204030204" charset="0"/>
                <a:cs typeface="Times New Roman" panose="02020603050405020304" pitchFamily="18" charset="0"/>
                <a:sym typeface="+mn-ea"/>
              </a:rPr>
              <a:t> </a:t>
            </a:r>
            <a:r>
              <a:rPr lang="en-IN" sz="1800" b="0" i="0" u="none" strike="noStrike" baseline="0" dirty="0">
                <a:solidFill>
                  <a:srgbClr val="000000"/>
                </a:solidFill>
                <a:latin typeface="Times New Roman" panose="02020603050405020304" pitchFamily="18" charset="0"/>
              </a:rPr>
              <a:t>Rahul Shankar </a:t>
            </a:r>
            <a:r>
              <a:rPr lang="en-IN" sz="1800" b="0" i="0" u="none" strike="noStrike" baseline="0" dirty="0" err="1">
                <a:solidFill>
                  <a:srgbClr val="000000"/>
                </a:solidFill>
                <a:latin typeface="Times New Roman" panose="02020603050405020304" pitchFamily="18" charset="0"/>
              </a:rPr>
              <a:t>Dhote</a:t>
            </a:r>
            <a:r>
              <a:rPr lang="en-IN" sz="1800" b="0" i="0" u="none" strike="noStrike" baseline="0" dirty="0">
                <a:solidFill>
                  <a:srgbClr val="000000"/>
                </a:solidFill>
                <a:latin typeface="Times New Roman" panose="02020603050405020304" pitchFamily="18" charset="0"/>
              </a:rPr>
              <a:t>, Dinesh </a:t>
            </a:r>
            <a:r>
              <a:rPr lang="en-IN" sz="1800" b="0" i="0" u="none" strike="noStrike" baseline="0" dirty="0" err="1">
                <a:solidFill>
                  <a:srgbClr val="000000"/>
                </a:solidFill>
                <a:latin typeface="Times New Roman" panose="02020603050405020304" pitchFamily="18" charset="0"/>
              </a:rPr>
              <a:t>Vitthalrao</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Rojatkar</a:t>
            </a:r>
            <a:r>
              <a:rPr lang="en-IN" sz="1800" b="0" i="0" u="none" strike="noStrike" baseline="0" dirty="0">
                <a:solidFill>
                  <a:srgbClr val="000000"/>
                </a:solidFill>
                <a:latin typeface="Times New Roman" panose="02020603050405020304" pitchFamily="18" charset="0"/>
              </a:rPr>
              <a:t>, "Real-Time GPS for Railway Automation System " Proceedings of the 2017 International Conference on Intelligent Transportation Systems and Smart Cities (ICITSSC), pp. 49-53, 2017. </a:t>
            </a:r>
          </a:p>
          <a:p>
            <a:pPr marL="63500" indent="0" algn="just">
              <a:buNone/>
            </a:pPr>
            <a:endParaRPr lang="en-IN" sz="1800" dirty="0">
              <a:effectLst/>
              <a:latin typeface="Times New Roman" panose="02020603050405020304" pitchFamily="18" charset="0"/>
              <a:ea typeface="SimSun" panose="02010600030101010101" pitchFamily="2" charset="-122"/>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16</a:t>
            </a:fld>
            <a:endParaRPr lang="en-US" altLang="en-US" dirty="0"/>
          </a:p>
        </p:txBody>
      </p:sp>
      <p:sp>
        <p:nvSpPr>
          <p:cNvPr id="5" name="Date Placeholder 4"/>
          <p:cNvSpPr>
            <a:spLocks noGrp="1"/>
          </p:cNvSpPr>
          <p:nvPr>
            <p:ph type="dt" sz="half" idx="10"/>
          </p:nvPr>
        </p:nvSpPr>
        <p:spPr/>
        <p:txBody>
          <a:bodyPr/>
          <a:lstStyle/>
          <a:p>
            <a:pPr>
              <a:defRPr/>
            </a:pPr>
            <a:r>
              <a:rPr lang="en-US"/>
              <a:t>Second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Railway stations are complex environments with numerous facilities and locations such as ticket counters, platforms, restrooms, food courts, and waiting areas. The challenges passengers face in navigating large or unfamiliar railway stations, including locating facilities like ticket counters, platforms, restrooms, and food courts. It emphasizes the need for an efficient navigation system to improve the passenger experience, reduce congestion, and facilitate timely travel connections. The proposed solution includes developing intuitive navigation tools with features like detailed maps, real-time directions, accessibility options for individuals with disabilities, and compatibility across platforms such as mobile devices and digital kiosks.</a:t>
            </a: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Design and develop a fully functional navigation system that computes and displays optimal routes between two points, tailored for indoor environments such as railway stations.</a:t>
            </a:r>
            <a:endParaRPr lang="en-US" sz="1400" dirty="0"/>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Provides real-time voice-guided navigation with text-to-speech functionality for hands-free assistance, enhancing accessibility and usability.</a:t>
            </a:r>
            <a:endParaRPr lang="en-US" altLang="en-US" sz="24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Does not rely on third-party services like Google Maps API, using custom routing algorithms designed for specific environments.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Prioritizes inclusivity by providing user-friendly navigation solutions, ensuring ease of use for individuals with disabilities or special needs.</a:t>
            </a: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
        <p:nvSpPr>
          <p:cNvPr id="11" name="Rectangle 4">
            <a:extLst>
              <a:ext uri="{FF2B5EF4-FFF2-40B4-BE49-F238E27FC236}">
                <a16:creationId xmlns:a16="http://schemas.microsoft.com/office/drawing/2014/main" id="{B9E17A83-797C-56A4-F9C7-E3396D42E6BC}"/>
              </a:ext>
            </a:extLst>
          </p:cNvPr>
          <p:cNvSpPr>
            <a:spLocks noChangeArrowheads="1"/>
          </p:cNvSpPr>
          <p:nvPr/>
        </p:nvSpPr>
        <p:spPr bwMode="auto">
          <a:xfrm>
            <a:off x="179294" y="18234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navigation system project aims to build an efficient, reliable routing application without utilizing third-party services like Google Maps API. This system will take user input for the start and end locations and generate routes using custom-defined mapping data. It also includes features like text-to-speech instructions for enhanced user interaction. The application is designed for use cases such as indoor navigation or localized outdoor navigation where a custom map can be implemented. Utilizes custom-defined mapping data tailored to specific environments, enabling localized navigation for indoor environment.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a:xfrm>
            <a:off x="755651" y="1752600"/>
            <a:ext cx="6922546" cy="426720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000" dirty="0">
                <a:latin typeface="Times New Roman" panose="02020603050405020304" pitchFamily="18" charset="0"/>
                <a:cs typeface="Times New Roman" panose="02020603050405020304" pitchFamily="18" charset="0"/>
              </a:rPr>
              <a:t>The process begins with t</a:t>
            </a:r>
            <a:r>
              <a:rPr lang="en-US" sz="2000" dirty="0">
                <a:latin typeface="Times New Roman" panose="02020603050405020304" pitchFamily="18" charset="0"/>
                <a:cs typeface="Times New Roman" panose="02020603050405020304" pitchFamily="18" charset="0"/>
              </a:rPr>
              <a:t>he user interacts with the system through a web interface (HTML/JavaScript) by inputting a destination query.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000" dirty="0">
                <a:latin typeface="Times New Roman" panose="02020603050405020304" pitchFamily="18" charset="0"/>
                <a:cs typeface="Times New Roman" panose="02020603050405020304" pitchFamily="18" charset="0"/>
              </a:rPr>
              <a:t>The query is received by the backend server, which is likely implemented using the Flask framework.</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000" dirty="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the query is processed using the </a:t>
            </a:r>
            <a:r>
              <a:rPr lang="en-US" sz="2000" dirty="0" err="1">
                <a:latin typeface="Times New Roman" panose="02020603050405020304" pitchFamily="18" charset="0"/>
                <a:cs typeface="Times New Roman" panose="02020603050405020304" pitchFamily="18" charset="0"/>
              </a:rPr>
              <a:t>spaCy</a:t>
            </a:r>
            <a:r>
              <a:rPr lang="en-US" sz="2000" dirty="0">
                <a:latin typeface="Times New Roman" panose="02020603050405020304" pitchFamily="18" charset="0"/>
                <a:cs typeface="Times New Roman" panose="02020603050405020304" pitchFamily="18" charset="0"/>
              </a:rPr>
              <a:t> natural language processing library to extract relevant information like locations, landmarks, etc.</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000" dirty="0">
                <a:latin typeface="Times New Roman" panose="02020603050405020304" pitchFamily="18" charset="0"/>
                <a:cs typeface="Times New Roman" panose="02020603050405020304" pitchFamily="18" charset="0"/>
              </a:rPr>
              <a:t>The processed query</a:t>
            </a:r>
            <a:r>
              <a:rPr lang="en-US" sz="2000" dirty="0">
                <a:latin typeface="Times New Roman" panose="02020603050405020304" pitchFamily="18" charset="0"/>
                <a:cs typeface="Times New Roman" panose="02020603050405020304" pitchFamily="18" charset="0"/>
              </a:rPr>
              <a:t> extracted the locations are used to query a database (likely containing geographical data) to retrieve their coordinates.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5</a:t>
            </a:fld>
            <a:endParaRPr lang="en-IN"/>
          </a:p>
        </p:txBody>
      </p:sp>
      <p:pic>
        <p:nvPicPr>
          <p:cNvPr id="9" name="Picture 8">
            <a:extLst>
              <a:ext uri="{FF2B5EF4-FFF2-40B4-BE49-F238E27FC236}">
                <a16:creationId xmlns:a16="http://schemas.microsoft.com/office/drawing/2014/main" id="{93A0A3F8-B202-EABD-2F9E-A7F9D6E55528}"/>
              </a:ext>
            </a:extLst>
          </p:cNvPr>
          <p:cNvPicPr>
            <a:picLocks noChangeAspect="1"/>
          </p:cNvPicPr>
          <p:nvPr/>
        </p:nvPicPr>
        <p:blipFill>
          <a:blip r:embed="rId2"/>
          <a:stretch>
            <a:fillRect/>
          </a:stretch>
        </p:blipFill>
        <p:spPr>
          <a:xfrm>
            <a:off x="7876146" y="2054225"/>
            <a:ext cx="3503054"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a:xfrm>
            <a:off x="755650" y="1752600"/>
            <a:ext cx="6657340" cy="4587240"/>
          </a:xfrm>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000" dirty="0">
                <a:latin typeface="Times New Roman" panose="02020603050405020304" pitchFamily="18" charset="0"/>
                <a:cs typeface="Times New Roman" panose="02020603050405020304" pitchFamily="18" charset="0"/>
              </a:rPr>
              <a:t>The pathfinding algorithm (implemented using the </a:t>
            </a:r>
            <a:r>
              <a:rPr lang="en-US" sz="2000" dirty="0" err="1">
                <a:latin typeface="Times New Roman" panose="02020603050405020304" pitchFamily="18" charset="0"/>
                <a:cs typeface="Times New Roman" panose="02020603050405020304" pitchFamily="18" charset="0"/>
              </a:rPr>
              <a:t>NetworkX</a:t>
            </a:r>
            <a:r>
              <a:rPr lang="en-US" sz="2000" dirty="0">
                <a:latin typeface="Times New Roman" panose="02020603050405020304" pitchFamily="18" charset="0"/>
                <a:cs typeface="Times New Roman" panose="02020603050405020304" pitchFamily="18" charset="0"/>
              </a:rPr>
              <a:t> library) is used to calculate the shortest or optimal route between the user's current location and the destination.</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200" dirty="0">
                <a:latin typeface="Times New Roman" panose="02020603050405020304" pitchFamily="18" charset="0"/>
                <a:cs typeface="Times New Roman" panose="02020603050405020304" pitchFamily="18" charset="0"/>
              </a:rPr>
              <a:t>Once the path is calculated </a:t>
            </a:r>
            <a:r>
              <a:rPr lang="en-US" sz="2000" dirty="0">
                <a:latin typeface="Times New Roman" panose="02020603050405020304" pitchFamily="18" charset="0"/>
                <a:cs typeface="Times New Roman" panose="02020603050405020304" pitchFamily="18" charset="0"/>
              </a:rPr>
              <a:t>The route is visualized on a map using the Folium library.</a:t>
            </a:r>
            <a:endParaRPr lang="en-US" sz="22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000" dirty="0">
                <a:latin typeface="Times New Roman" panose="02020603050405020304" pitchFamily="18" charset="0"/>
                <a:cs typeface="Times New Roman" panose="02020603050405020304" pitchFamily="18" charset="0"/>
              </a:rPr>
              <a:t>Then the route and directions are converted into spoken instructions using the pyttsx3 library.</a:t>
            </a:r>
            <a:endParaRPr lang="en-US" altLang="en-US" sz="20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000" dirty="0">
                <a:latin typeface="Times New Roman" panose="02020603050405020304" pitchFamily="18" charset="0"/>
                <a:cs typeface="Times New Roman" panose="02020603050405020304" pitchFamily="18" charset="0"/>
              </a:rPr>
              <a:t>Finaly the user receives both visual (map) and auditory (spoken instructions) feedback.</a:t>
            </a:r>
            <a:endParaRPr lang="en-US"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pic>
        <p:nvPicPr>
          <p:cNvPr id="10" name="Picture 9">
            <a:extLst>
              <a:ext uri="{FF2B5EF4-FFF2-40B4-BE49-F238E27FC236}">
                <a16:creationId xmlns:a16="http://schemas.microsoft.com/office/drawing/2014/main" id="{4496CF01-76DD-4508-78BE-5DE07176B6BB}"/>
              </a:ext>
            </a:extLst>
          </p:cNvPr>
          <p:cNvPicPr>
            <a:picLocks noChangeAspect="1"/>
          </p:cNvPicPr>
          <p:nvPr/>
        </p:nvPicPr>
        <p:blipFill>
          <a:blip r:embed="rId2"/>
          <a:stretch>
            <a:fillRect/>
          </a:stretch>
        </p:blipFill>
        <p:spPr>
          <a:xfrm>
            <a:off x="7777534" y="1928719"/>
            <a:ext cx="3503054" cy="365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i="0" u="none" strike="noStrike" baseline="0" dirty="0">
                <a:solidFill>
                  <a:srgbClr val="000000"/>
                </a:solidFill>
                <a:latin typeface="Times New Roman" panose="02020603050405020304" pitchFamily="18" charset="0"/>
              </a:rPr>
              <a:t>Data Collection and Station Mapping</a:t>
            </a:r>
            <a:r>
              <a:rPr lang="en-US" sz="1800" b="1" i="0" u="none" strike="noStrike" baseline="0" dirty="0">
                <a:solidFill>
                  <a:srgbClr val="000000"/>
                </a:solidFill>
                <a:latin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i="0" u="none" strike="noStrike" baseline="0" dirty="0">
                <a:latin typeface="Times New Roman" panose="02020603050405020304" pitchFamily="18" charset="0"/>
              </a:rPr>
              <a:t>GPS-Based Positioning</a:t>
            </a:r>
            <a:endParaRPr lang="en-US" altLang="en-US" sz="24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i="0" u="none" strike="noStrike" baseline="0" dirty="0">
                <a:solidFill>
                  <a:srgbClr val="000000"/>
                </a:solidFill>
                <a:latin typeface="Times New Roman" panose="02020603050405020304" pitchFamily="18" charset="0"/>
              </a:rPr>
              <a:t>Pathfinding and Route Optimization</a:t>
            </a:r>
            <a:endParaRPr lang="en-US" altLang="en-US" sz="32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NLP and TTS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latin typeface="Times New Roman" panose="02020603050405020304" pitchFamily="18" charset="0"/>
                <a:cs typeface="Times New Roman" panose="02020603050405020304" pitchFamily="18" charset="0"/>
              </a:rPr>
              <a:t>User Interface Module</a:t>
            </a: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858E-2D93-C08A-850F-F1EDF8120CA3}"/>
              </a:ext>
            </a:extLst>
          </p:cNvPr>
          <p:cNvSpPr>
            <a:spLocks noGrp="1"/>
          </p:cNvSpPr>
          <p:nvPr>
            <p:ph type="title"/>
          </p:nvPr>
        </p:nvSpPr>
        <p:spPr/>
        <p:txBody>
          <a:bodyPr/>
          <a:lstStyle/>
          <a:p>
            <a:r>
              <a:rPr lang="en-US" sz="4000" b="1" dirty="0">
                <a:solidFill>
                  <a:srgbClr val="FF0000"/>
                </a:solidFill>
              </a:rPr>
              <a:t>Data Collection</a:t>
            </a:r>
            <a:endParaRPr lang="en-US" dirty="0"/>
          </a:p>
        </p:txBody>
      </p:sp>
      <p:sp>
        <p:nvSpPr>
          <p:cNvPr id="4" name="Date Placeholder 3">
            <a:extLst>
              <a:ext uri="{FF2B5EF4-FFF2-40B4-BE49-F238E27FC236}">
                <a16:creationId xmlns:a16="http://schemas.microsoft.com/office/drawing/2014/main" id="{BEC69F9C-5DBD-74F7-B787-4E5453665ECC}"/>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DF424D63-BBDF-BF6D-83E7-8FF309954F34}"/>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8D410EF1-E865-2DC0-215B-29EA4B397B25}"/>
              </a:ext>
            </a:extLst>
          </p:cNvPr>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
        <p:nvSpPr>
          <p:cNvPr id="9" name="TextBox 8">
            <a:extLst>
              <a:ext uri="{FF2B5EF4-FFF2-40B4-BE49-F238E27FC236}">
                <a16:creationId xmlns:a16="http://schemas.microsoft.com/office/drawing/2014/main" id="{C601E4B6-41FC-5B42-ACAE-724D512E22CD}"/>
              </a:ext>
            </a:extLst>
          </p:cNvPr>
          <p:cNvSpPr txBox="1"/>
          <p:nvPr/>
        </p:nvSpPr>
        <p:spPr>
          <a:xfrm>
            <a:off x="555245" y="1918446"/>
            <a:ext cx="10667999" cy="3477875"/>
          </a:xfrm>
          <a:prstGeom prst="rect">
            <a:avLst/>
          </a:prstGeom>
          <a:noFill/>
        </p:spPr>
        <p:txBody>
          <a:bodyPr wrap="square" rtlCol="0">
            <a:spAutoFit/>
          </a:bodyPr>
          <a:lstStyle/>
          <a:p>
            <a:pPr marL="285750" marR="0" indent="-285750" algn="just">
              <a:buFont typeface="Wingdings" panose="05000000000000000000" pitchFamily="2" charset="2"/>
              <a:buChar char="q"/>
            </a:pPr>
            <a:r>
              <a:rPr lang="en-US" sz="2000" i="0" u="none" strike="noStrike" baseline="0" dirty="0">
                <a:solidFill>
                  <a:srgbClr val="FF0000"/>
                </a:solidFill>
                <a:latin typeface="Times New Roman" panose="02020603050405020304" pitchFamily="18" charset="0"/>
              </a:rPr>
              <a:t>Data Collection and Station Mapping </a:t>
            </a:r>
            <a:r>
              <a:rPr lang="en-US" sz="2400"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The foundation of the navigation system is accurate data collection and mapping of the railway station. This data is critical for setting up an indoor navigation environment, defining Points of Interest (POIs), and creating an accurate graph structure for pathfinding.</a:t>
            </a:r>
            <a:r>
              <a:rPr lang="en-US" sz="1800" b="1" i="0" u="none" strike="noStrike" baseline="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Data collection </a:t>
            </a:r>
            <a:r>
              <a:rPr lang="en-US" sz="1800" b="0" i="0" u="none" strike="noStrike" baseline="0" dirty="0">
                <a:solidFill>
                  <a:srgbClr val="000000"/>
                </a:solidFill>
                <a:latin typeface="Times New Roman" panose="02020603050405020304" pitchFamily="18" charset="0"/>
              </a:rPr>
              <a:t>might occur through GPS or manual entry of coordinates, and </a:t>
            </a:r>
            <a:r>
              <a:rPr lang="en-US" sz="1800" i="0" u="none" strike="noStrike" baseline="0" dirty="0">
                <a:solidFill>
                  <a:srgbClr val="000000"/>
                </a:solidFill>
                <a:latin typeface="Times New Roman" panose="02020603050405020304" pitchFamily="18" charset="0"/>
              </a:rPr>
              <a:t>station</a:t>
            </a:r>
            <a:r>
              <a:rPr lang="en-US" sz="1800" b="1" i="0" u="none" strike="noStrike" baseline="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mapping</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could be implemented to provide optimized routes between the user's current position and their desired destination </a:t>
            </a:r>
            <a:endParaRPr lang="en-US" sz="2400" dirty="0">
              <a:latin typeface="Times New Roman" panose="02020603050405020304" pitchFamily="18" charset="0"/>
              <a:cs typeface="Times New Roman" panose="02020603050405020304" pitchFamily="18" charset="0"/>
            </a:endParaRPr>
          </a:p>
          <a:p>
            <a:pPr marL="285750" marR="0" indent="-285750" algn="just">
              <a:buFont typeface="Wingdings" panose="05000000000000000000" pitchFamily="2" charset="2"/>
              <a:buChar char="q"/>
            </a:pPr>
            <a:r>
              <a:rPr lang="en-IN" sz="2000" i="0" u="none" strike="noStrike" baseline="0" dirty="0">
                <a:solidFill>
                  <a:srgbClr val="FF0000"/>
                </a:solidFill>
                <a:latin typeface="Times New Roman" panose="02020603050405020304" pitchFamily="18" charset="0"/>
              </a:rPr>
              <a:t>GPS-Based Positioning </a:t>
            </a:r>
            <a:r>
              <a:rPr lang="en-US" sz="2000" dirty="0">
                <a:solidFill>
                  <a:srgbClr val="FF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The system relies on GPS technology to provide location information. Although GPS accuracy can vary indoors, we optimize its usage within the station for approximate user localization. When the "Get Location" button is clicked, it likely uses the browser's geolocation feature, which communicates with GPS satellites, Wi-Fi, or cellular networks to retrieve the user's coordinates (latitude and longitude).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51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1D14-3E48-7BCF-B1C0-9BDB7E9468AB}"/>
              </a:ext>
            </a:extLst>
          </p:cNvPr>
          <p:cNvSpPr>
            <a:spLocks noGrp="1"/>
          </p:cNvSpPr>
          <p:nvPr>
            <p:ph type="title"/>
          </p:nvPr>
        </p:nvSpPr>
        <p:spPr/>
        <p:txBody>
          <a:bodyPr/>
          <a:lstStyle/>
          <a:p>
            <a:r>
              <a:rPr lang="en-US" sz="3600" b="1" i="0" u="none" strike="noStrike" baseline="0" dirty="0">
                <a:solidFill>
                  <a:srgbClr val="FF0000"/>
                </a:solidFill>
                <a:latin typeface="Times New Roman" panose="02020603050405020304" pitchFamily="18" charset="0"/>
              </a:rPr>
              <a:t>Path</a:t>
            </a:r>
            <a:r>
              <a:rPr lang="en-US" sz="3600" b="1" dirty="0">
                <a:solidFill>
                  <a:srgbClr val="FF0000"/>
                </a:solidFill>
                <a:latin typeface="Times New Roman" panose="02020603050405020304" pitchFamily="18" charset="0"/>
              </a:rPr>
              <a:t>finding And Route Optimization</a:t>
            </a:r>
            <a:endParaRPr lang="en-US" dirty="0">
              <a:solidFill>
                <a:srgbClr val="FF0000"/>
              </a:solidFill>
            </a:endParaRPr>
          </a:p>
        </p:txBody>
      </p:sp>
      <p:sp>
        <p:nvSpPr>
          <p:cNvPr id="4" name="Date Placeholder 3">
            <a:extLst>
              <a:ext uri="{FF2B5EF4-FFF2-40B4-BE49-F238E27FC236}">
                <a16:creationId xmlns:a16="http://schemas.microsoft.com/office/drawing/2014/main" id="{69EE613C-17D9-53BD-D627-209A42FEF258}"/>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564598EE-4C5D-5DFE-AADD-F1C7A1DC03B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0C9D8EE-513B-6BCE-E396-1880283A84F0}"/>
              </a:ext>
            </a:extLst>
          </p:cNvPr>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
        <p:nvSpPr>
          <p:cNvPr id="8" name="Content Placeholder 7">
            <a:extLst>
              <a:ext uri="{FF2B5EF4-FFF2-40B4-BE49-F238E27FC236}">
                <a16:creationId xmlns:a16="http://schemas.microsoft.com/office/drawing/2014/main" id="{E37F424D-87DB-069C-EB05-84DBB35C08FD}"/>
              </a:ext>
            </a:extLst>
          </p:cNvPr>
          <p:cNvSpPr>
            <a:spLocks noGrp="1"/>
          </p:cNvSpPr>
          <p:nvPr>
            <p:ph idx="1"/>
          </p:nvPr>
        </p:nvSpPr>
        <p:spPr>
          <a:xfrm>
            <a:off x="495675" y="1690071"/>
            <a:ext cx="7850466" cy="4419376"/>
          </a:xfrm>
        </p:spPr>
        <p:txBody>
          <a:bodyPr/>
          <a:lstStyle/>
          <a:p>
            <a:pPr algn="just"/>
            <a:r>
              <a:rPr lang="en-IN" sz="2000" i="0" u="none" strike="noStrike" baseline="0" dirty="0">
                <a:solidFill>
                  <a:srgbClr val="FF0000"/>
                </a:solidFill>
                <a:latin typeface="Times New Roman" panose="02020603050405020304" pitchFamily="18" charset="0"/>
              </a:rPr>
              <a:t>Pathfinding and Route Optimization </a:t>
            </a:r>
            <a:r>
              <a:rPr lang="en-US" sz="2200" dirty="0">
                <a:solidFill>
                  <a:srgbClr val="FF0000"/>
                </a:solidFill>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The system uses </a:t>
            </a:r>
            <a:r>
              <a:rPr lang="en-US" sz="2000" b="0" i="0" u="none" strike="noStrike" baseline="0" dirty="0" err="1">
                <a:solidFill>
                  <a:srgbClr val="000000"/>
                </a:solidFill>
                <a:latin typeface="Times New Roman" panose="02020603050405020304" pitchFamily="18" charset="0"/>
              </a:rPr>
              <a:t>NetworkX</a:t>
            </a:r>
            <a:r>
              <a:rPr lang="en-US" sz="2000" b="0" i="0" u="none" strike="noStrike" baseline="0" dirty="0">
                <a:solidFill>
                  <a:srgbClr val="000000"/>
                </a:solidFill>
                <a:latin typeface="Times New Roman" panose="02020603050405020304" pitchFamily="18" charset="0"/>
              </a:rPr>
              <a:t>, a Python library, to create a graph structure that represents the railway station’s layout. This graph-based approach enables efficient route calculations and dynamic pathfinding. The application likely incorporates </a:t>
            </a:r>
            <a:r>
              <a:rPr lang="en-US" sz="2000" i="0" u="none" strike="noStrike" baseline="0" dirty="0">
                <a:solidFill>
                  <a:srgbClr val="000000"/>
                </a:solidFill>
                <a:latin typeface="Times New Roman" panose="02020603050405020304" pitchFamily="18" charset="0"/>
              </a:rPr>
              <a:t>pathfinding and route optimization </a:t>
            </a:r>
            <a:r>
              <a:rPr lang="en-US" sz="2000" b="0" i="0" u="none" strike="noStrike" baseline="0" dirty="0">
                <a:solidFill>
                  <a:srgbClr val="000000"/>
                </a:solidFill>
                <a:latin typeface="Times New Roman" panose="02020603050405020304" pitchFamily="18" charset="0"/>
              </a:rPr>
              <a:t>to guide users efficiently to their destinations. After obtaining the user's current location through GPS or manual input of coordinates, the system calculates the shortest or most optimal path to the specified destination. Pathfinding algorithms, such as Dijkstra's algorithm, might be used to analyze possible routes and choose the best one based on distance, accessibility, or other factors. This ensures a seamless navigation experience, whether navigating a complex indoor environment or finding points of interest outdoors, optimizing both time and effort for the user. </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6E2CD2-B2F6-B8F6-757B-5BC47556AA77}"/>
              </a:ext>
            </a:extLst>
          </p:cNvPr>
          <p:cNvPicPr>
            <a:picLocks noChangeAspect="1"/>
          </p:cNvPicPr>
          <p:nvPr/>
        </p:nvPicPr>
        <p:blipFill>
          <a:blip r:embed="rId2"/>
          <a:stretch>
            <a:fillRect/>
          </a:stretch>
        </p:blipFill>
        <p:spPr>
          <a:xfrm>
            <a:off x="8346141" y="1627318"/>
            <a:ext cx="3200400" cy="4385908"/>
          </a:xfrm>
          <a:prstGeom prst="rect">
            <a:avLst/>
          </a:prstGeom>
        </p:spPr>
      </p:pic>
    </p:spTree>
    <p:extLst>
      <p:ext uri="{BB962C8B-B14F-4D97-AF65-F5344CB8AC3E}">
        <p14:creationId xmlns:p14="http://schemas.microsoft.com/office/powerpoint/2010/main" val="3102512413"/>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198</TotalTime>
  <Words>1706</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System Architecture</vt:lpstr>
      <vt:lpstr>List of Modules</vt:lpstr>
      <vt:lpstr>Data Collection</vt:lpstr>
      <vt:lpstr>Pathfinding And Route Optimization</vt:lpstr>
      <vt:lpstr>NLP And TTS Module</vt:lpstr>
      <vt:lpstr>User Interface Module</vt:lpstr>
      <vt:lpstr>Implementation &amp; Results of First Module</vt:lpstr>
      <vt:lpstr>Implementation &amp; Results of First Module</vt:lpstr>
      <vt:lpstr>Conclusion &amp; Work for Phase II</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Megha Varshinee</cp:lastModifiedBy>
  <cp:revision>13</cp:revision>
  <dcterms:created xsi:type="dcterms:W3CDTF">2023-08-03T04:32:00Z</dcterms:created>
  <dcterms:modified xsi:type="dcterms:W3CDTF">2024-11-26T15:18:13Z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29E39CFF10AA4F878A474838BB8729E3_12</vt:lpwstr>
  </property>
  <property fmtid="{D5CDD505-2E9C-101B-9397-08002B2CF9AE}" pid="3" name="KSOProductBuildVer">
    <vt:lpwstr>1033-12.2.0.18911</vt:lpwstr>
  </property>
</Properties>
</file>