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8" r:id="rId5"/>
    <p:sldId id="259" r:id="rId6"/>
    <p:sldId id="270" r:id="rId7"/>
    <p:sldId id="280" r:id="rId8"/>
    <p:sldId id="260" r:id="rId9"/>
    <p:sldId id="261" r:id="rId10"/>
    <p:sldId id="262" r:id="rId11"/>
    <p:sldId id="263" r:id="rId12"/>
    <p:sldId id="264" r:id="rId13"/>
    <p:sldId id="265" r:id="rId14"/>
    <p:sldId id="266" r:id="rId15"/>
    <p:sldId id="267"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91"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7486" y="113474"/>
            <a:ext cx="10857026" cy="63436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4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03064" y="908824"/>
            <a:ext cx="3785870" cy="574040"/>
          </a:xfrm>
          <a:prstGeom prst="rect">
            <a:avLst/>
          </a:prstGeom>
        </p:spPr>
        <p:txBody>
          <a:bodyPr wrap="square" lIns="0" tIns="0" rIns="0" bIns="0">
            <a:spAutoFit/>
          </a:bodyPr>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412189" y="2049564"/>
            <a:ext cx="9367621" cy="1605279"/>
          </a:xfrm>
          <a:prstGeom prst="rect">
            <a:avLst/>
          </a:prstGeom>
        </p:spPr>
        <p:txBody>
          <a:bodyPr wrap="square" lIns="0" tIns="0" rIns="0" bIns="0">
            <a:spAutoFit/>
          </a:bodyPr>
          <a:lstStyle>
            <a:lvl1pPr>
              <a:defRPr sz="4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03064" y="990739"/>
            <a:ext cx="3785870" cy="504825"/>
          </a:xfrm>
          <a:prstGeom prst="rect">
            <a:avLst/>
          </a:prstGeom>
        </p:spPr>
        <p:txBody>
          <a:bodyPr vert="horz" wrap="square" lIns="0" tIns="12700" rIns="0" bIns="0" rtlCol="0">
            <a:spAutoFit/>
          </a:bodyPr>
          <a:lstStyle/>
          <a:p>
            <a:pPr marL="196850" algn="ctr">
              <a:lnSpc>
                <a:spcPct val="100000"/>
              </a:lnSpc>
              <a:spcBef>
                <a:spcPts val="100"/>
              </a:spcBef>
            </a:pPr>
            <a:r>
              <a:rPr sz="3200" spc="-5" dirty="0">
                <a:latin typeface="Times New Roman" panose="02020603050405020304" pitchFamily="18" charset="0"/>
                <a:cs typeface="Times New Roman" panose="02020603050405020304" pitchFamily="18" charset="0"/>
              </a:rPr>
              <a:t>PROJECT</a:t>
            </a:r>
            <a:r>
              <a:rPr sz="3200" spc="-21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TITLE</a:t>
            </a: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8982786" y="4360519"/>
            <a:ext cx="2311400" cy="158940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B</a:t>
            </a:r>
            <a:r>
              <a:rPr sz="1800" b="1" dirty="0">
                <a:latin typeface="Times New Roman" panose="02020603050405020304" pitchFamily="18" charset="0"/>
                <a:cs typeface="Times New Roman" panose="02020603050405020304" pitchFamily="18" charset="0"/>
              </a:rPr>
              <a:t>Y</a:t>
            </a:r>
            <a:r>
              <a:rPr sz="1800" b="1" spc="-10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TE</a:t>
            </a:r>
            <a:r>
              <a:rPr sz="1800" b="1" dirty="0">
                <a:latin typeface="Times New Roman" panose="02020603050405020304" pitchFamily="18" charset="0"/>
                <a:cs typeface="Times New Roman" panose="02020603050405020304" pitchFamily="18" charset="0"/>
              </a:rPr>
              <a:t>AM M</a:t>
            </a:r>
            <a:r>
              <a:rPr sz="1800" b="1" spc="-5" dirty="0">
                <a:latin typeface="Times New Roman" panose="02020603050405020304" pitchFamily="18" charset="0"/>
                <a:cs typeface="Times New Roman" panose="02020603050405020304" pitchFamily="18" charset="0"/>
              </a:rPr>
              <a:t>E</a:t>
            </a:r>
            <a:r>
              <a:rPr sz="1800" b="1" dirty="0">
                <a:latin typeface="Times New Roman" panose="02020603050405020304" pitchFamily="18" charset="0"/>
                <a:cs typeface="Times New Roman" panose="02020603050405020304" pitchFamily="18" charset="0"/>
              </a:rPr>
              <a:t>M</a:t>
            </a:r>
            <a:r>
              <a:rPr sz="1800" b="1" spc="-5" dirty="0">
                <a:latin typeface="Times New Roman" panose="02020603050405020304" pitchFamily="18" charset="0"/>
                <a:cs typeface="Times New Roman" panose="02020603050405020304" pitchFamily="18" charset="0"/>
              </a:rPr>
              <a:t>BE</a:t>
            </a:r>
            <a:r>
              <a:rPr sz="1800" b="1" dirty="0">
                <a:latin typeface="Times New Roman" panose="02020603050405020304" pitchFamily="18" charset="0"/>
                <a:cs typeface="Times New Roman" panose="02020603050405020304" pitchFamily="18" charset="0"/>
              </a:rPr>
              <a:t>RS</a:t>
            </a:r>
            <a:endParaRPr sz="1800">
              <a:latin typeface="Times New Roman" panose="02020603050405020304" pitchFamily="18" charset="0"/>
              <a:cs typeface="Times New Roman" panose="02020603050405020304" pitchFamily="18" charset="0"/>
            </a:endParaRPr>
          </a:p>
          <a:p>
            <a:pPr marL="12700">
              <a:lnSpc>
                <a:spcPct val="100000"/>
              </a:lnSpc>
              <a:spcBef>
                <a:spcPts val="1510"/>
              </a:spcBef>
            </a:pPr>
            <a:r>
              <a:rPr sz="1800" b="1" spc="-5" dirty="0">
                <a:latin typeface="Times New Roman" panose="02020603050405020304" pitchFamily="18" charset="0"/>
                <a:cs typeface="Times New Roman" panose="02020603050405020304" pitchFamily="18" charset="0"/>
              </a:rPr>
              <a:t>K.</a:t>
            </a:r>
            <a:r>
              <a:rPr sz="1800" b="1" spc="-4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NITHISHA</a:t>
            </a:r>
            <a:endParaRPr sz="1800">
              <a:latin typeface="Times New Roman" panose="02020603050405020304" pitchFamily="18" charset="0"/>
              <a:cs typeface="Times New Roman" panose="02020603050405020304" pitchFamily="18" charset="0"/>
            </a:endParaRPr>
          </a:p>
          <a:p>
            <a:pPr marL="12700">
              <a:lnSpc>
                <a:spcPct val="100000"/>
              </a:lnSpc>
            </a:pPr>
            <a:r>
              <a:rPr sz="1800" b="1" dirty="0">
                <a:latin typeface="Times New Roman" panose="02020603050405020304" pitchFamily="18" charset="0"/>
                <a:cs typeface="Times New Roman" panose="02020603050405020304" pitchFamily="18" charset="0"/>
              </a:rPr>
              <a:t>R.</a:t>
            </a:r>
            <a:r>
              <a:rPr sz="1800" b="1" spc="-4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POOJA</a:t>
            </a:r>
            <a:endParaRPr sz="1800">
              <a:latin typeface="Times New Roman" panose="02020603050405020304" pitchFamily="18" charset="0"/>
              <a:cs typeface="Times New Roman" panose="02020603050405020304" pitchFamily="18" charset="0"/>
            </a:endParaRPr>
          </a:p>
          <a:p>
            <a:pPr marL="12700">
              <a:lnSpc>
                <a:spcPct val="100000"/>
              </a:lnSpc>
            </a:pPr>
            <a:r>
              <a:rPr sz="1800" b="1" spc="-170" dirty="0">
                <a:latin typeface="Times New Roman" panose="02020603050405020304" pitchFamily="18" charset="0"/>
                <a:cs typeface="Times New Roman" panose="02020603050405020304" pitchFamily="18" charset="0"/>
              </a:rPr>
              <a:t>P</a:t>
            </a:r>
            <a:r>
              <a:rPr sz="1800" b="1" dirty="0">
                <a:latin typeface="Times New Roman" panose="02020603050405020304" pitchFamily="18" charset="0"/>
                <a:cs typeface="Times New Roman" panose="02020603050405020304" pitchFamily="18" charset="0"/>
              </a:rPr>
              <a:t>. MA</a:t>
            </a:r>
            <a:r>
              <a:rPr sz="1800" b="1" spc="-5" dirty="0">
                <a:latin typeface="Times New Roman" panose="02020603050405020304" pitchFamily="18" charset="0"/>
                <a:cs typeface="Times New Roman" panose="02020603050405020304" pitchFamily="18" charset="0"/>
              </a:rPr>
              <a:t>H</a:t>
            </a:r>
            <a:r>
              <a:rPr sz="1800" b="1" dirty="0">
                <a:latin typeface="Times New Roman" panose="02020603050405020304" pitchFamily="18" charset="0"/>
                <a:cs typeface="Times New Roman" panose="02020603050405020304" pitchFamily="18" charset="0"/>
              </a:rPr>
              <a:t>A</a:t>
            </a:r>
            <a:r>
              <a:rPr sz="1800" b="1" spc="-5" dirty="0">
                <a:latin typeface="Times New Roman" panose="02020603050405020304" pitchFamily="18" charset="0"/>
                <a:cs typeface="Times New Roman" panose="02020603050405020304" pitchFamily="18" charset="0"/>
              </a:rPr>
              <a:t>L</a:t>
            </a:r>
            <a:r>
              <a:rPr sz="1800" b="1" dirty="0">
                <a:latin typeface="Times New Roman" panose="02020603050405020304" pitchFamily="18" charset="0"/>
                <a:cs typeface="Times New Roman" panose="02020603050405020304" pitchFamily="18" charset="0"/>
              </a:rPr>
              <a:t>A</a:t>
            </a:r>
            <a:r>
              <a:rPr sz="1800" b="1" spc="-5" dirty="0">
                <a:latin typeface="Times New Roman" panose="02020603050405020304" pitchFamily="18" charset="0"/>
                <a:cs typeface="Times New Roman" panose="02020603050405020304" pitchFamily="18" charset="0"/>
              </a:rPr>
              <a:t>KSH</a:t>
            </a:r>
            <a:r>
              <a:rPr sz="1800" b="1" dirty="0">
                <a:latin typeface="Times New Roman" panose="02020603050405020304" pitchFamily="18" charset="0"/>
                <a:cs typeface="Times New Roman" panose="02020603050405020304" pitchFamily="18" charset="0"/>
              </a:rPr>
              <a:t>MI</a:t>
            </a:r>
            <a:endParaRPr sz="1800">
              <a:latin typeface="Times New Roman" panose="02020603050405020304" pitchFamily="18" charset="0"/>
              <a:cs typeface="Times New Roman" panose="02020603050405020304" pitchFamily="18" charset="0"/>
            </a:endParaRPr>
          </a:p>
          <a:p>
            <a:pPr marL="12700">
              <a:lnSpc>
                <a:spcPct val="100000"/>
              </a:lnSpc>
            </a:pPr>
            <a:r>
              <a:rPr sz="1800" b="1" spc="-5" dirty="0">
                <a:latin typeface="Times New Roman" panose="02020603050405020304" pitchFamily="18" charset="0"/>
                <a:cs typeface="Times New Roman" panose="02020603050405020304" pitchFamily="18" charset="0"/>
              </a:rPr>
              <a:t>S.</a:t>
            </a:r>
            <a:r>
              <a:rPr sz="1800" b="1" spc="-3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NIVETHA</a:t>
            </a:r>
            <a:endParaRPr sz="1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body" idx="1"/>
          </p:nvPr>
        </p:nvSpPr>
        <p:spPr>
          <a:xfrm>
            <a:off x="1412189" y="2049564"/>
            <a:ext cx="9367621" cy="1628010"/>
          </a:xfrm>
          <a:prstGeom prst="rect">
            <a:avLst/>
          </a:prstGeom>
        </p:spPr>
        <p:txBody>
          <a:bodyPr vert="horz" wrap="square" lIns="0" tIns="12065" rIns="0" bIns="0" rtlCol="0">
            <a:spAutoFit/>
          </a:bodyPr>
          <a:lstStyle/>
          <a:p>
            <a:pPr marL="243840" algn="ctr">
              <a:lnSpc>
                <a:spcPct val="100000"/>
              </a:lnSpc>
              <a:spcBef>
                <a:spcPts val="95"/>
              </a:spcBef>
            </a:pPr>
            <a:r>
              <a:rPr spc="-5" dirty="0">
                <a:latin typeface="Times New Roman" panose="02020603050405020304" pitchFamily="18" charset="0"/>
                <a:cs typeface="Times New Roman" panose="02020603050405020304" pitchFamily="18" charset="0"/>
              </a:rPr>
              <a:t>BOOK</a:t>
            </a:r>
            <a:r>
              <a:rPr spc="-229"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a:t>
            </a:r>
            <a:r>
              <a:rPr spc="-229"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DOCTOR</a:t>
            </a:r>
            <a:r>
              <a:rPr spc="-5" dirty="0">
                <a:latin typeface="Times New Roman" panose="02020603050405020304" pitchFamily="18" charset="0"/>
                <a:cs typeface="Times New Roman" panose="02020603050405020304" pitchFamily="18" charset="0"/>
              </a:rPr>
              <a:t> USING MERN</a:t>
            </a:r>
            <a:endParaRPr spc="-70" dirty="0">
              <a:latin typeface="Times New Roman" panose="02020603050405020304" pitchFamily="18" charset="0"/>
              <a:cs typeface="Times New Roman" panose="02020603050405020304" pitchFamily="18" charset="0"/>
            </a:endParaRPr>
          </a:p>
          <a:p>
            <a:pPr marL="231140" algn="ctr">
              <a:lnSpc>
                <a:spcPct val="100000"/>
              </a:lnSpc>
              <a:spcBef>
                <a:spcPts val="25"/>
              </a:spcBef>
            </a:pPr>
            <a:endParaRPr sz="3700" dirty="0">
              <a:latin typeface="Times New Roman" panose="02020603050405020304" pitchFamily="18" charset="0"/>
              <a:cs typeface="Times New Roman" panose="02020603050405020304" pitchFamily="18" charset="0"/>
            </a:endParaRPr>
          </a:p>
          <a:p>
            <a:pPr marL="414655" algn="ctr">
              <a:lnSpc>
                <a:spcPct val="100000"/>
              </a:lnSpc>
              <a:spcBef>
                <a:spcPts val="5"/>
              </a:spcBef>
            </a:pPr>
            <a:r>
              <a:rPr sz="2800" spc="-35" dirty="0">
                <a:latin typeface="Times New Roman" panose="02020603050405020304" pitchFamily="18" charset="0"/>
                <a:cs typeface="Times New Roman" panose="02020603050405020304" pitchFamily="18" charset="0"/>
              </a:rPr>
              <a:t>APPLICATION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NAME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PRESCRIPTO</a:t>
            </a:r>
            <a:endParaRPr sz="28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Rectangle 6"/>
          <p:cNvSpPr/>
          <p:nvPr/>
        </p:nvSpPr>
        <p:spPr>
          <a:xfrm>
            <a:off x="380999" y="457200"/>
            <a:ext cx="11430000" cy="594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699" y="787944"/>
            <a:ext cx="10081260" cy="805477"/>
          </a:xfrm>
          <a:prstGeom prst="rect">
            <a:avLst/>
          </a:prstGeom>
        </p:spPr>
        <p:txBody>
          <a:bodyPr vert="horz" wrap="square" lIns="0" tIns="12065" rIns="0" bIns="0" rtlCol="0">
            <a:spAutoFit/>
          </a:bodyPr>
          <a:lstStyle/>
          <a:p>
            <a:pPr marL="12700">
              <a:lnSpc>
                <a:spcPts val="3215"/>
              </a:lnSpc>
              <a:spcBef>
                <a:spcPts val="95"/>
              </a:spcBef>
            </a:pPr>
            <a:r>
              <a:rPr sz="2400" spc="-5" dirty="0"/>
              <a:t>STEP</a:t>
            </a:r>
            <a:r>
              <a:rPr sz="2400" spc="-130" dirty="0"/>
              <a:t> </a:t>
            </a:r>
            <a:r>
              <a:rPr sz="2400" spc="-5" dirty="0"/>
              <a:t>4</a:t>
            </a:r>
            <a:r>
              <a:rPr sz="2400" spc="-25" dirty="0"/>
              <a:t> </a:t>
            </a:r>
            <a:r>
              <a:rPr sz="2400" spc="-5" dirty="0"/>
              <a:t>:After</a:t>
            </a:r>
            <a:r>
              <a:rPr sz="2400" spc="5" dirty="0"/>
              <a:t> </a:t>
            </a:r>
            <a:r>
              <a:rPr sz="2400" spc="-5" dirty="0"/>
              <a:t>login</a:t>
            </a:r>
            <a:r>
              <a:rPr sz="2400" spc="10" dirty="0"/>
              <a:t> </a:t>
            </a:r>
            <a:r>
              <a:rPr sz="2400" spc="-5" dirty="0"/>
              <a:t>your</a:t>
            </a:r>
            <a:r>
              <a:rPr sz="2400" spc="10" dirty="0"/>
              <a:t> </a:t>
            </a:r>
            <a:r>
              <a:rPr sz="2400" spc="-5" dirty="0"/>
              <a:t>id,</a:t>
            </a:r>
            <a:r>
              <a:rPr lang="en-IN" sz="2400" spc="-5" dirty="0"/>
              <a:t> </a:t>
            </a:r>
            <a:r>
              <a:rPr sz="2400" spc="-5" dirty="0"/>
              <a:t>you</a:t>
            </a:r>
            <a:r>
              <a:rPr sz="2400" spc="5" dirty="0"/>
              <a:t> </a:t>
            </a:r>
            <a:r>
              <a:rPr sz="2400" spc="-5" dirty="0"/>
              <a:t>can</a:t>
            </a:r>
            <a:r>
              <a:rPr sz="2400" dirty="0"/>
              <a:t> </a:t>
            </a:r>
            <a:r>
              <a:rPr sz="2400" spc="-5" dirty="0"/>
              <a:t>able</a:t>
            </a:r>
            <a:r>
              <a:rPr sz="2400" spc="5" dirty="0"/>
              <a:t> </a:t>
            </a:r>
            <a:r>
              <a:rPr sz="2400" spc="-5" dirty="0"/>
              <a:t>to</a:t>
            </a:r>
            <a:r>
              <a:rPr sz="2400" dirty="0"/>
              <a:t> </a:t>
            </a:r>
            <a:r>
              <a:rPr sz="2400" spc="-5" dirty="0"/>
              <a:t>see</a:t>
            </a:r>
            <a:r>
              <a:rPr sz="2400" spc="5" dirty="0"/>
              <a:t> </a:t>
            </a:r>
            <a:r>
              <a:rPr sz="2400" spc="-5" dirty="0"/>
              <a:t>the</a:t>
            </a:r>
            <a:r>
              <a:rPr sz="2400" dirty="0"/>
              <a:t> </a:t>
            </a:r>
            <a:r>
              <a:rPr sz="2400" spc="-5" dirty="0"/>
              <a:t>prescripto</a:t>
            </a:r>
            <a:r>
              <a:rPr sz="2400" spc="30" dirty="0"/>
              <a:t> </a:t>
            </a:r>
            <a:r>
              <a:rPr sz="2400" spc="-5" dirty="0"/>
              <a:t>dashboard</a:t>
            </a:r>
            <a:r>
              <a:rPr sz="2400" dirty="0"/>
              <a:t> </a:t>
            </a:r>
            <a:r>
              <a:rPr sz="2400" spc="-5" dirty="0"/>
              <a:t>panel </a:t>
            </a:r>
            <a:r>
              <a:rPr sz="2400" spc="-610" dirty="0"/>
              <a:t> </a:t>
            </a:r>
            <a:r>
              <a:rPr sz="2400" spc="-5" dirty="0"/>
              <a:t>and their</a:t>
            </a:r>
            <a:r>
              <a:rPr sz="2400" dirty="0"/>
              <a:t> </a:t>
            </a:r>
            <a:r>
              <a:rPr sz="2400" spc="-5" dirty="0"/>
              <a:t>features</a:t>
            </a:r>
            <a:endParaRPr sz="2400" dirty="0"/>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tretch>
              <a:fillRect/>
            </a:stretch>
          </p:blipFill>
          <p:spPr>
            <a:xfrm>
              <a:off x="2058923" y="1975104"/>
              <a:ext cx="7735824" cy="3816096"/>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3155" y="554125"/>
            <a:ext cx="9965690" cy="829945"/>
          </a:xfrm>
          <a:prstGeom prst="rect">
            <a:avLst/>
          </a:prstGeom>
        </p:spPr>
        <p:txBody>
          <a:bodyPr vert="horz" wrap="square" lIns="0" tIns="12065" rIns="0" bIns="0" rtlCol="0">
            <a:spAutoFit/>
          </a:bodyPr>
          <a:lstStyle/>
          <a:p>
            <a:pPr marL="12700">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5:Next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step</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page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know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more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about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appointment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 speciality</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7070"/>
            <a:stretch>
              <a:fillRect/>
            </a:stretch>
          </p:blipFill>
          <p:spPr>
            <a:xfrm>
              <a:off x="2228088" y="1784604"/>
              <a:ext cx="7677911" cy="4006596"/>
            </a:xfrm>
            <a:prstGeom prst="rect">
              <a:avLst/>
            </a:prstGeom>
            <a:ln>
              <a:solidFill>
                <a:schemeClr val="tx1"/>
              </a:solidFill>
            </a:ln>
          </p:spPr>
        </p:pic>
        <p:sp>
          <p:nvSpPr>
            <p:cNvPr id="5" name="object 5"/>
            <p:cNvSpPr/>
            <p:nvPr/>
          </p:nvSpPr>
          <p:spPr>
            <a:xfrm>
              <a:off x="364489" y="333375"/>
              <a:ext cx="11341100" cy="6191250"/>
            </a:xfrm>
            <a:custGeom>
              <a:avLst/>
              <a:gdLst/>
              <a:ahLst/>
              <a:cxnLst/>
              <a:rect l="l" t="t" r="r" b="b"/>
              <a:pathLst>
                <a:path w="11341100" h="6191250">
                  <a:moveTo>
                    <a:pt x="11341100" y="6191250"/>
                  </a:moveTo>
                  <a:lnTo>
                    <a:pt x="0" y="6191250"/>
                  </a:lnTo>
                  <a:lnTo>
                    <a:pt x="0" y="0"/>
                  </a:lnTo>
                  <a:lnTo>
                    <a:pt x="11341100" y="0"/>
                  </a:lnTo>
                  <a:lnTo>
                    <a:pt x="11341100" y="31750"/>
                  </a:lnTo>
                  <a:lnTo>
                    <a:pt x="63500" y="31750"/>
                  </a:lnTo>
                  <a:lnTo>
                    <a:pt x="31750" y="63500"/>
                  </a:lnTo>
                  <a:lnTo>
                    <a:pt x="63500" y="63500"/>
                  </a:lnTo>
                  <a:lnTo>
                    <a:pt x="63500" y="6127750"/>
                  </a:lnTo>
                  <a:lnTo>
                    <a:pt x="31750" y="6127750"/>
                  </a:lnTo>
                  <a:lnTo>
                    <a:pt x="63500" y="6159500"/>
                  </a:lnTo>
                  <a:lnTo>
                    <a:pt x="11341100" y="6159500"/>
                  </a:lnTo>
                  <a:lnTo>
                    <a:pt x="11341100" y="6191250"/>
                  </a:lnTo>
                  <a:close/>
                </a:path>
                <a:path w="11341100" h="6191250">
                  <a:moveTo>
                    <a:pt x="63500" y="63500"/>
                  </a:moveTo>
                  <a:lnTo>
                    <a:pt x="31750" y="63500"/>
                  </a:lnTo>
                  <a:lnTo>
                    <a:pt x="63500" y="31750"/>
                  </a:lnTo>
                  <a:lnTo>
                    <a:pt x="63500" y="63500"/>
                  </a:lnTo>
                  <a:close/>
                </a:path>
                <a:path w="11341100" h="6191250">
                  <a:moveTo>
                    <a:pt x="11277600" y="63500"/>
                  </a:moveTo>
                  <a:lnTo>
                    <a:pt x="63500" y="63500"/>
                  </a:lnTo>
                  <a:lnTo>
                    <a:pt x="63500" y="31750"/>
                  </a:lnTo>
                  <a:lnTo>
                    <a:pt x="11277600" y="31750"/>
                  </a:lnTo>
                  <a:lnTo>
                    <a:pt x="11277600" y="63500"/>
                  </a:lnTo>
                  <a:close/>
                </a:path>
                <a:path w="11341100" h="6191250">
                  <a:moveTo>
                    <a:pt x="11277600" y="6159500"/>
                  </a:moveTo>
                  <a:lnTo>
                    <a:pt x="11277600" y="31750"/>
                  </a:lnTo>
                  <a:lnTo>
                    <a:pt x="11309350" y="63500"/>
                  </a:lnTo>
                  <a:lnTo>
                    <a:pt x="11341100" y="63500"/>
                  </a:lnTo>
                  <a:lnTo>
                    <a:pt x="11341100" y="6127750"/>
                  </a:lnTo>
                  <a:lnTo>
                    <a:pt x="11309350" y="6127750"/>
                  </a:lnTo>
                  <a:lnTo>
                    <a:pt x="11277600" y="6159500"/>
                  </a:lnTo>
                  <a:close/>
                </a:path>
                <a:path w="11341100" h="6191250">
                  <a:moveTo>
                    <a:pt x="11341100" y="63500"/>
                  </a:moveTo>
                  <a:lnTo>
                    <a:pt x="11309350" y="63500"/>
                  </a:lnTo>
                  <a:lnTo>
                    <a:pt x="11277600" y="31750"/>
                  </a:lnTo>
                  <a:lnTo>
                    <a:pt x="11341100" y="31750"/>
                  </a:lnTo>
                  <a:lnTo>
                    <a:pt x="11341100" y="63500"/>
                  </a:lnTo>
                  <a:close/>
                </a:path>
                <a:path w="11341100" h="6191250">
                  <a:moveTo>
                    <a:pt x="63500" y="6159500"/>
                  </a:moveTo>
                  <a:lnTo>
                    <a:pt x="31750" y="6127750"/>
                  </a:lnTo>
                  <a:lnTo>
                    <a:pt x="63500" y="6127750"/>
                  </a:lnTo>
                  <a:lnTo>
                    <a:pt x="63500" y="6159500"/>
                  </a:lnTo>
                  <a:close/>
                </a:path>
                <a:path w="11341100" h="6191250">
                  <a:moveTo>
                    <a:pt x="11277600" y="6159500"/>
                  </a:moveTo>
                  <a:lnTo>
                    <a:pt x="63500" y="6159500"/>
                  </a:lnTo>
                  <a:lnTo>
                    <a:pt x="63500" y="6127750"/>
                  </a:lnTo>
                  <a:lnTo>
                    <a:pt x="11277600" y="6127750"/>
                  </a:lnTo>
                  <a:lnTo>
                    <a:pt x="11277600" y="6159500"/>
                  </a:lnTo>
                  <a:close/>
                </a:path>
                <a:path w="11341100" h="6191250">
                  <a:moveTo>
                    <a:pt x="11341100" y="6159500"/>
                  </a:moveTo>
                  <a:lnTo>
                    <a:pt x="11277600" y="6159500"/>
                  </a:lnTo>
                  <a:lnTo>
                    <a:pt x="11309350" y="6127750"/>
                  </a:lnTo>
                  <a:lnTo>
                    <a:pt x="11341100" y="6127750"/>
                  </a:lnTo>
                  <a:lnTo>
                    <a:pt x="11341100" y="6159500"/>
                  </a:lnTo>
                  <a:close/>
                </a:path>
              </a:pathLst>
            </a:custGeom>
            <a:solidFill>
              <a:srgbClr val="162C51"/>
            </a:solidFill>
          </p:spPr>
          <p:txBody>
            <a:bodyPr wrap="square" lIns="0" tIns="0" rIns="0" bIns="0" rtlCol="0"/>
            <a:lstStyle/>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1656" y="688206"/>
            <a:ext cx="10198735" cy="829945"/>
          </a:xfrm>
          <a:prstGeom prst="rect">
            <a:avLst/>
          </a:prstGeom>
        </p:spPr>
        <p:txBody>
          <a:bodyPr vert="horz" wrap="square" lIns="0" tIns="12065" rIns="0" bIns="0" rtlCol="0">
            <a:spAutoFit/>
          </a:bodyPr>
          <a:lstStyle/>
          <a:p>
            <a:pPr marL="12700">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6:</a:t>
            </a:r>
            <a:r>
              <a:rPr lang="en-IN" sz="2200" dirty="0">
                <a:latin typeface="Times New Roman" panose="02020603050405020304"/>
                <a:cs typeface="Times New Roman" panose="02020603050405020304"/>
              </a:rPr>
              <a:t> </a:t>
            </a:r>
            <a:r>
              <a:rPr sz="2200" spc="-100" dirty="0">
                <a:latin typeface="Times New Roman" panose="02020603050405020304"/>
                <a:cs typeface="Times New Roman" panose="02020603050405020304"/>
              </a:rPr>
              <a:t>You</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top</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class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needed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specialist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add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pannel</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5359"/>
            <a:stretch>
              <a:fillRect/>
            </a:stretch>
          </p:blipFill>
          <p:spPr>
            <a:xfrm>
              <a:off x="2228088" y="1825751"/>
              <a:ext cx="7735823" cy="4117849"/>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3244" y="684297"/>
            <a:ext cx="11065510" cy="829945"/>
          </a:xfrm>
          <a:prstGeom prst="rect">
            <a:avLst/>
          </a:prstGeom>
        </p:spPr>
        <p:txBody>
          <a:bodyPr vert="horz" wrap="square" lIns="0" tIns="12065" rIns="0" bIns="0" rtlCol="0">
            <a:spAutoFit/>
          </a:bodyPr>
          <a:lstStyle/>
          <a:p>
            <a:pPr marL="12700" algn="just">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7:</a:t>
            </a:r>
            <a:r>
              <a:rPr lang="en-IN"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After add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able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book</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based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booking</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slot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schedule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for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a:t>
            </a:r>
            <a:r>
              <a:rPr lang="en-IN"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needed counseling and treatment.</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7005"/>
            <a:stretch>
              <a:fillRect/>
            </a:stretch>
          </p:blipFill>
          <p:spPr>
            <a:xfrm>
              <a:off x="2228088" y="2049779"/>
              <a:ext cx="7735823" cy="4046221"/>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3294" y="638278"/>
            <a:ext cx="10265410" cy="832920"/>
          </a:xfrm>
          <a:prstGeom prst="rect">
            <a:avLst/>
          </a:prstGeom>
        </p:spPr>
        <p:txBody>
          <a:bodyPr vert="horz" wrap="square" lIns="0" tIns="12065" rIns="0" bIns="0" rtlCol="0">
            <a:spAutoFit/>
          </a:bodyPr>
          <a:lstStyle/>
          <a:p>
            <a:pPr marL="12700">
              <a:lnSpc>
                <a:spcPts val="3190"/>
              </a:lnSpc>
              <a:spcBef>
                <a:spcPts val="95"/>
              </a:spcBef>
            </a:pPr>
            <a:r>
              <a:rPr sz="2400" spc="-5" dirty="0">
                <a:latin typeface="Times New Roman" panose="02020603050405020304"/>
                <a:cs typeface="Times New Roman" panose="02020603050405020304"/>
              </a:rPr>
              <a:t>STEP</a:t>
            </a:r>
            <a:r>
              <a:rPr sz="2400" spc="-1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8:</a:t>
            </a:r>
            <a:r>
              <a:rPr lang="en-IN"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If you</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doctor's</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you</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can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see</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your</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patient</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their </a:t>
            </a:r>
            <a:r>
              <a:rPr sz="2400" spc="-6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details</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 their appointment</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booking.</a:t>
            </a:r>
            <a:endParaRPr sz="24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8862"/>
            <a:stretch>
              <a:fillRect/>
            </a:stretch>
          </p:blipFill>
          <p:spPr>
            <a:xfrm>
              <a:off x="2228088" y="1825751"/>
              <a:ext cx="7735823" cy="3965449"/>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4017" y="813574"/>
            <a:ext cx="3783965" cy="443865"/>
          </a:xfrm>
          <a:prstGeom prst="rect">
            <a:avLst/>
          </a:prstGeom>
        </p:spPr>
        <p:txBody>
          <a:bodyPr vert="horz" wrap="square" lIns="0" tIns="13335" rIns="0" bIns="0" rtlCol="0">
            <a:spAutoFit/>
          </a:bodyPr>
          <a:lstStyle/>
          <a:p>
            <a:pPr marL="12700" algn="ctr">
              <a:lnSpc>
                <a:spcPct val="100000"/>
              </a:lnSpc>
              <a:spcBef>
                <a:spcPts val="105"/>
              </a:spcBef>
            </a:pPr>
            <a:r>
              <a:rPr sz="2800" spc="-5" dirty="0"/>
              <a:t>CONCLUSION</a:t>
            </a:r>
            <a:endParaRPr sz="2800" dirty="0"/>
          </a:p>
        </p:txBody>
      </p:sp>
      <p:sp>
        <p:nvSpPr>
          <p:cNvPr id="3" name="object 3"/>
          <p:cNvSpPr txBox="1"/>
          <p:nvPr/>
        </p:nvSpPr>
        <p:spPr>
          <a:xfrm>
            <a:off x="838200" y="1600023"/>
            <a:ext cx="10603865" cy="4255770"/>
          </a:xfrm>
          <a:prstGeom prst="rect">
            <a:avLst/>
          </a:prstGeom>
        </p:spPr>
        <p:txBody>
          <a:bodyPr vert="horz" wrap="square" lIns="0" tIns="60325" rIns="0" bIns="0" rtlCol="0">
            <a:spAutoFit/>
          </a:bodyPr>
          <a:lstStyle/>
          <a:p>
            <a:pPr marL="241300" marR="76200" indent="-228600">
              <a:lnSpc>
                <a:spcPts val="3020"/>
              </a:lnSpc>
              <a:spcBef>
                <a:spcPts val="475"/>
              </a:spcBef>
              <a:buFont typeface="Arial MT"/>
              <a:buChar char="•"/>
              <a:tabLst>
                <a:tab pos="241300" algn="l"/>
              </a:tabLst>
            </a:pPr>
            <a:r>
              <a:rPr sz="2200" dirty="0">
                <a:latin typeface="Times New Roman" panose="02020603050405020304" pitchFamily="18" charset="0"/>
                <a:cs typeface="Times New Roman" panose="02020603050405020304" pitchFamily="18" charset="0"/>
              </a:rPr>
              <a:t>The "Book a Doctor" application, built using the MERN stack, offers a seamless and user-friendly platform for scheduling medical appointments. Designed with accessibility in mind, it caters particularly to elderly individuals, allowing them to easily book appointments in advance without any hassle. The application provides a reliable solution for users to find doctors, check availability, and schedule consultations with just a few clicks</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241300" marR="76200" indent="-228600">
              <a:lnSpc>
                <a:spcPts val="3020"/>
              </a:lnSpc>
              <a:spcBef>
                <a:spcPts val="475"/>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By</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allowing</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patients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connect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with</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providers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from</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comfort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their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homes,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contributes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better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time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management,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reduced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travel</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stress,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quicker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access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necessary </a:t>
            </a:r>
            <a:r>
              <a:rPr sz="2200" spc="-68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medical services.</a:t>
            </a:r>
            <a:endParaRPr sz="2200" dirty="0">
              <a:latin typeface="Times New Roman" panose="02020603050405020304" pitchFamily="18" charset="0"/>
              <a:cs typeface="Times New Roman" panose="02020603050405020304" pitchFamily="18" charset="0"/>
            </a:endParaRPr>
          </a:p>
          <a:p>
            <a:pPr marL="241300" marR="5080" indent="-228600">
              <a:lnSpc>
                <a:spcPct val="90000"/>
              </a:lnSpc>
              <a:spcBef>
                <a:spcPts val="955"/>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Overall,</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this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has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potential</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greatly</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improve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experience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for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people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ages,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particularly</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elderly</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those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remote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areas,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contributing</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more</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efficient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system.</a:t>
            </a:r>
            <a:endParaRPr sz="22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7" name="Rectangle 6"/>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8046" y="595955"/>
            <a:ext cx="2795905" cy="442595"/>
          </a:xfrm>
          <a:prstGeom prst="rect">
            <a:avLst/>
          </a:prstGeom>
        </p:spPr>
        <p:txBody>
          <a:bodyPr vert="horz" wrap="square" lIns="0" tIns="12065" rIns="0" bIns="0" rtlCol="0">
            <a:spAutoFit/>
          </a:bodyPr>
          <a:lstStyle/>
          <a:p>
            <a:pPr marL="12700" algn="ctr">
              <a:lnSpc>
                <a:spcPct val="100000"/>
              </a:lnSpc>
              <a:spcBef>
                <a:spcPts val="95"/>
              </a:spcBef>
            </a:pP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ST</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C</a:t>
            </a:r>
            <a:r>
              <a:rPr sz="2800" spc="-204" dirty="0">
                <a:latin typeface="Times New Roman" panose="02020603050405020304" pitchFamily="18" charset="0"/>
                <a:cs typeface="Times New Roman" panose="02020603050405020304" pitchFamily="18" charset="0"/>
              </a:rPr>
              <a:t>T</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9917" y="1219074"/>
            <a:ext cx="10888345" cy="5050155"/>
          </a:xfrm>
          <a:prstGeom prst="rect">
            <a:avLst/>
          </a:prstGeom>
        </p:spPr>
        <p:txBody>
          <a:bodyPr vert="horz" wrap="square" lIns="0" tIns="64135" rIns="0" bIns="0" rtlCol="0">
            <a:spAutoFit/>
          </a:bodyPr>
          <a:lstStyle/>
          <a:p>
            <a:pPr marL="12700" marR="5080" indent="0" algn="just">
              <a:lnSpc>
                <a:spcPts val="3240"/>
              </a:lnSpc>
              <a:spcBef>
                <a:spcPts val="505"/>
              </a:spcBef>
              <a:buNone/>
              <a:tabLst>
                <a:tab pos="241300" algn="l"/>
              </a:tabLst>
            </a:pPr>
            <a:r>
              <a:rPr sz="2200" dirty="0">
                <a:latin typeface="Times New Roman" panose="02020603050405020304" pitchFamily="18" charset="0"/>
                <a:cs typeface="Times New Roman" panose="02020603050405020304" pitchFamily="18" charset="0"/>
              </a:rPr>
              <a:t>This paper presents the development of a Doctor Appointment Booking platform using the MERN stack (MongoDB, Express, React, Node.js). The platform provides a user-friendly interface where users can easily search for doctors and schedule appointments from the comfort of their homes. The frontend is built with React, offering a responsive design and real-time updates on doctor availability. The backend, developed using Node.js and Express, exposes RESTful APIs to handle user authentication, appointment booking, and data retrieval from a MongoDB database. MongoDB is used to store user profiles, doctor information, and booking details. Key features include real-time availability updates, JWT-based user authentication, and secure data handling. The system optimizes the user experience with advanced scheduling options and ensures reliable performance, making appointment booking seamless and efficient. The platform can be deployed using cloud services like </a:t>
            </a:r>
            <a:r>
              <a:rPr lang="en-IN" sz="2200" dirty="0">
                <a:latin typeface="Times New Roman" panose="02020603050405020304" pitchFamily="18" charset="0"/>
                <a:cs typeface="Times New Roman" panose="02020603050405020304" pitchFamily="18" charset="0"/>
              </a:rPr>
              <a:t>Cloudinary</a:t>
            </a:r>
            <a:r>
              <a:rPr sz="2200" dirty="0">
                <a:latin typeface="Times New Roman" panose="02020603050405020304" pitchFamily="18" charset="0"/>
                <a:cs typeface="Times New Roman" panose="02020603050405020304" pitchFamily="18" charset="0"/>
              </a:rPr>
              <a:t> and MongoDB Atlas for scalability and accessibility.</a:t>
            </a:r>
            <a:endParaRPr sz="22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Rectangle 7"/>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3210" y="762000"/>
            <a:ext cx="4005579" cy="442595"/>
          </a:xfrm>
          <a:prstGeom prst="rect">
            <a:avLst/>
          </a:prstGeom>
        </p:spPr>
        <p:txBody>
          <a:bodyPr vert="horz" wrap="square" lIns="0" tIns="12065" rIns="0" bIns="0" rtlCol="0">
            <a:spAutoFit/>
          </a:bodyPr>
          <a:lstStyle/>
          <a:p>
            <a:pPr marL="12700" algn="ctr">
              <a:lnSpc>
                <a:spcPct val="100000"/>
              </a:lnSpc>
              <a:spcBef>
                <a:spcPts val="95"/>
              </a:spcBef>
            </a:pPr>
            <a:r>
              <a:rPr sz="280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946725" y="1752600"/>
            <a:ext cx="10033000" cy="3627596"/>
          </a:xfrm>
          <a:prstGeom prst="rect">
            <a:avLst/>
          </a:prstGeom>
        </p:spPr>
        <p:txBody>
          <a:bodyPr vert="horz" wrap="square" lIns="0" tIns="60325" rIns="0" bIns="0" rtlCol="0">
            <a:spAutoFit/>
          </a:bodyPr>
          <a:lstStyle/>
          <a:p>
            <a:pPr marL="469900" marR="5080" indent="-457200" algn="just">
              <a:lnSpc>
                <a:spcPts val="3020"/>
              </a:lnSpc>
              <a:spcBef>
                <a:spcPts val="475"/>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This project focuses on building a doctor booking system using the  MERN stack, which consists of MongoDB, Express.js, React, and  Node.js</a:t>
            </a:r>
            <a:endParaRPr sz="2400" dirty="0">
              <a:latin typeface="Times New Roman" panose="02020603050405020304" pitchFamily="18" charset="0"/>
              <a:cs typeface="Times New Roman" panose="02020603050405020304" pitchFamily="18" charset="0"/>
            </a:endParaRPr>
          </a:p>
          <a:p>
            <a:pPr marL="469900" marR="5080" indent="-457200" algn="just">
              <a:lnSpc>
                <a:spcPts val="3020"/>
              </a:lnSpc>
              <a:spcBef>
                <a:spcPts val="505"/>
              </a:spcBef>
              <a:buSzPct val="86000"/>
              <a:buFont typeface="Arial" panose="020B0604020202020204" pitchFamily="34" charset="0"/>
              <a:buChar char="•"/>
              <a:tabLst>
                <a:tab pos="310515" algn="l"/>
              </a:tabLst>
            </a:pPr>
            <a:r>
              <a:rPr sz="2400" dirty="0">
                <a:latin typeface="Times New Roman" panose="02020603050405020304" pitchFamily="18" charset="0"/>
                <a:cs typeface="Times New Roman" panose="02020603050405020304" pitchFamily="18" charset="0"/>
              </a:rPr>
              <a:t>The system allows patients to easily search for doctors based on  their specialization, location, and availability, and book  appointments in real-time. Doctors can manage their schedules,  view patient information, and confirm or reject appointment  requests.</a:t>
            </a:r>
            <a:endParaRPr sz="2400" dirty="0">
              <a:latin typeface="Times New Roman" panose="02020603050405020304" pitchFamily="18" charset="0"/>
              <a:cs typeface="Times New Roman" panose="02020603050405020304" pitchFamily="18" charset="0"/>
            </a:endParaRPr>
          </a:p>
          <a:p>
            <a:pPr marL="469900" marR="5080" indent="-457200" algn="just">
              <a:lnSpc>
                <a:spcPts val="3020"/>
              </a:lnSpc>
              <a:spcBef>
                <a:spcPts val="500"/>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By utilizing modern web technologies, this project aims to provide a  streamlined, efficient, and user-friendly platform for both patients  and healthcare providers</a:t>
            </a:r>
            <a:endParaRPr sz="24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Rectangle 6"/>
          <p:cNvSpPr/>
          <p:nvPr/>
        </p:nvSpPr>
        <p:spPr>
          <a:xfrm>
            <a:off x="380999"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106" y="990600"/>
            <a:ext cx="7139788" cy="442595"/>
          </a:xfrm>
          <a:prstGeom prst="rect">
            <a:avLst/>
          </a:prstGeom>
        </p:spPr>
        <p:txBody>
          <a:bodyPr vert="horz" wrap="square" lIns="0" tIns="12065" rIns="0" bIns="0" rtlCol="0">
            <a:spAutoFit/>
          </a:bodyPr>
          <a:lstStyle/>
          <a:p>
            <a:pPr marL="12700" algn="ctr">
              <a:lnSpc>
                <a:spcPct val="100000"/>
              </a:lnSpc>
              <a:spcBef>
                <a:spcPts val="95"/>
              </a:spcBef>
            </a:pPr>
            <a:r>
              <a:rPr lang="en-IN" sz="2800" spc="-5" dirty="0"/>
              <a:t>SOFT</a:t>
            </a:r>
            <a:r>
              <a:rPr lang="en-IN" sz="2800" spc="-450" dirty="0"/>
              <a:t>W</a:t>
            </a:r>
            <a:r>
              <a:rPr lang="en-IN" sz="2800" spc="-5" dirty="0"/>
              <a:t>A</a:t>
            </a:r>
            <a:r>
              <a:rPr lang="en-IN" sz="2800" dirty="0"/>
              <a:t>R</a:t>
            </a:r>
            <a:r>
              <a:rPr lang="en-IN" sz="2800" spc="-5" dirty="0"/>
              <a:t>E</a:t>
            </a:r>
            <a:r>
              <a:rPr lang="en-IN" sz="2800" spc="-225" dirty="0"/>
              <a:t> </a:t>
            </a:r>
            <a:r>
              <a:rPr lang="en-IN" sz="2800" spc="-5" dirty="0"/>
              <a:t>AND</a:t>
            </a:r>
            <a:r>
              <a:rPr lang="en-IN" sz="2800" dirty="0"/>
              <a:t> </a:t>
            </a:r>
            <a:r>
              <a:rPr lang="en-IN" sz="2800" spc="-5" dirty="0"/>
              <a:t>PL</a:t>
            </a:r>
            <a:r>
              <a:rPr lang="en-IN" sz="2800" spc="-450" dirty="0"/>
              <a:t>A</a:t>
            </a:r>
            <a:r>
              <a:rPr lang="en-IN" sz="2800" spc="-5" dirty="0"/>
              <a:t>TFO</a:t>
            </a:r>
            <a:r>
              <a:rPr lang="en-IN" sz="2800" dirty="0"/>
              <a:t>R</a:t>
            </a:r>
            <a:r>
              <a:rPr lang="en-IN" sz="2800" spc="-5" dirty="0"/>
              <a:t>MS</a:t>
            </a:r>
            <a:r>
              <a:rPr lang="en-IN" sz="2800" dirty="0"/>
              <a:t> </a:t>
            </a:r>
            <a:endParaRPr sz="2800" dirty="0"/>
          </a:p>
        </p:txBody>
      </p:sp>
      <p:sp>
        <p:nvSpPr>
          <p:cNvPr id="3" name="object 3"/>
          <p:cNvSpPr txBox="1"/>
          <p:nvPr/>
        </p:nvSpPr>
        <p:spPr>
          <a:xfrm>
            <a:off x="1221105" y="1981200"/>
            <a:ext cx="9749790" cy="3331361"/>
          </a:xfrm>
          <a:prstGeom prst="rect">
            <a:avLst/>
          </a:prstGeom>
        </p:spPr>
        <p:txBody>
          <a:bodyPr vert="horz" wrap="square" lIns="0" tIns="60325" rIns="0" bIns="0" rtlCol="0">
            <a:spAutoFit/>
          </a:bodyPr>
          <a:lstStyle/>
          <a:p>
            <a:pPr marL="241300" marR="64770" indent="-228600" algn="just">
              <a:lnSpc>
                <a:spcPct val="90000"/>
              </a:lnSpc>
              <a:spcBef>
                <a:spcPts val="475"/>
              </a:spcBef>
              <a:buFont typeface="Arial MT"/>
              <a:buChar char="•"/>
              <a:tabLst>
                <a:tab pos="241300" algn="l"/>
              </a:tabLst>
            </a:pPr>
            <a:r>
              <a:rPr sz="2400" u="sng" spc="-20" dirty="0">
                <a:latin typeface="Calibri" panose="020F0502020204030204"/>
                <a:cs typeface="Calibri" panose="020F0502020204030204"/>
              </a:rPr>
              <a:t>SOFTWARE</a:t>
            </a:r>
            <a:r>
              <a:rPr lang="en-IN" sz="2400" u="sng" spc="-20" dirty="0">
                <a:latin typeface="Calibri" panose="020F0502020204030204"/>
                <a:cs typeface="Calibri" panose="020F0502020204030204"/>
              </a:rPr>
              <a:t>:</a:t>
            </a:r>
            <a:r>
              <a:rPr lang="en-IN" sz="2400" spc="-95" dirty="0">
                <a:latin typeface="Calibri" panose="020F0502020204030204"/>
                <a:cs typeface="Calibri" panose="020F0502020204030204"/>
              </a:rPr>
              <a:t> </a:t>
            </a:r>
            <a:r>
              <a:rPr lang="en-US" sz="2400" spc="-15" dirty="0">
                <a:latin typeface="Calibri" panose="020F0502020204030204"/>
                <a:cs typeface="Calibri" panose="020F0502020204030204"/>
              </a:rPr>
              <a:t>VS Code is widely used for MERN application development due to its robust support for JavaScript, Node.js, and React, along with extensions for MongoDB integration. It provides a powerful environment for writing, debugging, and managing both frontend and backend </a:t>
            </a:r>
            <a:r>
              <a:rPr lang="en-US" sz="2400" spc="-15">
                <a:latin typeface="Calibri" panose="020F0502020204030204"/>
                <a:cs typeface="Calibri" panose="020F0502020204030204"/>
              </a:rPr>
              <a:t>code.</a:t>
            </a:r>
            <a:endParaRPr lang="en-US" sz="2400" spc="-15">
              <a:latin typeface="Calibri" panose="020F0502020204030204"/>
              <a:cs typeface="Calibri" panose="020F0502020204030204"/>
            </a:endParaRPr>
          </a:p>
          <a:p>
            <a:pPr marL="241300" marR="64770" indent="-228600" algn="just">
              <a:lnSpc>
                <a:spcPct val="90000"/>
              </a:lnSpc>
              <a:spcBef>
                <a:spcPts val="475"/>
              </a:spcBef>
              <a:buFont typeface="Arial MT"/>
              <a:buChar char="•"/>
              <a:tabLst>
                <a:tab pos="241300" algn="l"/>
              </a:tabLst>
            </a:pPr>
            <a:r>
              <a:rPr sz="2400" u="sng" spc="-10" dirty="0">
                <a:latin typeface="Calibri" panose="020F0502020204030204"/>
                <a:cs typeface="Calibri" panose="020F0502020204030204"/>
              </a:rPr>
              <a:t>BACKEND:</a:t>
            </a:r>
            <a:r>
              <a:rPr lang="en-IN" sz="2400" u="sng" spc="-10" dirty="0">
                <a:latin typeface="Calibri" panose="020F0502020204030204"/>
                <a:cs typeface="Calibri" panose="020F0502020204030204"/>
              </a:rPr>
              <a:t> </a:t>
            </a:r>
            <a:r>
              <a:rPr sz="2400" spc="-5" dirty="0">
                <a:latin typeface="Calibri" panose="020F0502020204030204"/>
                <a:cs typeface="Calibri" panose="020F0502020204030204"/>
              </a:rPr>
              <a:t>The</a:t>
            </a:r>
            <a:r>
              <a:rPr sz="2400" dirty="0">
                <a:latin typeface="Calibri" panose="020F0502020204030204"/>
                <a:cs typeface="Calibri" panose="020F0502020204030204"/>
              </a:rPr>
              <a:t> </a:t>
            </a:r>
            <a:r>
              <a:rPr sz="2400" spc="-20" dirty="0">
                <a:latin typeface="Calibri" panose="020F0502020204030204"/>
                <a:cs typeface="Calibri" panose="020F0502020204030204"/>
              </a:rPr>
              <a:t>backend</a:t>
            </a:r>
            <a:r>
              <a:rPr sz="2400" dirty="0">
                <a:latin typeface="Calibri" panose="020F0502020204030204"/>
                <a:cs typeface="Calibri" panose="020F0502020204030204"/>
              </a:rPr>
              <a:t> </a:t>
            </a:r>
            <a:r>
              <a:rPr sz="2400" spc="-10" dirty="0">
                <a:latin typeface="Calibri" panose="020F0502020204030204"/>
                <a:cs typeface="Calibri" panose="020F0502020204030204"/>
              </a:rPr>
              <a:t>development</a:t>
            </a:r>
            <a:r>
              <a:rPr sz="2400" spc="5" dirty="0">
                <a:latin typeface="Calibri" panose="020F0502020204030204"/>
                <a:cs typeface="Calibri" panose="020F0502020204030204"/>
              </a:rPr>
              <a:t> </a:t>
            </a:r>
            <a:r>
              <a:rPr sz="2400" spc="-5" dirty="0">
                <a:latin typeface="Calibri" panose="020F0502020204030204"/>
                <a:cs typeface="Calibri" panose="020F0502020204030204"/>
              </a:rPr>
              <a:t>such</a:t>
            </a:r>
            <a:r>
              <a:rPr sz="2400" dirty="0">
                <a:latin typeface="Calibri" panose="020F0502020204030204"/>
                <a:cs typeface="Calibri" panose="020F0502020204030204"/>
              </a:rPr>
              <a:t> </a:t>
            </a:r>
            <a:r>
              <a:rPr sz="2400" spc="-5" dirty="0">
                <a:latin typeface="Calibri" panose="020F0502020204030204"/>
                <a:cs typeface="Calibri" panose="020F0502020204030204"/>
              </a:rPr>
              <a:t>as</a:t>
            </a:r>
            <a:r>
              <a:rPr sz="2400" dirty="0">
                <a:latin typeface="Calibri" panose="020F0502020204030204"/>
                <a:cs typeface="Calibri" panose="020F0502020204030204"/>
              </a:rPr>
              <a:t> </a:t>
            </a:r>
            <a:r>
              <a:rPr sz="2400" spc="-10" dirty="0">
                <a:latin typeface="Calibri" panose="020F0502020204030204"/>
                <a:cs typeface="Calibri" panose="020F0502020204030204"/>
              </a:rPr>
              <a:t>Mongo</a:t>
            </a:r>
            <a:r>
              <a:rPr sz="2400" spc="-5" dirty="0">
                <a:latin typeface="Calibri" panose="020F0502020204030204"/>
                <a:cs typeface="Calibri" panose="020F0502020204030204"/>
              </a:rPr>
              <a:t> </a:t>
            </a:r>
            <a:r>
              <a:rPr sz="2400" spc="-15" dirty="0">
                <a:latin typeface="Calibri" panose="020F0502020204030204"/>
                <a:cs typeface="Calibri" panose="020F0502020204030204"/>
              </a:rPr>
              <a:t>DB, </a:t>
            </a:r>
            <a:r>
              <a:rPr sz="2400" spc="-10" dirty="0">
                <a:latin typeface="Calibri" panose="020F0502020204030204"/>
                <a:cs typeface="Calibri" panose="020F0502020204030204"/>
              </a:rPr>
              <a:t> </a:t>
            </a:r>
            <a:r>
              <a:rPr sz="2400" spc="-5" dirty="0">
                <a:latin typeface="Calibri" panose="020F0502020204030204"/>
                <a:cs typeface="Calibri" panose="020F0502020204030204"/>
              </a:rPr>
              <a:t>Cloudinary</a:t>
            </a:r>
            <a:r>
              <a:rPr sz="2400" dirty="0">
                <a:latin typeface="Calibri" panose="020F0502020204030204"/>
                <a:cs typeface="Calibri" panose="020F0502020204030204"/>
              </a:rPr>
              <a:t> </a:t>
            </a:r>
            <a:r>
              <a:rPr sz="2400" spc="-5" dirty="0">
                <a:latin typeface="Calibri" panose="020F0502020204030204"/>
                <a:cs typeface="Calibri" panose="020F0502020204030204"/>
              </a:rPr>
              <a:t>and</a:t>
            </a:r>
            <a:r>
              <a:rPr sz="2400" spc="5" dirty="0">
                <a:latin typeface="Calibri" panose="020F0502020204030204"/>
                <a:cs typeface="Calibri" panose="020F0502020204030204"/>
              </a:rPr>
              <a:t> </a:t>
            </a:r>
            <a:r>
              <a:rPr sz="2400" spc="-5" dirty="0">
                <a:latin typeface="Calibri" panose="020F0502020204030204"/>
                <a:cs typeface="Calibri" panose="020F0502020204030204"/>
              </a:rPr>
              <a:t>node.js</a:t>
            </a:r>
            <a:r>
              <a:rPr sz="2400" spc="5" dirty="0">
                <a:latin typeface="Calibri" panose="020F0502020204030204"/>
                <a:cs typeface="Calibri" panose="020F0502020204030204"/>
              </a:rPr>
              <a:t> </a:t>
            </a:r>
            <a:r>
              <a:rPr sz="2400" spc="-20" dirty="0">
                <a:latin typeface="Calibri" panose="020F0502020204030204"/>
                <a:cs typeface="Calibri" panose="020F0502020204030204"/>
              </a:rPr>
              <a:t>are</a:t>
            </a:r>
            <a:r>
              <a:rPr sz="2400" spc="10" dirty="0">
                <a:latin typeface="Calibri" panose="020F0502020204030204"/>
                <a:cs typeface="Calibri" panose="020F0502020204030204"/>
              </a:rPr>
              <a:t> </a:t>
            </a:r>
            <a:r>
              <a:rPr sz="2400" spc="-5" dirty="0">
                <a:latin typeface="Calibri" panose="020F0502020204030204"/>
                <a:cs typeface="Calibri" panose="020F0502020204030204"/>
              </a:rPr>
              <a:t>used</a:t>
            </a:r>
            <a:r>
              <a:rPr sz="2400" spc="5" dirty="0">
                <a:latin typeface="Calibri" panose="020F0502020204030204"/>
                <a:cs typeface="Calibri" panose="020F0502020204030204"/>
              </a:rPr>
              <a:t> </a:t>
            </a:r>
            <a:r>
              <a:rPr sz="2400" spc="-20" dirty="0">
                <a:latin typeface="Calibri" panose="020F0502020204030204"/>
                <a:cs typeface="Calibri" panose="020F0502020204030204"/>
              </a:rPr>
              <a:t>to</a:t>
            </a:r>
            <a:r>
              <a:rPr sz="2400" spc="5" dirty="0">
                <a:latin typeface="Calibri" panose="020F0502020204030204"/>
                <a:cs typeface="Calibri" panose="020F0502020204030204"/>
              </a:rPr>
              <a:t> </a:t>
            </a:r>
            <a:r>
              <a:rPr sz="2400" spc="-5" dirty="0">
                <a:latin typeface="Calibri" panose="020F0502020204030204"/>
                <a:cs typeface="Calibri" panose="020F0502020204030204"/>
              </a:rPr>
              <a:t>handle</a:t>
            </a:r>
            <a:r>
              <a:rPr sz="2400" spc="10" dirty="0">
                <a:latin typeface="Calibri" panose="020F0502020204030204"/>
                <a:cs typeface="Calibri" panose="020F0502020204030204"/>
              </a:rPr>
              <a:t> </a:t>
            </a:r>
            <a:r>
              <a:rPr sz="2400" spc="-5" dirty="0">
                <a:latin typeface="Calibri" panose="020F0502020204030204"/>
                <a:cs typeface="Calibri" panose="020F0502020204030204"/>
              </a:rPr>
              <a:t>the</a:t>
            </a:r>
            <a:r>
              <a:rPr sz="2400" spc="10" dirty="0">
                <a:latin typeface="Calibri" panose="020F0502020204030204"/>
                <a:cs typeface="Calibri" panose="020F0502020204030204"/>
              </a:rPr>
              <a:t> </a:t>
            </a:r>
            <a:r>
              <a:rPr sz="2400" spc="-5" dirty="0">
                <a:latin typeface="Calibri" panose="020F0502020204030204"/>
                <a:cs typeface="Calibri" panose="020F0502020204030204"/>
              </a:rPr>
              <a:t>server</a:t>
            </a:r>
            <a:r>
              <a:rPr sz="2400" spc="5" dirty="0">
                <a:latin typeface="Calibri" panose="020F0502020204030204"/>
                <a:cs typeface="Calibri" panose="020F0502020204030204"/>
              </a:rPr>
              <a:t> </a:t>
            </a:r>
            <a:r>
              <a:rPr sz="2400" spc="-15" dirty="0">
                <a:latin typeface="Calibri" panose="020F0502020204030204"/>
                <a:cs typeface="Calibri" panose="020F0502020204030204"/>
              </a:rPr>
              <a:t>request</a:t>
            </a:r>
            <a:r>
              <a:rPr sz="2400" spc="10" dirty="0">
                <a:latin typeface="Calibri" panose="020F0502020204030204"/>
                <a:cs typeface="Calibri" panose="020F0502020204030204"/>
              </a:rPr>
              <a:t> </a:t>
            </a:r>
            <a:r>
              <a:rPr sz="2400" spc="-5" dirty="0">
                <a:latin typeface="Calibri" panose="020F0502020204030204"/>
                <a:cs typeface="Calibri" panose="020F0502020204030204"/>
              </a:rPr>
              <a:t>and </a:t>
            </a:r>
            <a:r>
              <a:rPr sz="2400" spc="-620" dirty="0">
                <a:latin typeface="Calibri" panose="020F0502020204030204"/>
                <a:cs typeface="Calibri" panose="020F0502020204030204"/>
              </a:rPr>
              <a:t> </a:t>
            </a:r>
            <a:r>
              <a:rPr sz="2400" spc="-15" dirty="0">
                <a:latin typeface="Calibri" panose="020F0502020204030204"/>
                <a:cs typeface="Calibri" panose="020F0502020204030204"/>
              </a:rPr>
              <a:t>interaction</a:t>
            </a:r>
            <a:r>
              <a:rPr sz="2400" dirty="0">
                <a:latin typeface="Calibri" panose="020F0502020204030204"/>
                <a:cs typeface="Calibri" panose="020F0502020204030204"/>
              </a:rPr>
              <a:t> </a:t>
            </a:r>
            <a:r>
              <a:rPr sz="2400" spc="-5" dirty="0">
                <a:latin typeface="Calibri" panose="020F0502020204030204"/>
                <a:cs typeface="Calibri" panose="020F0502020204030204"/>
              </a:rPr>
              <a:t>with</a:t>
            </a:r>
            <a:r>
              <a:rPr sz="2400" dirty="0">
                <a:latin typeface="Calibri" panose="020F0502020204030204"/>
                <a:cs typeface="Calibri" panose="020F0502020204030204"/>
              </a:rPr>
              <a:t> </a:t>
            </a:r>
            <a:r>
              <a:rPr sz="2400" spc="-55" dirty="0">
                <a:latin typeface="Calibri" panose="020F0502020204030204"/>
                <a:cs typeface="Calibri" panose="020F0502020204030204"/>
              </a:rPr>
              <a:t>user,</a:t>
            </a:r>
            <a:r>
              <a:rPr sz="2400" dirty="0">
                <a:latin typeface="Calibri" panose="020F0502020204030204"/>
                <a:cs typeface="Calibri" panose="020F0502020204030204"/>
              </a:rPr>
              <a:t> </a:t>
            </a:r>
            <a:r>
              <a:rPr sz="2400" spc="-10" dirty="0">
                <a:latin typeface="Calibri" panose="020F0502020204030204"/>
                <a:cs typeface="Calibri" panose="020F0502020204030204"/>
              </a:rPr>
              <a:t>appointment</a:t>
            </a:r>
            <a:r>
              <a:rPr sz="2400" spc="5" dirty="0">
                <a:latin typeface="Calibri" panose="020F0502020204030204"/>
                <a:cs typeface="Calibri" panose="020F0502020204030204"/>
              </a:rPr>
              <a:t> </a:t>
            </a:r>
            <a:r>
              <a:rPr sz="2400" spc="-5" dirty="0">
                <a:latin typeface="Calibri" panose="020F0502020204030204"/>
                <a:cs typeface="Calibri" panose="020F0502020204030204"/>
              </a:rPr>
              <a:t>and </a:t>
            </a:r>
            <a:r>
              <a:rPr sz="2400" spc="-50" dirty="0">
                <a:latin typeface="Calibri" panose="020F0502020204030204"/>
                <a:cs typeface="Calibri" panose="020F0502020204030204"/>
              </a:rPr>
              <a:t>doctor.</a:t>
            </a:r>
            <a:endParaRPr sz="2400" dirty="0">
              <a:latin typeface="Calibri" panose="020F0502020204030204"/>
              <a:cs typeface="Calibri" panose="020F0502020204030204"/>
            </a:endParaRPr>
          </a:p>
          <a:p>
            <a:pPr marL="241300" marR="5080" indent="-228600" algn="just">
              <a:lnSpc>
                <a:spcPts val="3120"/>
              </a:lnSpc>
              <a:spcBef>
                <a:spcPts val="795"/>
              </a:spcBef>
              <a:buFont typeface="Arial MT"/>
              <a:buChar char="•"/>
              <a:tabLst>
                <a:tab pos="241300" algn="l"/>
              </a:tabLst>
            </a:pPr>
            <a:r>
              <a:rPr sz="2400" u="sng" spc="-10" dirty="0">
                <a:latin typeface="Calibri" panose="020F0502020204030204"/>
                <a:cs typeface="Calibri" panose="020F0502020204030204"/>
              </a:rPr>
              <a:t>FRONTEND</a:t>
            </a:r>
            <a:r>
              <a:rPr lang="en-IN" sz="2400" u="sng" spc="-10" dirty="0">
                <a:latin typeface="Calibri" panose="020F0502020204030204"/>
                <a:cs typeface="Calibri" panose="020F0502020204030204"/>
              </a:rPr>
              <a:t>:</a:t>
            </a:r>
            <a:r>
              <a:rPr lang="en-IN" sz="2400" spc="-10" dirty="0">
                <a:latin typeface="Calibri" panose="020F0502020204030204"/>
                <a:cs typeface="Calibri" panose="020F0502020204030204"/>
              </a:rPr>
              <a:t> </a:t>
            </a:r>
            <a:r>
              <a:rPr sz="2400" spc="-20" dirty="0">
                <a:latin typeface="Calibri" panose="020F0502020204030204"/>
                <a:cs typeface="Calibri" panose="020F0502020204030204"/>
              </a:rPr>
              <a:t>For</a:t>
            </a:r>
            <a:r>
              <a:rPr sz="2400" spc="5" dirty="0">
                <a:latin typeface="Calibri" panose="020F0502020204030204"/>
                <a:cs typeface="Calibri" panose="020F0502020204030204"/>
              </a:rPr>
              <a:t> </a:t>
            </a:r>
            <a:r>
              <a:rPr sz="2400" spc="-5" dirty="0">
                <a:latin typeface="Calibri" panose="020F0502020204030204"/>
                <a:cs typeface="Calibri" panose="020F0502020204030204"/>
              </a:rPr>
              <a:t>user</a:t>
            </a:r>
            <a:r>
              <a:rPr sz="2400" spc="5" dirty="0">
                <a:latin typeface="Calibri" panose="020F0502020204030204"/>
                <a:cs typeface="Calibri" panose="020F0502020204030204"/>
              </a:rPr>
              <a:t> </a:t>
            </a:r>
            <a:r>
              <a:rPr sz="2400" spc="-10" dirty="0">
                <a:latin typeface="Calibri" panose="020F0502020204030204"/>
                <a:cs typeface="Calibri" panose="020F0502020204030204"/>
              </a:rPr>
              <a:t>authentication,</a:t>
            </a:r>
            <a:r>
              <a:rPr sz="2400" spc="10" dirty="0">
                <a:latin typeface="Calibri" panose="020F0502020204030204"/>
                <a:cs typeface="Calibri" panose="020F0502020204030204"/>
              </a:rPr>
              <a:t> </a:t>
            </a:r>
            <a:r>
              <a:rPr sz="2400" spc="-10" dirty="0">
                <a:latin typeface="Calibri" panose="020F0502020204030204"/>
                <a:cs typeface="Calibri" panose="020F0502020204030204"/>
              </a:rPr>
              <a:t>appointment</a:t>
            </a:r>
            <a:r>
              <a:rPr sz="2400" spc="10" dirty="0">
                <a:latin typeface="Calibri" panose="020F0502020204030204"/>
                <a:cs typeface="Calibri" panose="020F0502020204030204"/>
              </a:rPr>
              <a:t> </a:t>
            </a:r>
            <a:r>
              <a:rPr sz="2400" spc="-15" dirty="0">
                <a:latin typeface="Calibri" panose="020F0502020204030204"/>
                <a:cs typeface="Calibri" panose="020F0502020204030204"/>
              </a:rPr>
              <a:t>forms</a:t>
            </a:r>
            <a:r>
              <a:rPr sz="2400" spc="5" dirty="0">
                <a:latin typeface="Calibri" panose="020F0502020204030204"/>
                <a:cs typeface="Calibri" panose="020F0502020204030204"/>
              </a:rPr>
              <a:t> </a:t>
            </a:r>
            <a:r>
              <a:rPr sz="2400" spc="-5" dirty="0">
                <a:latin typeface="Calibri" panose="020F0502020204030204"/>
                <a:cs typeface="Calibri" panose="020F0502020204030204"/>
              </a:rPr>
              <a:t>and</a:t>
            </a:r>
            <a:r>
              <a:rPr sz="2400" spc="5" dirty="0">
                <a:latin typeface="Calibri" panose="020F0502020204030204"/>
                <a:cs typeface="Calibri" panose="020F0502020204030204"/>
              </a:rPr>
              <a:t> </a:t>
            </a:r>
            <a:r>
              <a:rPr sz="2400" spc="-25" dirty="0">
                <a:latin typeface="Calibri" panose="020F0502020204030204"/>
                <a:cs typeface="Calibri" panose="020F0502020204030204"/>
              </a:rPr>
              <a:t>for </a:t>
            </a:r>
            <a:r>
              <a:rPr sz="2400" spc="-615" dirty="0">
                <a:latin typeface="Calibri" panose="020F0502020204030204"/>
                <a:cs typeface="Calibri" panose="020F0502020204030204"/>
              </a:rPr>
              <a:t> </a:t>
            </a:r>
            <a:r>
              <a:rPr sz="2400" spc="-10" dirty="0">
                <a:latin typeface="Calibri" panose="020F0502020204030204"/>
                <a:cs typeface="Calibri" panose="020F0502020204030204"/>
              </a:rPr>
              <a:t>profile</a:t>
            </a:r>
            <a:r>
              <a:rPr sz="2400" spc="5" dirty="0">
                <a:latin typeface="Calibri" panose="020F0502020204030204"/>
                <a:cs typeface="Calibri" panose="020F0502020204030204"/>
              </a:rPr>
              <a:t> </a:t>
            </a:r>
            <a:r>
              <a:rPr sz="2400" spc="-10" dirty="0">
                <a:latin typeface="Calibri" panose="020F0502020204030204"/>
                <a:cs typeface="Calibri" panose="020F0502020204030204"/>
              </a:rPr>
              <a:t>management</a:t>
            </a:r>
            <a:r>
              <a:rPr sz="2400" spc="5" dirty="0">
                <a:latin typeface="Calibri" panose="020F0502020204030204"/>
                <a:cs typeface="Calibri" panose="020F0502020204030204"/>
              </a:rPr>
              <a:t> </a:t>
            </a:r>
            <a:r>
              <a:rPr sz="2400" spc="-20" dirty="0">
                <a:latin typeface="Calibri" panose="020F0502020204030204"/>
                <a:cs typeface="Calibri" panose="020F0502020204030204"/>
              </a:rPr>
              <a:t>we</a:t>
            </a:r>
            <a:r>
              <a:rPr sz="2400" spc="5" dirty="0">
                <a:latin typeface="Calibri" panose="020F0502020204030204"/>
                <a:cs typeface="Calibri" panose="020F0502020204030204"/>
              </a:rPr>
              <a:t> </a:t>
            </a:r>
            <a:r>
              <a:rPr sz="2400" spc="-5" dirty="0">
                <a:latin typeface="Calibri" panose="020F0502020204030204"/>
                <a:cs typeface="Calibri" panose="020F0502020204030204"/>
              </a:rPr>
              <a:t>used</a:t>
            </a:r>
            <a:r>
              <a:rPr sz="2400" dirty="0">
                <a:latin typeface="Calibri" panose="020F0502020204030204"/>
                <a:cs typeface="Calibri" panose="020F0502020204030204"/>
              </a:rPr>
              <a:t> </a:t>
            </a:r>
            <a:r>
              <a:rPr sz="2400" spc="-15" dirty="0">
                <a:latin typeface="Calibri" panose="020F0502020204030204"/>
                <a:cs typeface="Calibri" panose="020F0502020204030204"/>
              </a:rPr>
              <a:t>React</a:t>
            </a:r>
            <a:r>
              <a:rPr sz="2400" spc="5" dirty="0">
                <a:latin typeface="Calibri" panose="020F0502020204030204"/>
                <a:cs typeface="Calibri" panose="020F0502020204030204"/>
              </a:rPr>
              <a:t> </a:t>
            </a:r>
            <a:r>
              <a:rPr sz="2400" spc="-5" dirty="0">
                <a:latin typeface="Calibri" panose="020F0502020204030204"/>
                <a:cs typeface="Calibri" panose="020F0502020204030204"/>
              </a:rPr>
              <a:t>as</a:t>
            </a:r>
            <a:r>
              <a:rPr sz="2400" dirty="0">
                <a:latin typeface="Calibri" panose="020F0502020204030204"/>
                <a:cs typeface="Calibri" panose="020F0502020204030204"/>
              </a:rPr>
              <a:t> </a:t>
            </a:r>
            <a:r>
              <a:rPr sz="2400" spc="-5" dirty="0">
                <a:latin typeface="Calibri" panose="020F0502020204030204"/>
                <a:cs typeface="Calibri" panose="020F0502020204030204"/>
              </a:rPr>
              <a:t>a</a:t>
            </a:r>
            <a:r>
              <a:rPr sz="2400" dirty="0">
                <a:latin typeface="Calibri" panose="020F0502020204030204"/>
                <a:cs typeface="Calibri" panose="020F0502020204030204"/>
              </a:rPr>
              <a:t> </a:t>
            </a:r>
            <a:r>
              <a:rPr sz="2400" spc="-5" dirty="0">
                <a:latin typeface="Calibri" panose="020F0502020204030204"/>
                <a:cs typeface="Calibri" panose="020F0502020204030204"/>
              </a:rPr>
              <a:t>designing</a:t>
            </a:r>
            <a:r>
              <a:rPr sz="2400" spc="5" dirty="0">
                <a:latin typeface="Calibri" panose="020F0502020204030204"/>
                <a:cs typeface="Calibri" panose="020F0502020204030204"/>
              </a:rPr>
              <a:t> </a:t>
            </a:r>
            <a:r>
              <a:rPr sz="2400" spc="-10" dirty="0">
                <a:latin typeface="Calibri" panose="020F0502020204030204"/>
                <a:cs typeface="Calibri" panose="020F0502020204030204"/>
              </a:rPr>
              <a:t>tool.</a:t>
            </a:r>
            <a:endParaRPr sz="2400" dirty="0">
              <a:latin typeface="Calibri" panose="020F0502020204030204"/>
              <a:cs typeface="Calibri" panose="020F0502020204030204"/>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7" name="Rectangle 6"/>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03064" y="609739"/>
            <a:ext cx="3785870" cy="430530"/>
          </a:xfrm>
        </p:spPr>
        <p:txBody>
          <a:bodyPr/>
          <a:p>
            <a:pPr algn="ctr"/>
            <a:r>
              <a:rPr lang="en-IN" altLang="en-US" sz="2800"/>
              <a:t>ER DIAGRAM</a:t>
            </a:r>
            <a:endParaRPr lang="en-IN" altLang="en-US" sz="2800"/>
          </a:p>
        </p:txBody>
      </p:sp>
      <p:pic>
        <p:nvPicPr>
          <p:cNvPr id="4" name="Picture 3"/>
          <p:cNvPicPr/>
          <p:nvPr/>
        </p:nvPicPr>
        <p:blipFill>
          <a:blip r:embed="rId1">
            <a:alphaModFix amt="79000"/>
          </a:blip>
          <a:stretch>
            <a:fillRect/>
          </a:stretch>
        </p:blipFill>
        <p:spPr>
          <a:xfrm>
            <a:off x="1948815" y="1371600"/>
            <a:ext cx="8294370" cy="4646295"/>
          </a:xfrm>
          <a:prstGeom prst="rect">
            <a:avLst/>
          </a:prstGeom>
        </p:spPr>
      </p:pic>
      <p:sp>
        <p:nvSpPr>
          <p:cNvPr id="7" name="Rectangle 6"/>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48050" y="838200"/>
            <a:ext cx="5295265" cy="430530"/>
          </a:xfrm>
        </p:spPr>
        <p:txBody>
          <a:bodyPr wrap="square"/>
          <a:p>
            <a:pPr algn="ctr"/>
            <a:r>
              <a:rPr lang="en-IN" altLang="en-US" sz="2800"/>
              <a:t>TECHNICAL ARCHITECTURE</a:t>
            </a:r>
            <a:endParaRPr lang="en-IN" altLang="en-US" sz="2800"/>
          </a:p>
        </p:txBody>
      </p:sp>
      <p:pic>
        <p:nvPicPr>
          <p:cNvPr id="1495091060"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52195" y="2133600"/>
            <a:ext cx="10086340" cy="2942590"/>
          </a:xfrm>
          <a:prstGeom prst="rect">
            <a:avLst/>
          </a:prstGeom>
          <a:noFill/>
          <a:ln>
            <a:noFill/>
          </a:ln>
        </p:spPr>
      </p:pic>
      <p:sp>
        <p:nvSpPr>
          <p:cNvPr id="7" name="Rectangle 6"/>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5978" y="1599883"/>
            <a:ext cx="10962539" cy="736548"/>
          </a:xfrm>
          <a:prstGeom prst="rect">
            <a:avLst/>
          </a:prstGeom>
        </p:spPr>
        <p:txBody>
          <a:bodyPr vert="horz" wrap="square" lIns="0" tIns="5080" rIns="0" bIns="0" rtlCol="0">
            <a:spAutoFit/>
          </a:bodyPr>
          <a:lstStyle/>
          <a:p>
            <a:pPr marL="12700" marR="5080" indent="229870">
              <a:lnSpc>
                <a:spcPct val="102000"/>
              </a:lnSpc>
              <a:spcBef>
                <a:spcPts val="40"/>
              </a:spcBef>
            </a:pPr>
            <a:r>
              <a:rPr lang="en-US" sz="2400" spc="-5" dirty="0">
                <a:latin typeface="Times New Roman" panose="02020603050405020304"/>
                <a:cs typeface="Times New Roman" panose="02020603050405020304"/>
              </a:rPr>
              <a:t>STEP 1 : Open</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website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or</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webpage</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to</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book</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an</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appointment</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with</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doctors</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as</a:t>
            </a:r>
            <a:endParaRPr lang="en-US" sz="2400" spc="5" dirty="0">
              <a:latin typeface="Times New Roman" panose="02020603050405020304"/>
              <a:cs typeface="Times New Roman" panose="02020603050405020304"/>
            </a:endParaRPr>
          </a:p>
          <a:p>
            <a:pPr marL="12700" marR="5080" indent="229870">
              <a:lnSpc>
                <a:spcPct val="102000"/>
              </a:lnSpc>
              <a:spcBef>
                <a:spcPts val="40"/>
              </a:spcBef>
            </a:pPr>
            <a:r>
              <a:rPr lang="en-US" sz="2400" spc="-5" dirty="0">
                <a:latin typeface="Times New Roman" panose="02020603050405020304"/>
                <a:cs typeface="Times New Roman" panose="02020603050405020304"/>
              </a:rPr>
              <a:t>we</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developed </a:t>
            </a:r>
            <a:r>
              <a:rPr lang="en-US" sz="2400" spc="-6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application named</a:t>
            </a:r>
            <a:r>
              <a:rPr lang="en-US" sz="240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as</a:t>
            </a:r>
            <a:r>
              <a:rPr lang="en-US" sz="2400" dirty="0">
                <a:latin typeface="Times New Roman" panose="02020603050405020304"/>
                <a:cs typeface="Times New Roman" panose="02020603050405020304"/>
              </a:rPr>
              <a:t> </a:t>
            </a:r>
            <a:r>
              <a:rPr lang="en-US" sz="2400" spc="-10" dirty="0">
                <a:latin typeface="Times New Roman" panose="02020603050405020304"/>
                <a:cs typeface="Times New Roman" panose="02020603050405020304"/>
              </a:rPr>
              <a:t>PRESCRIPTO</a:t>
            </a:r>
            <a:endParaRPr lang="en-US" sz="2400" dirty="0">
              <a:latin typeface="Times New Roman" panose="02020603050405020304"/>
              <a:cs typeface="Times New Roman" panose="02020603050405020304"/>
            </a:endParaRPr>
          </a:p>
        </p:txBody>
      </p:sp>
      <p:grpSp>
        <p:nvGrpSpPr>
          <p:cNvPr id="4" name="object 4"/>
          <p:cNvGrpSpPr/>
          <p:nvPr/>
        </p:nvGrpSpPr>
        <p:grpSpPr>
          <a:xfrm>
            <a:off x="0" y="0"/>
            <a:ext cx="12190730" cy="6856730"/>
            <a:chOff x="761" y="761"/>
            <a:chExt cx="12190730" cy="6856730"/>
          </a:xfrm>
        </p:grpSpPr>
        <p:pic>
          <p:nvPicPr>
            <p:cNvPr id="5" name="object 5"/>
            <p:cNvPicPr/>
            <p:nvPr/>
          </p:nvPicPr>
          <p:blipFill>
            <a:blip r:embed="rId1" cstate="print"/>
            <a:srcRect b="7110"/>
            <a:stretch>
              <a:fillRect/>
            </a:stretch>
          </p:blipFill>
          <p:spPr>
            <a:xfrm>
              <a:off x="2820161" y="2743961"/>
              <a:ext cx="6688455" cy="3269615"/>
            </a:xfrm>
            <a:prstGeom prst="rect">
              <a:avLst/>
            </a:prstGeom>
            <a:ln>
              <a:solidFill>
                <a:schemeClr val="tx1"/>
              </a:solidFill>
            </a:ln>
          </p:spPr>
        </p:pic>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 Box 1"/>
          <p:cNvSpPr txBox="1"/>
          <p:nvPr/>
        </p:nvSpPr>
        <p:spPr>
          <a:xfrm>
            <a:off x="2819400" y="762000"/>
            <a:ext cx="6096000" cy="521970"/>
          </a:xfrm>
          <a:prstGeom prst="rect">
            <a:avLst/>
          </a:prstGeom>
          <a:noFill/>
        </p:spPr>
        <p:txBody>
          <a:bodyPr wrap="square" rtlCol="0" anchor="t">
            <a:spAutoFit/>
          </a:bodyPr>
          <a:p>
            <a:pPr algn="ctr"/>
            <a:r>
              <a:rPr lang="en-IN" altLang="en-US" sz="2800">
                <a:sym typeface="+mn-ea"/>
              </a:rPr>
              <a:t>SCREENSHOT OF MODEL</a:t>
            </a:r>
            <a:endParaRPr lang="en-IN" altLang="en-US" sz="28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761" y="761"/>
            <a:ext cx="12190730" cy="6856730"/>
            <a:chOff x="761" y="761"/>
            <a:chExt cx="12190730" cy="6856730"/>
          </a:xfrm>
        </p:grpSpPr>
        <p:pic>
          <p:nvPicPr>
            <p:cNvPr id="5" name="object 5"/>
            <p:cNvPicPr/>
            <p:nvPr/>
          </p:nvPicPr>
          <p:blipFill>
            <a:blip r:embed="rId1" cstate="print"/>
            <a:srcRect b="6345"/>
            <a:stretch>
              <a:fillRect/>
            </a:stretch>
          </p:blipFill>
          <p:spPr>
            <a:xfrm>
              <a:off x="2517647" y="2154935"/>
              <a:ext cx="7286244" cy="3838027"/>
            </a:xfrm>
            <a:prstGeom prst="rect">
              <a:avLst/>
            </a:prstGeom>
            <a:ln>
              <a:solidFill>
                <a:schemeClr val="tx1"/>
              </a:solidFill>
            </a:ln>
          </p:spPr>
        </p:pic>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12" name="TextBox 11"/>
          <p:cNvSpPr txBox="1"/>
          <p:nvPr/>
        </p:nvSpPr>
        <p:spPr>
          <a:xfrm>
            <a:off x="438363" y="865038"/>
            <a:ext cx="1117287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STEP 2 : If you are a new user then first create an account page by using your mail  id and name or login with your create mail id</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9874" y="776330"/>
            <a:ext cx="11052252" cy="832920"/>
          </a:xfrm>
          <a:prstGeom prst="rect">
            <a:avLst/>
          </a:prstGeom>
        </p:spPr>
        <p:txBody>
          <a:bodyPr vert="horz" wrap="square" lIns="0" tIns="12065" rIns="0" bIns="0" rtlCol="0">
            <a:spAutoFit/>
          </a:bodyPr>
          <a:lstStyle/>
          <a:p>
            <a:pPr marL="12700" algn="just">
              <a:lnSpc>
                <a:spcPts val="3190"/>
              </a:lnSpc>
              <a:spcBef>
                <a:spcPts val="95"/>
              </a:spcBef>
            </a:pPr>
            <a:r>
              <a:rPr sz="2400" spc="-5" dirty="0">
                <a:latin typeface="Times New Roman" panose="02020603050405020304"/>
                <a:cs typeface="Times New Roman" panose="02020603050405020304"/>
              </a:rPr>
              <a:t>STEP</a:t>
            </a:r>
            <a:r>
              <a:rPr sz="2400" spc="-1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3:</a:t>
            </a:r>
            <a:r>
              <a:rPr lang="en-IN"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If you</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click</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into</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admin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login</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page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enter into </a:t>
            </a:r>
            <a:r>
              <a:rPr sz="2400" spc="-6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doctor's login</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page.</a:t>
            </a:r>
            <a:endParaRPr sz="24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11705"/>
            <a:stretch>
              <a:fillRect/>
            </a:stretch>
          </p:blipFill>
          <p:spPr>
            <a:xfrm>
              <a:off x="2639567" y="2066544"/>
              <a:ext cx="7498080" cy="3724656"/>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7" name="Rectangle 6"/>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4252</Words>
  <Application>WPS Presentation</Application>
  <PresentationFormat>Widescreen</PresentationFormat>
  <Paragraphs>58</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Times New Roman</vt:lpstr>
      <vt:lpstr>Arial MT</vt:lpstr>
      <vt:lpstr>Calibri</vt:lpstr>
      <vt:lpstr>Microsoft YaHei</vt:lpstr>
      <vt:lpstr>Arial Unicode MS</vt:lpstr>
      <vt:lpstr>Calibri</vt:lpstr>
      <vt:lpstr>Office Theme</vt:lpstr>
      <vt:lpstr>PROJECT TITLE</vt:lpstr>
      <vt:lpstr>ABSTRACT</vt:lpstr>
      <vt:lpstr>INTRODUCTION</vt:lpstr>
      <vt:lpstr>SOFTWARE AND PLATFORMS </vt:lpstr>
      <vt:lpstr>ER DIAGRAM</vt:lpstr>
      <vt:lpstr>PowerPoint 演示文稿</vt:lpstr>
      <vt:lpstr>PowerPoint 演示文稿</vt:lpstr>
      <vt:lpstr>PowerPoint 演示文稿</vt:lpstr>
      <vt:lpstr>PowerPoint 演示文稿</vt:lpstr>
      <vt:lpstr>STEP 4 :After login your id, you can able to see the prescripto dashboard panel  and their features</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Nithisha K</cp:lastModifiedBy>
  <cp:revision>8</cp:revision>
  <dcterms:created xsi:type="dcterms:W3CDTF">2024-10-07T16:52:00Z</dcterms:created>
  <dcterms:modified xsi:type="dcterms:W3CDTF">2024-10-10T13:01:54Z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2024-10-07T16:30:00Z</vt:filetime>
  </property>
  <property fmtid="{D5CDD505-2E9C-101B-9397-08002B2CF9AE}" pid="3" name="Creator">
    <vt:lpwstr>WPS Presentation</vt:lpwstr>
  </property>
  <property fmtid="{D5CDD505-2E9C-101B-9397-08002B2CF9AE}" pid="4" name="LastSaved">
    <vt:filetime>2024-10-07T16:30:00Z</vt:filetime>
  </property>
  <property fmtid="{D5CDD505-2E9C-101B-9397-08002B2CF9AE}" pid="5" name="ICV">
    <vt:lpwstr>158E9947E3A84143B645F30732A3411B_13</vt:lpwstr>
  </property>
  <property fmtid="{D5CDD505-2E9C-101B-9397-08002B2CF9AE}" pid="6" name="KSOProductBuildVer">
    <vt:lpwstr>1033-12.2.0.18586</vt:lpwstr>
  </property>
</Properties>
</file>