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e6d65a6d2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fe6d65a6d2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fe6d65a6d2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fe6d65a6d2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fe6d65a6d2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2fe6d65a6d2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e6d65a6d2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fe6d65a6d2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2fe6d65a6d2_0_10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8bbc6727d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08bbc6727d_1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308bbc6727d_1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08bbc6727d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08bbc6727d_1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308bbc6727d_1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e6d65a6d2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e6d65a6d2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fe6d65a6d2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e6d65a6d2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fe6d65a6d2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fe6d65a6d2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e6d65a6d2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fe6d65a6d2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fe6d65a6d2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e6d65a6d2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fe6d65a6d2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fe6d65a6d2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fe6d65a6d2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fe6d65a6d2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2fe6d65a6d2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fe6d65a6d2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fe6d65a6d2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fe6d65a6d2_0_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3"/>
          <p:cNvSpPr txBox="1"/>
          <p:nvPr/>
        </p:nvSpPr>
        <p:spPr>
          <a:xfrm>
            <a:off x="724162" y="2864138"/>
            <a:ext cx="10515600" cy="1143000"/>
          </a:xfrm>
          <a:prstGeom prst="rect">
            <a:avLst/>
          </a:prstGeom>
          <a:noFill/>
          <a:ln>
            <a:noFill/>
          </a:ln>
        </p:spPr>
        <p:txBody>
          <a:bodyPr spcFirstLastPara="1" wrap="square" lIns="91425" tIns="45700" rIns="91425" bIns="45700" anchor="ctr" anchorCtr="0">
            <a:normAutofit lnSpcReduction="10000"/>
          </a:bodyPr>
          <a:lstStyle/>
          <a:p>
            <a:pPr algn="ctr">
              <a:lnSpc>
                <a:spcPct val="90000"/>
              </a:lnSpc>
              <a:buClr>
                <a:schemeClr val="dk1"/>
              </a:buClr>
              <a:buSzPts val="3600"/>
            </a:pPr>
            <a:r>
              <a:rPr lang="en-IN" sz="4000" b="1" dirty="0">
                <a:solidFill>
                  <a:srgbClr val="7030A0"/>
                </a:solidFill>
                <a:latin typeface="Verdana" panose="020B0604030504040204" pitchFamily="34" charset="0"/>
                <a:ea typeface="+mn-ea"/>
                <a:cs typeface="+mn-cs"/>
              </a:rPr>
              <a:t>CHATBOT-POWERED INTERACTIVE ROBOT MASCOT</a:t>
            </a:r>
          </a:p>
          <a:p>
            <a:pPr marL="0" marR="0" lvl="0" indent="0" algn="ctr" rtl="0">
              <a:lnSpc>
                <a:spcPct val="90000"/>
              </a:lnSpc>
              <a:spcBef>
                <a:spcPts val="0"/>
              </a:spcBef>
              <a:spcAft>
                <a:spcPts val="0"/>
              </a:spcAft>
              <a:buClr>
                <a:schemeClr val="dk1"/>
              </a:buClr>
              <a:buSzPts val="3600"/>
              <a:buFont typeface="Times New Roman"/>
              <a:buNone/>
            </a:pPr>
            <a:endParaRPr sz="4000" b="1" dirty="0">
              <a:solidFill>
                <a:srgbClr val="7030A0"/>
              </a:solidFill>
              <a:latin typeface="Verdana"/>
              <a:ea typeface="Verdana"/>
              <a:cs typeface="Verdana"/>
              <a:sym typeface="Verdana"/>
            </a:endParaRPr>
          </a:p>
        </p:txBody>
      </p:sp>
      <p:sp>
        <p:nvSpPr>
          <p:cNvPr id="94" name="Google Shape;94;p13"/>
          <p:cNvSpPr txBox="1"/>
          <p:nvPr/>
        </p:nvSpPr>
        <p:spPr>
          <a:xfrm>
            <a:off x="962889" y="5183902"/>
            <a:ext cx="34290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dirty="0" err="1">
                <a:solidFill>
                  <a:srgbClr val="FF0000"/>
                </a:solidFill>
                <a:latin typeface="Verdana"/>
                <a:ea typeface="Verdana"/>
                <a:cs typeface="Verdana"/>
                <a:sym typeface="Verdana"/>
              </a:rPr>
              <a:t>Dr.K.Ananthajothi</a:t>
            </a:r>
            <a:endParaRPr dirty="0"/>
          </a:p>
        </p:txBody>
      </p:sp>
      <p:sp>
        <p:nvSpPr>
          <p:cNvPr id="95" name="Google Shape;95;p13"/>
          <p:cNvSpPr txBox="1"/>
          <p:nvPr/>
        </p:nvSpPr>
        <p:spPr>
          <a:xfrm>
            <a:off x="7296253" y="5108302"/>
            <a:ext cx="39435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NITHISHKUMAR.V</a:t>
            </a:r>
          </a:p>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   210701182</a:t>
            </a:r>
          </a:p>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NITISH.M</a:t>
            </a:r>
          </a:p>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sym typeface="Verdana"/>
              </a:rPr>
              <a:t>   210701184</a:t>
            </a:r>
            <a:endParaRPr lang="en-IN" dirty="0"/>
          </a:p>
          <a:p>
            <a:pPr marL="0" marR="0" lvl="0" indent="0" algn="l" rtl="0">
              <a:spcBef>
                <a:spcPts val="0"/>
              </a:spcBef>
              <a:spcAft>
                <a:spcPts val="0"/>
              </a:spcAft>
              <a:buClr>
                <a:schemeClr val="dk1"/>
              </a:buClr>
              <a:buSzPts val="2400"/>
              <a:buFont typeface="Noto Sans Symbols"/>
              <a:buNone/>
            </a:pPr>
            <a:endParaRPr sz="2400" b="1" dirty="0">
              <a:solidFill>
                <a:srgbClr val="FF0000"/>
              </a:solidFill>
              <a:latin typeface="Verdana"/>
              <a:ea typeface="Verdana"/>
              <a:cs typeface="Verdana"/>
              <a:sym typeface="Verdana"/>
            </a:endParaRPr>
          </a:p>
        </p:txBody>
      </p:sp>
      <p:sp>
        <p:nvSpPr>
          <p:cNvPr id="96" name="Google Shape;96;p13"/>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IN" sz="2800" b="1">
                <a:solidFill>
                  <a:srgbClr val="002060"/>
                </a:solidFill>
                <a:latin typeface="Verdana"/>
                <a:ea typeface="Verdana"/>
                <a:cs typeface="Verdana"/>
                <a:sym typeface="Verdana"/>
              </a:rPr>
              <a:t>Department of Computer Science and Engineering</a:t>
            </a:r>
            <a:endParaRPr/>
          </a:p>
        </p:txBody>
      </p:sp>
      <p:sp>
        <p:nvSpPr>
          <p:cNvPr id="97" name="Google Shape;97;p13"/>
          <p:cNvSpPr txBox="1"/>
          <p:nvPr/>
        </p:nvSpPr>
        <p:spPr>
          <a:xfrm>
            <a:off x="7296253" y="4704832"/>
            <a:ext cx="3505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IN" sz="2400" b="1" dirty="0">
                <a:solidFill>
                  <a:srgbClr val="FF0000"/>
                </a:solidFill>
                <a:latin typeface="Verdana"/>
                <a:ea typeface="Verdana"/>
                <a:cs typeface="Verdana"/>
                <a:sym typeface="Verdana"/>
              </a:rPr>
              <a:t>B21A2425C33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
        <p:nvSpPr>
          <p:cNvPr id="193" name="Google Shape;193;p2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10</a:t>
            </a:fld>
            <a:endParaRPr/>
          </a:p>
        </p:txBody>
      </p:sp>
      <p:sp>
        <p:nvSpPr>
          <p:cNvPr id="194" name="Google Shape;194;p22"/>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8</a:t>
            </a:r>
            <a:endParaRPr sz="2800" dirty="0"/>
          </a:p>
        </p:txBody>
      </p:sp>
      <p:sp>
        <p:nvSpPr>
          <p:cNvPr id="195" name="Google Shape;195;p22"/>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a:buNone/>
            </a:pPr>
            <a:r>
              <a:rPr lang="en-IN" sz="2200" b="1" dirty="0"/>
              <a:t>Paper Title:</a:t>
            </a:r>
            <a:r>
              <a:rPr lang="en-IN" dirty="0"/>
              <a:t> </a:t>
            </a:r>
            <a:r>
              <a:rPr lang="en-IN" sz="2200" dirty="0"/>
              <a:t> AI Chatbot Integration In Academic Libraries</a:t>
            </a:r>
            <a:endParaRPr sz="2000" dirty="0"/>
          </a:p>
          <a:p>
            <a:pPr marL="0" lvl="0" indent="0" algn="l" rtl="0">
              <a:spcBef>
                <a:spcPts val="480"/>
              </a:spcBef>
              <a:spcAft>
                <a:spcPts val="0"/>
              </a:spcAft>
              <a:buClr>
                <a:schemeClr val="dk1"/>
              </a:buClr>
              <a:buSzPts val="2400"/>
              <a:buFont typeface="Arial"/>
              <a:buNone/>
            </a:pPr>
            <a:r>
              <a:rPr lang="en-IN" sz="1800" b="1" dirty="0"/>
              <a:t>Authors:</a:t>
            </a:r>
            <a:r>
              <a:rPr lang="en-IN" sz="1800" dirty="0"/>
              <a:t> </a:t>
            </a:r>
            <a:r>
              <a:rPr lang="en-US" sz="1800" dirty="0"/>
              <a:t>YOUNG A LEE Norman, Oklahoma</a:t>
            </a:r>
            <a:endParaRPr sz="1800" dirty="0"/>
          </a:p>
          <a:p>
            <a:pPr marL="0" lvl="0" indent="0" algn="l" rtl="0">
              <a:spcBef>
                <a:spcPts val="480"/>
              </a:spcBef>
              <a:spcAft>
                <a:spcPts val="0"/>
              </a:spcAft>
              <a:buClr>
                <a:schemeClr val="dk1"/>
              </a:buClr>
              <a:buSzPts val="2400"/>
              <a:buFont typeface="Arial"/>
              <a:buNone/>
            </a:pPr>
            <a:r>
              <a:rPr lang="en-IN" sz="1900" dirty="0"/>
              <a:t> </a:t>
            </a:r>
            <a:r>
              <a:rPr lang="en-US" sz="1900" dirty="0"/>
              <a:t>This study investigates the implementation, usage patterns, and user evaluations of the AI chatbot in OU Libraries. It examines the chatbot's implementation process through interviews, analyzes log data for user interaction patterns and unanswered questions, and identifies key factors influencing user evaluations of the chatbot's performance. </a:t>
            </a:r>
          </a:p>
          <a:p>
            <a:pPr marL="0" lvl="0" indent="0" algn="l" rtl="0">
              <a:spcBef>
                <a:spcPts val="480"/>
              </a:spcBef>
              <a:spcAft>
                <a:spcPts val="0"/>
              </a:spcAft>
              <a:buClr>
                <a:schemeClr val="dk1"/>
              </a:buClr>
              <a:buSzPts val="2400"/>
              <a:buFont typeface="Arial"/>
              <a:buNone/>
            </a:pPr>
            <a:r>
              <a:rPr lang="en-IN" sz="1800" b="1" dirty="0"/>
              <a:t>Pros:</a:t>
            </a:r>
            <a:r>
              <a:rPr lang="en-IN" sz="1800" dirty="0"/>
              <a:t> </a:t>
            </a:r>
            <a:r>
              <a:rPr lang="en-US" sz="1800" dirty="0"/>
              <a:t>Enhances user interaction with the library services, making information retrieval more accessible and user-friendly.</a:t>
            </a:r>
          </a:p>
          <a:p>
            <a:pPr marL="0" lvl="0" indent="0" algn="l" rtl="0">
              <a:spcBef>
                <a:spcPts val="480"/>
              </a:spcBef>
              <a:spcAft>
                <a:spcPts val="0"/>
              </a:spcAft>
              <a:buClr>
                <a:schemeClr val="dk1"/>
              </a:buClr>
              <a:buSzPts val="2400"/>
              <a:buFont typeface="Arial"/>
              <a:buNone/>
            </a:pPr>
            <a:r>
              <a:rPr lang="en-US" sz="1800" b="1" dirty="0"/>
              <a:t>Cons: </a:t>
            </a:r>
            <a:r>
              <a:rPr lang="en-US" sz="1800" dirty="0"/>
              <a:t>The accuracy of information provided by the chatbot depends on the quality of its programming and the data it accesses.</a:t>
            </a:r>
            <a:endParaRPr lang="en-US"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SzPts val="3000"/>
              <a:buNone/>
            </a:pPr>
            <a:endParaRPr sz="3200" dirty="0">
              <a:solidFill>
                <a:srgbClr val="000000"/>
              </a:solidFill>
            </a:endParaRPr>
          </a:p>
        </p:txBody>
      </p:sp>
      <p:sp>
        <p:nvSpPr>
          <p:cNvPr id="196" name="Google Shape;196;p22"/>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97" name="Google Shape;197;p22"/>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98" name="Google Shape;198;p2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
        <p:nvSpPr>
          <p:cNvPr id="205" name="Google Shape;205;p23"/>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11</a:t>
            </a:fld>
            <a:endParaRPr/>
          </a:p>
        </p:txBody>
      </p:sp>
      <p:sp>
        <p:nvSpPr>
          <p:cNvPr id="206" name="Google Shape;206;p23"/>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9</a:t>
            </a:r>
            <a:endParaRPr sz="2800" dirty="0"/>
          </a:p>
        </p:txBody>
      </p:sp>
      <p:sp>
        <p:nvSpPr>
          <p:cNvPr id="207" name="Google Shape;207;p23"/>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CC0000"/>
              </a:buClr>
              <a:buSzPts val="2800"/>
              <a:buNone/>
            </a:pPr>
            <a:r>
              <a:rPr lang="en-IN" sz="2200" b="1" dirty="0"/>
              <a:t>Paper Title:</a:t>
            </a:r>
            <a:r>
              <a:rPr lang="en-IN" dirty="0"/>
              <a:t> </a:t>
            </a:r>
            <a:r>
              <a:rPr lang="en-IN" sz="2200" dirty="0"/>
              <a:t>Facial Expression Synthesis for Entertainment Robots </a:t>
            </a:r>
            <a:r>
              <a:rPr lang="en-IN" sz="2400" dirty="0"/>
              <a:t>  </a:t>
            </a:r>
            <a:r>
              <a:rPr lang="en-IN" sz="1800" b="1" dirty="0"/>
              <a:t>Authors:</a:t>
            </a:r>
            <a:r>
              <a:rPr lang="en-IN" sz="1800" dirty="0"/>
              <a:t> </a:t>
            </a:r>
            <a:r>
              <a:rPr lang="en-IN" sz="1800" dirty="0" err="1"/>
              <a:t>Dr.Shalin</a:t>
            </a:r>
            <a:r>
              <a:rPr lang="en-IN" sz="1800" dirty="0"/>
              <a:t> </a:t>
            </a:r>
            <a:r>
              <a:rPr lang="en-IN" sz="1800" dirty="0" err="1"/>
              <a:t>Shodhan</a:t>
            </a:r>
            <a:endParaRPr sz="1800" dirty="0"/>
          </a:p>
          <a:p>
            <a:pPr marL="0" lvl="0" indent="0" algn="l" rtl="0">
              <a:lnSpc>
                <a:spcPct val="120000"/>
              </a:lnSpc>
              <a:spcBef>
                <a:spcPts val="500"/>
              </a:spcBef>
              <a:spcAft>
                <a:spcPts val="0"/>
              </a:spcAft>
              <a:buClr>
                <a:schemeClr val="dk1"/>
              </a:buClr>
              <a:buSzPts val="1100"/>
              <a:buFont typeface="Arial"/>
              <a:buNone/>
            </a:pPr>
            <a:r>
              <a:rPr lang="en-IN" sz="1900" dirty="0"/>
              <a:t> </a:t>
            </a:r>
            <a:r>
              <a:rPr lang="en-US" sz="1800" dirty="0"/>
              <a:t>This paper reviews advancements in facial expression synthesis for entertainment robots and aims to create a framework for autonomous facial expression synthesis. It highlights the face's role in reflecting mental states through expressions, which are essential for enhancing the emotional engagement of robots.</a:t>
            </a:r>
          </a:p>
          <a:p>
            <a:pPr marL="0" lvl="0" indent="0" algn="l" rtl="0">
              <a:lnSpc>
                <a:spcPct val="120000"/>
              </a:lnSpc>
              <a:spcBef>
                <a:spcPts val="500"/>
              </a:spcBef>
              <a:spcAft>
                <a:spcPts val="0"/>
              </a:spcAft>
              <a:buClr>
                <a:schemeClr val="dk1"/>
              </a:buClr>
              <a:buSzPts val="1100"/>
              <a:buFont typeface="Arial"/>
              <a:buNone/>
            </a:pPr>
            <a:r>
              <a:rPr lang="en-IN" sz="1800" b="1" dirty="0"/>
              <a:t>Pros:</a:t>
            </a:r>
            <a:r>
              <a:rPr lang="en-IN" sz="1800" dirty="0"/>
              <a:t> The </a:t>
            </a:r>
            <a:r>
              <a:rPr lang="en-US" sz="1800" dirty="0"/>
              <a:t>Facial expression synthesis allows robots to convey emotions, improving interaction and connection with users. Robots with realistic facial expressions can respond dynamically to user inputs, leading to more engaging interactions. </a:t>
            </a:r>
          </a:p>
          <a:p>
            <a:pPr marL="0" lvl="0" indent="0" algn="l" rtl="0">
              <a:lnSpc>
                <a:spcPct val="120000"/>
              </a:lnSpc>
              <a:spcBef>
                <a:spcPts val="500"/>
              </a:spcBef>
              <a:spcAft>
                <a:spcPts val="0"/>
              </a:spcAft>
              <a:buClr>
                <a:schemeClr val="dk1"/>
              </a:buClr>
              <a:buSzPts val="1100"/>
              <a:buFont typeface="Arial"/>
              <a:buNone/>
            </a:pPr>
            <a:r>
              <a:rPr lang="en-IN" sz="1800" b="1" dirty="0"/>
              <a:t>Cons: </a:t>
            </a:r>
            <a:r>
              <a:rPr lang="en-US" sz="1800" dirty="0"/>
              <a:t>Developing realistic facial expression synthesis involves intricate modeling of human facial features and movements, which can be technically challenging.</a:t>
            </a:r>
            <a:endParaRPr sz="1800" dirty="0"/>
          </a:p>
          <a:p>
            <a:pPr marL="0" lvl="0" indent="0" algn="l" rtl="0">
              <a:lnSpc>
                <a:spcPct val="115000"/>
              </a:lnSpc>
              <a:spcBef>
                <a:spcPts val="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Font typeface="Arial"/>
              <a:buNone/>
            </a:pPr>
            <a:endParaRPr sz="1100" dirty="0">
              <a:latin typeface="Arial"/>
              <a:ea typeface="Arial"/>
              <a:cs typeface="Arial"/>
              <a:sym typeface="Arial"/>
            </a:endParaRPr>
          </a:p>
          <a:p>
            <a:pPr marL="0" marR="0" lvl="0" indent="0" algn="l" rtl="0">
              <a:lnSpc>
                <a:spcPct val="100000"/>
              </a:lnSpc>
              <a:spcBef>
                <a:spcPts val="560"/>
              </a:spcBef>
              <a:spcAft>
                <a:spcPts val="0"/>
              </a:spcAft>
              <a:buClr>
                <a:srgbClr val="CC0000"/>
              </a:buClr>
              <a:buSzPts val="2800"/>
              <a:buNone/>
            </a:pPr>
            <a:endParaRPr sz="2800" dirty="0">
              <a:solidFill>
                <a:srgbClr val="000000"/>
              </a:solidFill>
            </a:endParaRPr>
          </a:p>
          <a:p>
            <a:pPr marL="0" lvl="0" indent="0" algn="l" rtl="0">
              <a:spcBef>
                <a:spcPts val="600"/>
              </a:spcBef>
              <a:spcAft>
                <a:spcPts val="0"/>
              </a:spcAft>
              <a:buSzPts val="3000"/>
              <a:buNone/>
            </a:pPr>
            <a:endParaRPr dirty="0"/>
          </a:p>
        </p:txBody>
      </p:sp>
      <p:sp>
        <p:nvSpPr>
          <p:cNvPr id="208" name="Google Shape;208;p2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09" name="Google Shape;209;p2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10" name="Google Shape;210;p2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
        <p:nvSpPr>
          <p:cNvPr id="217" name="Google Shape;217;p24"/>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12</a:t>
            </a:fld>
            <a:endParaRPr/>
          </a:p>
        </p:txBody>
      </p:sp>
      <p:sp>
        <p:nvSpPr>
          <p:cNvPr id="218" name="Google Shape;218;p24"/>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10</a:t>
            </a:r>
            <a:endParaRPr sz="2800" dirty="0"/>
          </a:p>
        </p:txBody>
      </p:sp>
      <p:sp>
        <p:nvSpPr>
          <p:cNvPr id="219" name="Google Shape;219;p24"/>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Clr>
                <a:schemeClr val="accent2"/>
              </a:buClr>
              <a:buSzPts val="2800"/>
              <a:buFont typeface="Arial"/>
              <a:buNone/>
            </a:pPr>
            <a:r>
              <a:rPr lang="en-IN" sz="1900" b="1" dirty="0"/>
              <a:t>Paper Title:</a:t>
            </a:r>
            <a:r>
              <a:rPr lang="en-IN" sz="2700" dirty="0"/>
              <a:t> </a:t>
            </a:r>
            <a:r>
              <a:rPr lang="en-US" sz="2200" dirty="0"/>
              <a:t>Multi-modal Communication Interactions Between Socially Assistive Robot and People with Neurodevelopmental Disorders</a:t>
            </a:r>
            <a:endParaRPr sz="2200" dirty="0"/>
          </a:p>
          <a:p>
            <a:pPr marL="0" lvl="0" indent="0" algn="l" rtl="0">
              <a:lnSpc>
                <a:spcPct val="120000"/>
              </a:lnSpc>
              <a:spcBef>
                <a:spcPts val="500"/>
              </a:spcBef>
              <a:spcAft>
                <a:spcPts val="0"/>
              </a:spcAft>
              <a:buClr>
                <a:schemeClr val="dk1"/>
              </a:buClr>
              <a:buSzPts val="1100"/>
              <a:buFont typeface="Arial"/>
              <a:buNone/>
            </a:pPr>
            <a:r>
              <a:rPr lang="en-IN" sz="1800" b="1" dirty="0"/>
              <a:t>Authors:</a:t>
            </a:r>
            <a:r>
              <a:rPr lang="en-IN" sz="1500" dirty="0"/>
              <a:t> - Corrado Pacelli and </a:t>
            </a:r>
            <a:r>
              <a:rPr lang="en-IN" sz="1500" dirty="0" err="1"/>
              <a:t>Tharushi</a:t>
            </a:r>
            <a:r>
              <a:rPr lang="en-IN" sz="1500" dirty="0"/>
              <a:t> </a:t>
            </a:r>
            <a:r>
              <a:rPr lang="en-IN" sz="1500" dirty="0" err="1"/>
              <a:t>Kinkini</a:t>
            </a:r>
            <a:r>
              <a:rPr lang="en-IN" sz="1500" dirty="0"/>
              <a:t> De Silva </a:t>
            </a:r>
            <a:r>
              <a:rPr lang="en-IN" sz="1500" dirty="0" err="1"/>
              <a:t>Pallimulla</a:t>
            </a:r>
            <a:r>
              <a:rPr lang="en-IN" sz="1500" dirty="0"/>
              <a:t> </a:t>
            </a:r>
            <a:r>
              <a:rPr lang="en-IN" sz="1500" dirty="0" err="1"/>
              <a:t>Hewa</a:t>
            </a:r>
            <a:r>
              <a:rPr lang="en-IN" sz="1500" dirty="0"/>
              <a:t> </a:t>
            </a:r>
            <a:r>
              <a:rPr lang="en-IN" sz="1500" dirty="0" err="1"/>
              <a:t>Geeganage</a:t>
            </a:r>
            <a:endParaRPr sz="1500" dirty="0"/>
          </a:p>
          <a:p>
            <a:pPr marL="0" lvl="0" indent="0" algn="l" rtl="0">
              <a:lnSpc>
                <a:spcPct val="120000"/>
              </a:lnSpc>
              <a:spcBef>
                <a:spcPts val="500"/>
              </a:spcBef>
              <a:spcAft>
                <a:spcPts val="0"/>
              </a:spcAft>
              <a:buClr>
                <a:schemeClr val="dk1"/>
              </a:buClr>
              <a:buSzPts val="1100"/>
              <a:buFont typeface="Arial"/>
              <a:buNone/>
            </a:pPr>
            <a:r>
              <a:rPr lang="en-US" sz="1900" dirty="0"/>
              <a:t>This study explores meanings and observes the behaviors, opinions, and preferences of individuals with neurodevelopmental disorders (NDD) using an innovative interactive framework.</a:t>
            </a:r>
            <a:endParaRPr sz="1900" dirty="0"/>
          </a:p>
          <a:p>
            <a:pPr marL="0" lvl="0" indent="0" algn="l" rtl="0">
              <a:lnSpc>
                <a:spcPct val="120000"/>
              </a:lnSpc>
              <a:spcBef>
                <a:spcPts val="600"/>
              </a:spcBef>
              <a:spcAft>
                <a:spcPts val="0"/>
              </a:spcAft>
              <a:buSzPts val="1100"/>
              <a:buNone/>
            </a:pPr>
            <a:r>
              <a:rPr lang="en-IN" sz="1800" b="1" dirty="0"/>
              <a:t>Pros:</a:t>
            </a:r>
            <a:r>
              <a:rPr lang="en-IN" sz="1600" dirty="0"/>
              <a:t>   </a:t>
            </a:r>
            <a:r>
              <a:rPr lang="en-US" sz="1800" dirty="0"/>
              <a:t>Utilizing multiple interaction methods (voice, cards, buttons) caters to various preferences, making it more accessible and engaging for individuals with different abilities.</a:t>
            </a:r>
          </a:p>
          <a:p>
            <a:pPr marL="0" lvl="0" indent="0" algn="l" rtl="0">
              <a:lnSpc>
                <a:spcPct val="120000"/>
              </a:lnSpc>
              <a:spcBef>
                <a:spcPts val="600"/>
              </a:spcBef>
              <a:spcAft>
                <a:spcPts val="0"/>
              </a:spcAft>
              <a:buSzPts val="1100"/>
              <a:buNone/>
            </a:pPr>
            <a:r>
              <a:rPr lang="en-IN" sz="1800" b="1" dirty="0"/>
              <a:t>Cons: </a:t>
            </a:r>
            <a:r>
              <a:rPr lang="en-US" sz="1800" dirty="0"/>
              <a:t>For some individuals with NDD, the variety of interactions may lead to</a:t>
            </a:r>
            <a:r>
              <a:rPr lang="en-US" sz="1600" dirty="0"/>
              <a:t> </a:t>
            </a:r>
            <a:r>
              <a:rPr lang="en-US" sz="1800" dirty="0"/>
              <a:t>overstimulation, causing anxiety or discomfort during activities</a:t>
            </a:r>
            <a:endParaRPr sz="1800" dirty="0">
              <a:latin typeface="Arial"/>
              <a:ea typeface="Arial"/>
              <a:cs typeface="Arial"/>
              <a:sym typeface="Arial"/>
            </a:endParaRPr>
          </a:p>
          <a:p>
            <a:pPr marL="0" lvl="0" indent="0" algn="l" rtl="0">
              <a:spcBef>
                <a:spcPts val="56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560"/>
              </a:spcBef>
              <a:spcAft>
                <a:spcPts val="0"/>
              </a:spcAft>
              <a:buClr>
                <a:schemeClr val="accent2"/>
              </a:buClr>
              <a:buSzPts val="2800"/>
              <a:buFont typeface="Arial"/>
              <a:buNone/>
            </a:pPr>
            <a:endParaRPr sz="2800" dirty="0"/>
          </a:p>
          <a:p>
            <a:pPr marL="0" lvl="0" indent="0" algn="l" rtl="0">
              <a:spcBef>
                <a:spcPts val="600"/>
              </a:spcBef>
              <a:spcAft>
                <a:spcPts val="0"/>
              </a:spcAft>
              <a:buClr>
                <a:schemeClr val="dk1"/>
              </a:buClr>
              <a:buSzPts val="3000"/>
              <a:buFont typeface="Arial"/>
              <a:buNone/>
            </a:pPr>
            <a:endParaRPr dirty="0"/>
          </a:p>
          <a:p>
            <a:pPr marL="0" lvl="0" indent="0" algn="l" rtl="0">
              <a:spcBef>
                <a:spcPts val="600"/>
              </a:spcBef>
              <a:spcAft>
                <a:spcPts val="0"/>
              </a:spcAft>
              <a:buSzPts val="3000"/>
              <a:buNone/>
            </a:pPr>
            <a:endParaRPr sz="3200" dirty="0">
              <a:solidFill>
                <a:srgbClr val="000000"/>
              </a:solidFill>
            </a:endParaRPr>
          </a:p>
        </p:txBody>
      </p:sp>
      <p:sp>
        <p:nvSpPr>
          <p:cNvPr id="220" name="Google Shape;220;p2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21" name="Google Shape;221;p2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22" name="Google Shape;222;p2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
        <p:nvSpPr>
          <p:cNvPr id="229" name="Google Shape;229;p25"/>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
        <p:nvSpPr>
          <p:cNvPr id="230" name="Google Shape;230;p25"/>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13</a:t>
            </a:fld>
            <a:endParaRPr/>
          </a:p>
        </p:txBody>
      </p:sp>
      <p:sp>
        <p:nvSpPr>
          <p:cNvPr id="231" name="Google Shape;231;p25"/>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11</a:t>
            </a:r>
            <a:endParaRPr sz="2800" dirty="0"/>
          </a:p>
        </p:txBody>
      </p:sp>
      <p:sp>
        <p:nvSpPr>
          <p:cNvPr id="232" name="Google Shape;232;p25"/>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CC0000"/>
              </a:buClr>
              <a:buSzPts val="2800"/>
              <a:buNone/>
            </a:pPr>
            <a:r>
              <a:rPr lang="en-IN" sz="2000" b="1" dirty="0"/>
              <a:t>Paper Title:</a:t>
            </a:r>
            <a:r>
              <a:rPr lang="en-IN" sz="2800" dirty="0"/>
              <a:t> </a:t>
            </a:r>
            <a:r>
              <a:rPr lang="en-US" sz="2200" dirty="0"/>
              <a:t>From Bot to Bot: Using a Chat Bot to Synthesize Robot Motion</a:t>
            </a:r>
            <a:endParaRPr sz="2200" dirty="0"/>
          </a:p>
          <a:p>
            <a:pPr marL="0" lvl="0" indent="0" algn="l" rtl="0">
              <a:lnSpc>
                <a:spcPct val="120000"/>
              </a:lnSpc>
              <a:spcBef>
                <a:spcPts val="500"/>
              </a:spcBef>
              <a:spcAft>
                <a:spcPts val="0"/>
              </a:spcAft>
              <a:buClr>
                <a:schemeClr val="dk1"/>
              </a:buClr>
              <a:buSzPts val="1100"/>
              <a:buNone/>
            </a:pPr>
            <a:r>
              <a:rPr lang="en-IN" sz="1500" b="1" dirty="0"/>
              <a:t>Authors:</a:t>
            </a:r>
            <a:r>
              <a:rPr lang="en-IN" sz="1500" dirty="0"/>
              <a:t> - Michael Fischer , Samir Menon , Oussama Khatib </a:t>
            </a:r>
          </a:p>
          <a:p>
            <a:pPr marL="0" lvl="0" indent="0" algn="l" rtl="0">
              <a:lnSpc>
                <a:spcPct val="120000"/>
              </a:lnSpc>
              <a:spcBef>
                <a:spcPts val="500"/>
              </a:spcBef>
              <a:spcAft>
                <a:spcPts val="0"/>
              </a:spcAft>
              <a:buClr>
                <a:schemeClr val="dk1"/>
              </a:buClr>
              <a:buSzPts val="1100"/>
              <a:buNone/>
            </a:pPr>
            <a:r>
              <a:rPr lang="en-US" sz="1600" dirty="0"/>
              <a:t>Bot to Bot is a system that enables developers to create voice-controlled applications in a high-level language while ensuring compatibility across different robotic hardware platforms. This paper explains how Bot to Bot uses natural language processing and robotic control to convert voice commands into structured intents through intermediate representations: verbal bites, robot assembly, and robot control primitives. Our long-term goal is to establish a verbal instruction set for human-robot interaction, and we offer our software as open source to support further research. </a:t>
            </a:r>
            <a:r>
              <a:rPr lang="en-IN" sz="1600" b="1" dirty="0"/>
              <a:t>Pros:</a:t>
            </a:r>
            <a:r>
              <a:rPr lang="en-IN" sz="1600" dirty="0"/>
              <a:t>  </a:t>
            </a:r>
            <a:r>
              <a:rPr lang="en-US" sz="1600" dirty="0"/>
              <a:t>It is </a:t>
            </a:r>
            <a:r>
              <a:rPr lang="en-US" sz="1600" dirty="0" err="1"/>
              <a:t>uesd</a:t>
            </a:r>
            <a:r>
              <a:rPr lang="en-US" sz="1600" dirty="0"/>
              <a:t> to  create a verbal instruction set for human-robot interaction, potentially improving usability and making robots more accessible to a wider audience.</a:t>
            </a:r>
          </a:p>
          <a:p>
            <a:pPr marL="0" lvl="0" indent="0" algn="l" rtl="0">
              <a:lnSpc>
                <a:spcPct val="120000"/>
              </a:lnSpc>
              <a:spcBef>
                <a:spcPts val="500"/>
              </a:spcBef>
              <a:spcAft>
                <a:spcPts val="0"/>
              </a:spcAft>
              <a:buClr>
                <a:schemeClr val="dk1"/>
              </a:buClr>
              <a:buSzPts val="1100"/>
              <a:buNone/>
            </a:pPr>
            <a:r>
              <a:rPr lang="en-US" sz="1600" dirty="0"/>
              <a:t> </a:t>
            </a:r>
            <a:r>
              <a:rPr lang="en-IN" sz="1600" b="1" dirty="0"/>
              <a:t>Cons: </a:t>
            </a:r>
            <a:r>
              <a:rPr lang="en-US" sz="1600" dirty="0"/>
              <a:t>Compatibility issues may arise if specific robotic platforms lack the necessary support for the Bot to Bot system, limiting its applicability.</a:t>
            </a:r>
            <a:endParaRPr sz="1100" dirty="0">
              <a:latin typeface="Arial"/>
              <a:ea typeface="Arial"/>
              <a:cs typeface="Arial"/>
              <a:sym typeface="Arial"/>
            </a:endParaRPr>
          </a:p>
          <a:p>
            <a:pPr marL="0" lvl="0" indent="0" algn="l" rtl="0">
              <a:spcBef>
                <a:spcPts val="560"/>
              </a:spcBef>
              <a:spcAft>
                <a:spcPts val="0"/>
              </a:spcAft>
              <a:buClr>
                <a:schemeClr val="dk1"/>
              </a:buClr>
              <a:buSzPts val="1100"/>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None/>
            </a:pPr>
            <a:endParaRPr sz="1100" dirty="0">
              <a:latin typeface="Arial"/>
              <a:ea typeface="Arial"/>
              <a:cs typeface="Arial"/>
              <a:sym typeface="Arial"/>
            </a:endParaRPr>
          </a:p>
          <a:p>
            <a:pPr marL="0" marR="0" lvl="0" indent="0" algn="l" rtl="0">
              <a:lnSpc>
                <a:spcPct val="100000"/>
              </a:lnSpc>
              <a:spcBef>
                <a:spcPts val="560"/>
              </a:spcBef>
              <a:spcAft>
                <a:spcPts val="0"/>
              </a:spcAft>
              <a:buClr>
                <a:srgbClr val="CC0000"/>
              </a:buClr>
              <a:buSzPts val="2800"/>
              <a:buNone/>
            </a:pPr>
            <a:endParaRPr sz="2800" dirty="0">
              <a:solidFill>
                <a:srgbClr val="000000"/>
              </a:solidFill>
            </a:endParaRPr>
          </a:p>
          <a:p>
            <a:pPr marL="0" lvl="0" indent="0" algn="l" rtl="0">
              <a:spcBef>
                <a:spcPts val="600"/>
              </a:spcBef>
              <a:spcAft>
                <a:spcPts val="0"/>
              </a:spcAft>
              <a:buSzPts val="3000"/>
              <a:buNone/>
            </a:pPr>
            <a:endParaRPr dirty="0"/>
          </a:p>
        </p:txBody>
      </p:sp>
      <p:sp>
        <p:nvSpPr>
          <p:cNvPr id="233" name="Google Shape;233;p25"/>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34" name="Google Shape;234;p25"/>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35" name="Google Shape;235;p2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
        <p:nvSpPr>
          <p:cNvPr id="242" name="Google Shape;242;p26"/>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
        <p:nvSpPr>
          <p:cNvPr id="243" name="Google Shape;243;p26"/>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14</a:t>
            </a:fld>
            <a:endParaRPr/>
          </a:p>
        </p:txBody>
      </p:sp>
      <p:sp>
        <p:nvSpPr>
          <p:cNvPr id="244" name="Google Shape;244;p26"/>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12</a:t>
            </a:r>
            <a:endParaRPr sz="2800" dirty="0"/>
          </a:p>
        </p:txBody>
      </p:sp>
      <p:sp>
        <p:nvSpPr>
          <p:cNvPr id="245" name="Google Shape;245;p26"/>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CC0000"/>
              </a:buClr>
              <a:buSzPts val="2800"/>
              <a:buNone/>
            </a:pPr>
            <a:r>
              <a:rPr lang="en-IN" sz="2000" b="1" dirty="0"/>
              <a:t>Paper Title:</a:t>
            </a:r>
            <a:r>
              <a:rPr lang="en-IN" sz="2800" dirty="0"/>
              <a:t> </a:t>
            </a:r>
            <a:r>
              <a:rPr lang="en-US" sz="2200" dirty="0"/>
              <a:t>Multi-Sensor Context-Aware Based Chatbot Model: An Application of Humanoid Companion Robot</a:t>
            </a:r>
            <a:endParaRPr sz="2200" dirty="0"/>
          </a:p>
          <a:p>
            <a:pPr marL="0" lvl="0" indent="0" algn="l" rtl="0">
              <a:lnSpc>
                <a:spcPct val="120000"/>
              </a:lnSpc>
              <a:spcBef>
                <a:spcPts val="500"/>
              </a:spcBef>
              <a:spcAft>
                <a:spcPts val="0"/>
              </a:spcAft>
              <a:buClr>
                <a:schemeClr val="dk1"/>
              </a:buClr>
              <a:buSzPts val="1100"/>
              <a:buNone/>
            </a:pPr>
            <a:r>
              <a:rPr lang="en-IN" sz="1600" b="1" dirty="0"/>
              <a:t>Authors:</a:t>
            </a:r>
            <a:r>
              <a:rPr lang="en-IN" sz="1600" dirty="0"/>
              <a:t> - Ping-Huan Kuo ,  </a:t>
            </a:r>
            <a:r>
              <a:rPr lang="en-IN" sz="1600" dirty="0" err="1"/>
              <a:t>Ssu</a:t>
            </a:r>
            <a:r>
              <a:rPr lang="en-IN" sz="1600" dirty="0"/>
              <a:t>-Ting Lin ,  Jun Hu ,  </a:t>
            </a:r>
            <a:r>
              <a:rPr lang="en-IN" sz="1600" dirty="0" err="1"/>
              <a:t>Chiou</a:t>
            </a:r>
            <a:r>
              <a:rPr lang="en-IN" sz="1600" dirty="0"/>
              <a:t>-Jye Huang</a:t>
            </a:r>
            <a:endParaRPr sz="1600" dirty="0"/>
          </a:p>
          <a:p>
            <a:pPr marL="0" lvl="0" indent="0" algn="l" rtl="0">
              <a:lnSpc>
                <a:spcPct val="120000"/>
              </a:lnSpc>
              <a:spcBef>
                <a:spcPts val="500"/>
              </a:spcBef>
              <a:spcAft>
                <a:spcPts val="0"/>
              </a:spcAft>
              <a:buClr>
                <a:schemeClr val="dk1"/>
              </a:buClr>
              <a:buSzPts val="1100"/>
              <a:buNone/>
            </a:pPr>
            <a:r>
              <a:rPr lang="en-US" sz="1700" dirty="0"/>
              <a:t>This study introduces a multi-sensor context-aware chatbot that integrates image and sound information to improve communication. By using a gated recurrent unit (GRU) architecture instead of long short-term memory (LSTM) and employing a VGG16 model for image feature extraction, the chatbot enhances response accuracy and reduces misunderstandings. Experimental results confirm the feasibility and effectiveness of combining visual and auditory data in a companion robot setting.</a:t>
            </a:r>
            <a:endParaRPr sz="1700" dirty="0"/>
          </a:p>
          <a:p>
            <a:pPr marL="0" lvl="0" indent="0" algn="l" rtl="0">
              <a:lnSpc>
                <a:spcPct val="120000"/>
              </a:lnSpc>
              <a:spcBef>
                <a:spcPts val="600"/>
              </a:spcBef>
              <a:spcAft>
                <a:spcPts val="0"/>
              </a:spcAft>
              <a:buClr>
                <a:schemeClr val="dk1"/>
              </a:buClr>
              <a:buSzPts val="1100"/>
              <a:buNone/>
            </a:pPr>
            <a:r>
              <a:rPr lang="en-IN" sz="1600" b="1" dirty="0"/>
              <a:t>Pros:</a:t>
            </a:r>
            <a:r>
              <a:rPr lang="en-IN" sz="1600" dirty="0"/>
              <a:t> </a:t>
            </a:r>
            <a:r>
              <a:rPr lang="en-US" sz="1600" dirty="0"/>
              <a:t>Utilizes GRU and VGG16 for enhanced performance in processing multimodal </a:t>
            </a:r>
            <a:r>
              <a:rPr lang="en-US" sz="1600" dirty="0" err="1"/>
              <a:t>data.Users</a:t>
            </a:r>
            <a:r>
              <a:rPr lang="en-US" sz="1600" dirty="0"/>
              <a:t> receive relevant and accurate responses, improving overall interaction quality.</a:t>
            </a:r>
          </a:p>
          <a:p>
            <a:pPr marL="0" lvl="0" indent="0" algn="l" rtl="0">
              <a:lnSpc>
                <a:spcPct val="120000"/>
              </a:lnSpc>
              <a:spcBef>
                <a:spcPts val="600"/>
              </a:spcBef>
              <a:spcAft>
                <a:spcPts val="0"/>
              </a:spcAft>
              <a:buClr>
                <a:schemeClr val="dk1"/>
              </a:buClr>
              <a:buSzPts val="1100"/>
              <a:buNone/>
            </a:pPr>
            <a:r>
              <a:rPr lang="en-IN" sz="1600" b="1" dirty="0"/>
              <a:t>Cons:</a:t>
            </a:r>
            <a:r>
              <a:rPr lang="en-IN" sz="1600" dirty="0"/>
              <a:t>- </a:t>
            </a:r>
            <a:r>
              <a:rPr lang="en-US" sz="1600" dirty="0"/>
              <a:t> Integrating audio and visual processing can be technically </a:t>
            </a:r>
            <a:r>
              <a:rPr lang="en-US" sz="1600" dirty="0" err="1"/>
              <a:t>challenging.Integrating</a:t>
            </a:r>
            <a:r>
              <a:rPr lang="en-US" sz="1600" dirty="0"/>
              <a:t> multiple sensors increases computational requirements, potentially affecting responsiveness.</a:t>
            </a:r>
            <a:endParaRPr sz="1800" dirty="0"/>
          </a:p>
          <a:p>
            <a:pPr marL="0" lvl="0" indent="0" algn="l" rtl="0">
              <a:lnSpc>
                <a:spcPct val="115000"/>
              </a:lnSpc>
              <a:spcBef>
                <a:spcPts val="0"/>
              </a:spcBef>
              <a:spcAft>
                <a:spcPts val="0"/>
              </a:spcAft>
              <a:buClr>
                <a:schemeClr val="dk1"/>
              </a:buClr>
              <a:buSzPts val="1100"/>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None/>
            </a:pPr>
            <a:endParaRPr sz="1100" dirty="0">
              <a:latin typeface="Arial"/>
              <a:ea typeface="Arial"/>
              <a:cs typeface="Arial"/>
              <a:sym typeface="Arial"/>
            </a:endParaRPr>
          </a:p>
          <a:p>
            <a:pPr marL="0" lvl="0" indent="0" algn="l" rtl="0">
              <a:spcBef>
                <a:spcPts val="560"/>
              </a:spcBef>
              <a:spcAft>
                <a:spcPts val="0"/>
              </a:spcAft>
              <a:buClr>
                <a:schemeClr val="dk1"/>
              </a:buClr>
              <a:buSzPts val="1100"/>
              <a:buNone/>
            </a:pPr>
            <a:endParaRPr sz="1100" dirty="0">
              <a:latin typeface="Arial"/>
              <a:ea typeface="Arial"/>
              <a:cs typeface="Arial"/>
              <a:sym typeface="Arial"/>
            </a:endParaRPr>
          </a:p>
          <a:p>
            <a:pPr marL="0" marR="0" lvl="0" indent="0" algn="l" rtl="0">
              <a:lnSpc>
                <a:spcPct val="100000"/>
              </a:lnSpc>
              <a:spcBef>
                <a:spcPts val="560"/>
              </a:spcBef>
              <a:spcAft>
                <a:spcPts val="0"/>
              </a:spcAft>
              <a:buClr>
                <a:srgbClr val="CC0000"/>
              </a:buClr>
              <a:buSzPts val="2800"/>
              <a:buNone/>
            </a:pPr>
            <a:endParaRPr sz="2800" dirty="0">
              <a:solidFill>
                <a:srgbClr val="000000"/>
              </a:solidFill>
            </a:endParaRPr>
          </a:p>
          <a:p>
            <a:pPr marL="0" lvl="0" indent="0" algn="l" rtl="0">
              <a:spcBef>
                <a:spcPts val="600"/>
              </a:spcBef>
              <a:spcAft>
                <a:spcPts val="0"/>
              </a:spcAft>
              <a:buSzPts val="3000"/>
              <a:buNone/>
            </a:pPr>
            <a:endParaRPr dirty="0"/>
          </a:p>
        </p:txBody>
      </p:sp>
      <p:sp>
        <p:nvSpPr>
          <p:cNvPr id="246" name="Google Shape;246;p26"/>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47" name="Google Shape;247;p26"/>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48" name="Google Shape;248;p2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Summary of Literature Review</a:t>
            </a:r>
            <a:endParaRPr sz="2800"/>
          </a:p>
        </p:txBody>
      </p:sp>
      <p:sp>
        <p:nvSpPr>
          <p:cNvPr id="254" name="Google Shape;254;p2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Noto Sans Symbols"/>
              <a:buChar char="□"/>
            </a:pPr>
            <a:r>
              <a:rPr lang="en-US" sz="2300" dirty="0">
                <a:solidFill>
                  <a:srgbClr val="000000"/>
                </a:solidFill>
                <a:latin typeface="Times New Roman"/>
                <a:ea typeface="Times New Roman"/>
                <a:cs typeface="Times New Roman"/>
                <a:sym typeface="Times New Roman"/>
              </a:rPr>
              <a:t>The reviewed papers discuss various aspects of chatbot and interactive robot mascots, focusing on enhancing user engagement through personality-driven interactions. Several studies explore the application of AI-based chatbots across education, health, entertainment, and marketing sectors. Techniques like multimodal communication, humor integration, and personality customization are examined to create a more engaging and memorable user experience. The role of chatbots in neurodevelopmental support and safeguarding children in online spaces is also a significant focus. Additionally, technological advancements in facial expression synthesis and adaptive interactions are highlighted for their potential to improve the effectiveness of chatbots across different applications.</a:t>
            </a:r>
            <a:endParaRPr dirty="0"/>
          </a:p>
        </p:txBody>
      </p:sp>
      <p:sp>
        <p:nvSpPr>
          <p:cNvPr id="255" name="Google Shape;255;p2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56" name="Google Shape;256;p2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57" name="Google Shape;257;p2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Problem Statement</a:t>
            </a:r>
            <a:endParaRPr sz="2800" dirty="0"/>
          </a:p>
        </p:txBody>
      </p:sp>
      <p:sp>
        <p:nvSpPr>
          <p:cNvPr id="263" name="Google Shape;263;p28"/>
          <p:cNvSpPr txBox="1">
            <a:spLocks noGrp="1"/>
          </p:cNvSpPr>
          <p:nvPr>
            <p:ph type="body" idx="1"/>
          </p:nvPr>
        </p:nvSpPr>
        <p:spPr>
          <a:xfrm>
            <a:off x="755651" y="1752599"/>
            <a:ext cx="10668000" cy="4492625"/>
          </a:xfrm>
          <a:prstGeom prst="rect">
            <a:avLst/>
          </a:prstGeom>
          <a:noFill/>
          <a:ln>
            <a:noFill/>
          </a:ln>
        </p:spPr>
        <p:txBody>
          <a:bodyPr spcFirstLastPara="1" wrap="square" lIns="91425" tIns="45700" rIns="91425" bIns="45700" anchor="t" anchorCtr="0">
            <a:noAutofit/>
          </a:bodyPr>
          <a:lstStyle/>
          <a:p>
            <a:pPr marL="0" indent="0">
              <a:spcBef>
                <a:spcPts val="560"/>
              </a:spcBef>
              <a:buClr>
                <a:srgbClr val="CC0000"/>
              </a:buClr>
              <a:buSzPts val="2800"/>
              <a:buNone/>
            </a:pPr>
            <a:r>
              <a:rPr lang="en-US" sz="2400" dirty="0">
                <a:latin typeface="Times New Roman" panose="02020603050405020304" pitchFamily="18" charset="0"/>
                <a:cs typeface="Times New Roman" panose="02020603050405020304" pitchFamily="18" charset="0"/>
              </a:rPr>
              <a:t>In today’s fast-paced world, traditional customer service methods can often be slow and impersonal, leaving users frustrated. To tackle this issue, we are introducing an interactive robot mascot powered by advanced chatbot technology. This innovative mascot is designed to address common pain points by providing instant, clear, and accurate responses to user queries. It offers personalized recommendations to enhance user satisfaction and ensures engaging conversations across a wide range of topics. Additionally, the mascot will guide users through processes and offer real-time support to create a smooth and enjoyable experience. By introducing this interactive solution, we aim to revolutionize customer service and significantly improve user engagement.</a:t>
            </a: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rtl="0">
              <a:lnSpc>
                <a:spcPct val="100000"/>
              </a:lnSpc>
              <a:spcBef>
                <a:spcPts val="560"/>
              </a:spcBef>
              <a:spcAft>
                <a:spcPts val="0"/>
              </a:spcAft>
              <a:buClr>
                <a:srgbClr val="CC0000"/>
              </a:buClr>
              <a:buSzPts val="2800"/>
              <a:buNone/>
            </a:pPr>
            <a:br>
              <a:rPr lang="en-IN"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264" name="Google Shape;264;p2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65" name="Google Shape;265;p2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66" name="Google Shape;266;p2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Objectives</a:t>
            </a:r>
            <a:endParaRPr sz="2800" dirty="0"/>
          </a:p>
        </p:txBody>
      </p:sp>
      <p:sp>
        <p:nvSpPr>
          <p:cNvPr id="272" name="Google Shape;272;p2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r>
              <a:rPr lang="en-US" sz="2400" dirty="0">
                <a:latin typeface="Times New Roman" panose="02020603050405020304" pitchFamily="18" charset="0"/>
                <a:cs typeface="Times New Roman" panose="02020603050405020304" pitchFamily="18" charset="0"/>
              </a:rPr>
              <a:t>To address the limitations of traditional customer service, our goal is to develop an interactive robot mascot using advanced chatbot technology. This mascot aims to:</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 User Engagement:</a:t>
            </a:r>
            <a:r>
              <a:rPr lang="en-US" sz="2400" dirty="0">
                <a:latin typeface="Times New Roman" panose="02020603050405020304" pitchFamily="18" charset="0"/>
                <a:cs typeface="Times New Roman" panose="02020603050405020304" pitchFamily="18" charset="0"/>
              </a:rPr>
              <a:t> Create engaging and enjoyable interactions.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 Response Accuracy:</a:t>
            </a:r>
            <a:r>
              <a:rPr lang="en-US" sz="2400" dirty="0">
                <a:latin typeface="Times New Roman" panose="02020603050405020304" pitchFamily="18" charset="0"/>
                <a:cs typeface="Times New Roman" panose="02020603050405020304" pitchFamily="18" charset="0"/>
              </a:rPr>
              <a:t> Provide clear and precise answers.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Personalize Experience:</a:t>
            </a:r>
            <a:r>
              <a:rPr lang="en-US" sz="2400" dirty="0">
                <a:latin typeface="Times New Roman" panose="02020603050405020304" pitchFamily="18" charset="0"/>
                <a:cs typeface="Times New Roman" panose="02020603050405020304" pitchFamily="18" charset="0"/>
              </a:rPr>
              <a:t> Offer tailored recommendations.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Streamline Support:</a:t>
            </a:r>
            <a:r>
              <a:rPr lang="en-US" sz="2400" dirty="0">
                <a:latin typeface="Times New Roman" panose="02020603050405020304" pitchFamily="18" charset="0"/>
                <a:cs typeface="Times New Roman" panose="02020603050405020304" pitchFamily="18" charset="0"/>
              </a:rPr>
              <a:t> Guide users efficiently through processes.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Facilitate Conversations:</a:t>
            </a:r>
            <a:r>
              <a:rPr lang="en-US" sz="2400" dirty="0">
                <a:latin typeface="Times New Roman" panose="02020603050405020304" pitchFamily="18" charset="0"/>
                <a:cs typeface="Times New Roman" panose="02020603050405020304" pitchFamily="18" charset="0"/>
              </a:rPr>
              <a:t> Ensure natural and fluid discussions.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Increase Satisfaction:</a:t>
            </a:r>
            <a:r>
              <a:rPr lang="en-US" sz="2400" dirty="0">
                <a:latin typeface="Times New Roman" panose="02020603050405020304" pitchFamily="18" charset="0"/>
                <a:cs typeface="Times New Roman" panose="02020603050405020304" pitchFamily="18" charset="0"/>
              </a:rPr>
              <a:t> Boost overall user contentment.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Integrate Seamlessly:</a:t>
            </a:r>
            <a:r>
              <a:rPr lang="en-US" sz="2400" dirty="0">
                <a:latin typeface="Times New Roman" panose="02020603050405020304" pitchFamily="18" charset="0"/>
                <a:cs typeface="Times New Roman" panose="02020603050405020304" pitchFamily="18" charset="0"/>
              </a:rPr>
              <a:t> Fit smoothly with existing systems</a:t>
            </a:r>
            <a:r>
              <a:rPr lang="en-US" sz="2000" dirty="0"/>
              <a:t>.</a:t>
            </a:r>
          </a:p>
          <a:p>
            <a:pPr marL="0" lvl="0" indent="0" algn="l" rtl="0">
              <a:spcBef>
                <a:spcPts val="600"/>
              </a:spcBef>
              <a:spcAft>
                <a:spcPts val="0"/>
              </a:spcAft>
              <a:buSzPts val="3000"/>
              <a:buNone/>
            </a:pPr>
            <a:endParaRPr dirty="0"/>
          </a:p>
        </p:txBody>
      </p:sp>
      <p:sp>
        <p:nvSpPr>
          <p:cNvPr id="273" name="Google Shape;273;p2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74" name="Google Shape;274;p2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75" name="Google Shape;275;p2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Abstract</a:t>
            </a:r>
            <a:endParaRPr sz="2800" dirty="0"/>
          </a:p>
        </p:txBody>
      </p:sp>
      <p:sp>
        <p:nvSpPr>
          <p:cNvPr id="281" name="Google Shape;281;p30"/>
          <p:cNvSpPr txBox="1">
            <a:spLocks noGrp="1"/>
          </p:cNvSpPr>
          <p:nvPr>
            <p:ph type="body" idx="1"/>
          </p:nvPr>
        </p:nvSpPr>
        <p:spPr>
          <a:xfrm>
            <a:off x="762000" y="1749425"/>
            <a:ext cx="10668000" cy="4267200"/>
          </a:xfrm>
          <a:prstGeom prst="rect">
            <a:avLst/>
          </a:prstGeom>
          <a:noFill/>
          <a:ln>
            <a:noFill/>
          </a:ln>
        </p:spPr>
        <p:txBody>
          <a:bodyPr spcFirstLastPara="1" wrap="square" lIns="91425" tIns="45700" rIns="91425" bIns="45700" anchor="t" anchorCtr="0">
            <a:noAutofit/>
          </a:bodyPr>
          <a:lstStyle/>
          <a:p>
            <a:pPr marL="469900" lvl="0" indent="-469900" algn="just" rtl="0">
              <a:spcBef>
                <a:spcPts val="0"/>
              </a:spcBef>
              <a:spcAft>
                <a:spcPts val="0"/>
              </a:spcAft>
              <a:buClr>
                <a:srgbClr val="CC0000"/>
              </a:buClr>
              <a:buSzPts val="2400"/>
              <a:buChar char="□"/>
            </a:pPr>
            <a:r>
              <a:rPr lang="en-US" sz="2400" dirty="0">
                <a:latin typeface="Times New Roman" panose="02020603050405020304" pitchFamily="18" charset="0"/>
                <a:cs typeface="Times New Roman" panose="02020603050405020304" pitchFamily="18" charset="0"/>
              </a:rPr>
              <a:t> Introducing our interactive robot mascot, designed to revolutionize user interactions through cutting-edge chatbot technology. This innovative mascot enhances user experience by providing instant, accurate responses to a wide range of queries. It offers personalized recommendations tailored to individual preferences and engages users in dynamic, enjoyable conversations. With real-time support to guide users through various processes, the mascot ensures a smooth and efficient experience. By integrating advanced natural language processing and machine learning, our robot mascot sets a new standard for customer service, addressing the limitations of traditional methods and significantly improving overall user satisfaction.</a:t>
            </a:r>
            <a:endParaRPr lang="en-US" dirty="0"/>
          </a:p>
          <a:p>
            <a:pPr marL="0" marR="0" lvl="0" indent="0" algn="l" rtl="0">
              <a:lnSpc>
                <a:spcPct val="100000"/>
              </a:lnSpc>
              <a:spcBef>
                <a:spcPts val="560"/>
              </a:spcBef>
              <a:spcAft>
                <a:spcPts val="0"/>
              </a:spcAft>
              <a:buClr>
                <a:srgbClr val="CC0000"/>
              </a:buClr>
              <a:buSzPts val="2800"/>
              <a:buNone/>
            </a:pPr>
            <a:br>
              <a:rPr lang="en-US" sz="2800" b="0" i="0" u="none" strike="noStrike" cap="none" dirty="0">
                <a:solidFill>
                  <a:srgbClr val="000000"/>
                </a:solidFill>
                <a:latin typeface="Verdana"/>
                <a:ea typeface="Verdana"/>
                <a:cs typeface="Verdana"/>
                <a:sym typeface="Verdana"/>
              </a:rPr>
            </a:br>
            <a:endParaRPr lang="en-US"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282" name="Google Shape;282;p3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283" name="Google Shape;283;p3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84" name="Google Shape;284;p3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4000" b="1">
                <a:solidFill>
                  <a:srgbClr val="FF0000"/>
                </a:solidFill>
              </a:rPr>
              <a:t>Thank You</a:t>
            </a:r>
            <a:endParaRPr/>
          </a:p>
        </p:txBody>
      </p:sp>
      <p:sp>
        <p:nvSpPr>
          <p:cNvPr id="290" name="Google Shape;290;p3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291" name="Google Shape;291;p3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19</a:t>
            </a:fld>
            <a:endParaRPr/>
          </a:p>
        </p:txBody>
      </p:sp>
      <p:sp>
        <p:nvSpPr>
          <p:cNvPr id="292" name="Google Shape;292;p3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Introduction</a:t>
            </a:r>
            <a:endParaRPr sz="2800"/>
          </a:p>
        </p:txBody>
      </p:sp>
      <p:sp>
        <p:nvSpPr>
          <p:cNvPr id="103" name="Google Shape;103;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CC0000"/>
              </a:buClr>
              <a:buSzPts val="2400"/>
              <a:buNone/>
            </a:pPr>
            <a:r>
              <a:rPr lang="en-US" sz="2400" dirty="0">
                <a:latin typeface="Times New Roman"/>
                <a:ea typeface="Times New Roman"/>
                <a:cs typeface="Times New Roman"/>
                <a:sym typeface="Times New Roman"/>
              </a:rPr>
              <a:t> </a:t>
            </a:r>
          </a:p>
          <a:p>
            <a:pPr marL="0" lvl="0" indent="0" algn="just" rtl="0">
              <a:spcBef>
                <a:spcPts val="0"/>
              </a:spcBef>
              <a:spcAft>
                <a:spcPts val="0"/>
              </a:spcAft>
              <a:buClr>
                <a:srgbClr val="CC0000"/>
              </a:buClr>
              <a:buSzPts val="2400"/>
              <a:buNone/>
            </a:pPr>
            <a:r>
              <a:rPr lang="en-US" sz="2800" dirty="0">
                <a:latin typeface="Times New Roman"/>
                <a:ea typeface="Times New Roman"/>
                <a:cs typeface="Times New Roman"/>
                <a:sym typeface="Times New Roman"/>
              </a:rPr>
              <a:t> Introducing our interactive AI-based robot mascot, a delightful companion designed to engage and entertain users of all ages! This innovative robot combines advanced artificial intelligence with a friendly, approachable design, making it the perfect ambassador for educational initiatives, customer service, and entertainment experiences. With its interactive capabilities, the mascot can respond to questions, provide information, and engage users in playful conversations, creating a dynamic and immersive environment.</a:t>
            </a:r>
            <a:endParaRPr dirty="0"/>
          </a:p>
        </p:txBody>
      </p:sp>
      <p:sp>
        <p:nvSpPr>
          <p:cNvPr id="104" name="Google Shape;10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05" name="Google Shape;10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06" name="Google Shape;10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- 1</a:t>
            </a:r>
            <a:endParaRPr sz="2800"/>
          </a:p>
        </p:txBody>
      </p:sp>
      <p:sp>
        <p:nvSpPr>
          <p:cNvPr id="112" name="Google Shape;112;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C0000"/>
              </a:buClr>
              <a:buSzPts val="3200"/>
              <a:buNone/>
            </a:pPr>
            <a:r>
              <a:rPr lang="en-IN" sz="2400" b="1" i="0" u="none" strike="noStrike" cap="none" dirty="0">
                <a:solidFill>
                  <a:srgbClr val="000000"/>
                </a:solidFill>
              </a:rPr>
              <a:t>Paper Title:</a:t>
            </a:r>
            <a:r>
              <a:rPr lang="en-IN" sz="3200" b="0" i="0" u="none" strike="noStrike" cap="none" dirty="0">
                <a:solidFill>
                  <a:srgbClr val="000000"/>
                </a:solidFill>
                <a:latin typeface="Verdana"/>
                <a:ea typeface="Verdana"/>
                <a:cs typeface="Verdana"/>
                <a:sym typeface="Verdana"/>
              </a:rPr>
              <a:t> </a:t>
            </a:r>
            <a:r>
              <a:rPr lang="en-US" sz="2200" b="0" i="0" u="none" strike="noStrike" cap="none" dirty="0">
                <a:solidFill>
                  <a:srgbClr val="000000"/>
                </a:solidFill>
                <a:latin typeface="Verdana"/>
                <a:ea typeface="Verdana"/>
                <a:cs typeface="Verdana"/>
                <a:sym typeface="Verdana"/>
              </a:rPr>
              <a:t>A Chatbot to Protect Children on Gaming Platform</a:t>
            </a:r>
            <a:endParaRPr sz="2200" dirty="0"/>
          </a:p>
          <a:p>
            <a:pPr marL="0" marR="0" lvl="0" indent="0" algn="l" rtl="0">
              <a:lnSpc>
                <a:spcPct val="100000"/>
              </a:lnSpc>
              <a:spcBef>
                <a:spcPts val="480"/>
              </a:spcBef>
              <a:spcAft>
                <a:spcPts val="0"/>
              </a:spcAft>
              <a:buClr>
                <a:srgbClr val="CC0000"/>
              </a:buClr>
              <a:buSzPts val="2400"/>
              <a:buNone/>
            </a:pPr>
            <a:r>
              <a:rPr lang="en-IN" sz="2400" dirty="0">
                <a:solidFill>
                  <a:srgbClr val="000000"/>
                </a:solidFill>
                <a:latin typeface="Verdana"/>
                <a:ea typeface="Verdana"/>
                <a:cs typeface="Verdana"/>
                <a:sym typeface="Verdana"/>
              </a:rPr>
              <a:t>	</a:t>
            </a:r>
            <a:r>
              <a:rPr lang="en-IN" sz="1800" b="1" dirty="0">
                <a:solidFill>
                  <a:srgbClr val="000000"/>
                </a:solidFill>
              </a:rPr>
              <a:t>Authors:</a:t>
            </a:r>
            <a:r>
              <a:rPr lang="en-IN" sz="1800" dirty="0">
                <a:solidFill>
                  <a:srgbClr val="000000"/>
                </a:solidFill>
                <a:latin typeface="Verdana"/>
                <a:ea typeface="Verdana"/>
                <a:cs typeface="Verdana"/>
                <a:sym typeface="Verdana"/>
              </a:rPr>
              <a:t> Anum Faraz ,</a:t>
            </a:r>
            <a:r>
              <a:rPr lang="en-IN" sz="1800" dirty="0" err="1">
                <a:solidFill>
                  <a:srgbClr val="000000"/>
                </a:solidFill>
                <a:latin typeface="Verdana"/>
                <a:ea typeface="Verdana"/>
                <a:cs typeface="Verdana"/>
                <a:sym typeface="Verdana"/>
              </a:rPr>
              <a:t>Dr.</a:t>
            </a:r>
            <a:r>
              <a:rPr lang="en-IN" sz="1800" dirty="0">
                <a:solidFill>
                  <a:srgbClr val="000000"/>
                </a:solidFill>
                <a:latin typeface="Verdana"/>
                <a:ea typeface="Verdana"/>
                <a:cs typeface="Verdana"/>
                <a:sym typeface="Verdana"/>
              </a:rPr>
              <a:t> </a:t>
            </a:r>
            <a:r>
              <a:rPr lang="en-IN" sz="1800" dirty="0" err="1">
                <a:solidFill>
                  <a:srgbClr val="000000"/>
                </a:solidFill>
                <a:latin typeface="Verdana"/>
                <a:ea typeface="Verdana"/>
                <a:cs typeface="Verdana"/>
                <a:sym typeface="Verdana"/>
              </a:rPr>
              <a:t>Jinane</a:t>
            </a:r>
            <a:r>
              <a:rPr lang="en-IN" sz="1800" dirty="0">
                <a:solidFill>
                  <a:srgbClr val="000000"/>
                </a:solidFill>
                <a:latin typeface="Verdana"/>
                <a:ea typeface="Verdana"/>
                <a:cs typeface="Verdana"/>
                <a:sym typeface="Verdana"/>
              </a:rPr>
              <a:t> </a:t>
            </a:r>
            <a:r>
              <a:rPr lang="en-IN" sz="1800" dirty="0" err="1">
                <a:solidFill>
                  <a:srgbClr val="000000"/>
                </a:solidFill>
                <a:latin typeface="Verdana"/>
                <a:ea typeface="Verdana"/>
                <a:cs typeface="Verdana"/>
                <a:sym typeface="Verdana"/>
              </a:rPr>
              <a:t>Mounsef,Dr</a:t>
            </a:r>
            <a:r>
              <a:rPr lang="en-IN" sz="1800" dirty="0">
                <a:solidFill>
                  <a:srgbClr val="000000"/>
                </a:solidFill>
                <a:latin typeface="Verdana"/>
                <a:ea typeface="Verdana"/>
                <a:cs typeface="Verdana"/>
                <a:sym typeface="Verdana"/>
              </a:rPr>
              <a:t>. Ali </a:t>
            </a:r>
            <a:r>
              <a:rPr lang="en-IN" sz="1800" dirty="0" err="1">
                <a:solidFill>
                  <a:srgbClr val="000000"/>
                </a:solidFill>
                <a:latin typeface="Verdana"/>
                <a:ea typeface="Verdana"/>
                <a:cs typeface="Verdana"/>
                <a:sym typeface="Verdana"/>
              </a:rPr>
              <a:t>Raza,Dr</a:t>
            </a:r>
            <a:r>
              <a:rPr lang="en-IN" sz="1800" dirty="0">
                <a:solidFill>
                  <a:srgbClr val="000000"/>
                </a:solidFill>
                <a:latin typeface="Verdana"/>
                <a:ea typeface="Verdana"/>
                <a:cs typeface="Verdana"/>
                <a:sym typeface="Verdana"/>
              </a:rPr>
              <a:t>. </a:t>
            </a:r>
            <a:r>
              <a:rPr lang="en-IN" sz="1800" dirty="0" err="1">
                <a:solidFill>
                  <a:srgbClr val="000000"/>
                </a:solidFill>
                <a:latin typeface="Verdana"/>
                <a:ea typeface="Verdana"/>
                <a:cs typeface="Verdana"/>
                <a:sym typeface="Verdana"/>
              </a:rPr>
              <a:t>Boutheina</a:t>
            </a:r>
            <a:r>
              <a:rPr lang="en-IN" sz="1800" dirty="0">
                <a:solidFill>
                  <a:srgbClr val="000000"/>
                </a:solidFill>
                <a:latin typeface="Verdana"/>
                <a:ea typeface="Verdana"/>
                <a:cs typeface="Verdana"/>
                <a:sym typeface="Verdana"/>
              </a:rPr>
              <a:t> </a:t>
            </a:r>
            <a:r>
              <a:rPr lang="en-IN" sz="1800" dirty="0" err="1">
                <a:solidFill>
                  <a:srgbClr val="000000"/>
                </a:solidFill>
                <a:latin typeface="Verdana"/>
                <a:ea typeface="Verdana"/>
                <a:cs typeface="Verdana"/>
                <a:sym typeface="Verdana"/>
              </a:rPr>
              <a:t>Tlili</a:t>
            </a:r>
            <a:r>
              <a:rPr lang="en-IN" sz="1800" dirty="0">
                <a:solidFill>
                  <a:srgbClr val="000000"/>
                </a:solidFill>
                <a:latin typeface="Verdana"/>
                <a:ea typeface="Verdana"/>
                <a:cs typeface="Verdana"/>
                <a:sym typeface="Verdana"/>
              </a:rPr>
              <a:t>​</a:t>
            </a:r>
            <a:endParaRPr sz="2200" dirty="0">
              <a:solidFill>
                <a:srgbClr val="000000"/>
              </a:solidFill>
              <a:latin typeface="Verdana"/>
              <a:ea typeface="Verdana"/>
              <a:cs typeface="Verdana"/>
              <a:sym typeface="Verdana"/>
            </a:endParaRPr>
          </a:p>
          <a:p>
            <a:pPr marL="0" marR="0" lvl="0" indent="0" algn="l" rtl="0">
              <a:lnSpc>
                <a:spcPct val="100000"/>
              </a:lnSpc>
              <a:spcBef>
                <a:spcPts val="480"/>
              </a:spcBef>
              <a:spcAft>
                <a:spcPts val="0"/>
              </a:spcAft>
              <a:buClr>
                <a:srgbClr val="CC0000"/>
              </a:buClr>
              <a:buSzPts val="2400"/>
              <a:buNone/>
            </a:pPr>
            <a:r>
              <a:rPr lang="en-IN" sz="1900" dirty="0"/>
              <a:t> </a:t>
            </a:r>
            <a:r>
              <a:rPr lang="en-US" sz="1900" dirty="0"/>
              <a:t>Chatbot for online gaming continues to grow in popularity among children and adolescents, it simultaneously exposes them to various safety risks, including predatory behavior and harassment. These mechanisms often fall short in effectively identifying and mitigating threats to young users. There is a critical need for a comprehensive framework that integrates advanced technologies, specifically Artificial Intelligence (AI), to enhance the detection of predatory behaviors in gaming environments.</a:t>
            </a:r>
            <a:endParaRPr sz="1900" dirty="0"/>
          </a:p>
          <a:p>
            <a:pPr marL="0" marR="0" lvl="0" indent="0" algn="l" rtl="0">
              <a:lnSpc>
                <a:spcPct val="100000"/>
              </a:lnSpc>
              <a:spcBef>
                <a:spcPts val="560"/>
              </a:spcBef>
              <a:spcAft>
                <a:spcPts val="0"/>
              </a:spcAft>
              <a:buClr>
                <a:srgbClr val="CC0000"/>
              </a:buClr>
              <a:buSzPts val="2800"/>
              <a:buNone/>
            </a:pPr>
            <a:r>
              <a:rPr lang="en-IN" sz="1800" b="1" i="0" u="none" strike="noStrike" cap="none" dirty="0">
                <a:solidFill>
                  <a:srgbClr val="000000"/>
                </a:solidFill>
              </a:rPr>
              <a:t>Pros:</a:t>
            </a:r>
            <a:r>
              <a:rPr lang="en-IN" sz="1800" b="0" i="0" u="none" strike="noStrike" cap="none" dirty="0">
                <a:solidFill>
                  <a:srgbClr val="000000"/>
                </a:solidFill>
                <a:latin typeface="Verdana"/>
                <a:ea typeface="Verdana"/>
                <a:cs typeface="Verdana"/>
                <a:sym typeface="Verdana"/>
              </a:rPr>
              <a:t> </a:t>
            </a:r>
            <a:r>
              <a:rPr lang="en-IN" sz="1800" i="0" u="none" strike="noStrike" cap="none" dirty="0">
                <a:solidFill>
                  <a:srgbClr val="000000"/>
                </a:solidFill>
              </a:rPr>
              <a:t> </a:t>
            </a:r>
            <a:r>
              <a:rPr lang="en-US" sz="1800" i="0" u="none" strike="noStrike" cap="none" dirty="0">
                <a:solidFill>
                  <a:srgbClr val="000000"/>
                </a:solidFill>
              </a:rPr>
              <a:t>The primary advantage of this chatbot  is improved protection for children against predatory behaviors, which can help create a safer gaming environment.</a:t>
            </a:r>
          </a:p>
          <a:p>
            <a:pPr marL="0" marR="0" lvl="0" indent="0" algn="l" rtl="0">
              <a:lnSpc>
                <a:spcPct val="100000"/>
              </a:lnSpc>
              <a:spcBef>
                <a:spcPts val="560"/>
              </a:spcBef>
              <a:spcAft>
                <a:spcPts val="0"/>
              </a:spcAft>
              <a:buClr>
                <a:srgbClr val="CC0000"/>
              </a:buClr>
              <a:buSzPts val="2800"/>
              <a:buNone/>
            </a:pPr>
            <a:r>
              <a:rPr lang="en-IN" sz="1800" b="1" dirty="0">
                <a:solidFill>
                  <a:srgbClr val="000000"/>
                </a:solidFill>
              </a:rPr>
              <a:t>Cons:</a:t>
            </a:r>
            <a:r>
              <a:rPr lang="en-IN" sz="1800" dirty="0">
                <a:solidFill>
                  <a:srgbClr val="000000"/>
                </a:solidFill>
                <a:latin typeface="Verdana"/>
                <a:ea typeface="Verdana"/>
                <a:cs typeface="Verdana"/>
                <a:sym typeface="Verdana"/>
              </a:rPr>
              <a:t> </a:t>
            </a:r>
            <a:r>
              <a:rPr lang="en-US" sz="1800" dirty="0">
                <a:solidFill>
                  <a:srgbClr val="000000"/>
                </a:solidFill>
                <a:latin typeface="Verdana"/>
                <a:ea typeface="Verdana"/>
                <a:cs typeface="Verdana"/>
                <a:sym typeface="Verdana"/>
              </a:rPr>
              <a:t>Monitoring chat logs may raise ethical and legal concerns regarding users' privacy, particularly among children and adolescents.</a:t>
            </a:r>
            <a:br>
              <a:rPr lang="en-IN" sz="1800" b="0" i="0" u="none" strike="noStrike" cap="none" dirty="0">
                <a:solidFill>
                  <a:srgbClr val="000000"/>
                </a:solidFill>
                <a:latin typeface="Verdana"/>
                <a:ea typeface="Verdana"/>
                <a:cs typeface="Verdana"/>
                <a:sym typeface="Verdana"/>
              </a:rPr>
            </a:br>
            <a:endParaRPr sz="1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13" name="Google Shape;113;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14" name="Google Shape;114;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15" name="Google Shape;115;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
        <p:nvSpPr>
          <p:cNvPr id="122" name="Google Shape;122;p16"/>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2</a:t>
            </a:r>
            <a:endParaRPr sz="2800"/>
          </a:p>
        </p:txBody>
      </p:sp>
      <p:sp>
        <p:nvSpPr>
          <p:cNvPr id="123" name="Google Shape;123;p16"/>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2"/>
              </a:buClr>
              <a:buSzPts val="3200"/>
              <a:buFont typeface="Arial"/>
              <a:buNone/>
            </a:pPr>
            <a:r>
              <a:rPr lang="en-IN" sz="2400" b="1" dirty="0"/>
              <a:t>Paper Title: </a:t>
            </a:r>
            <a:r>
              <a:rPr lang="en-US" sz="2200" dirty="0"/>
              <a:t>Building brand resonance with chatbots: Assessing the importance of giving your bot a human personality</a:t>
            </a:r>
            <a:endParaRPr sz="2200" dirty="0"/>
          </a:p>
          <a:p>
            <a:pPr marL="0" lvl="0" indent="0" algn="l" rtl="0">
              <a:spcBef>
                <a:spcPts val="480"/>
              </a:spcBef>
              <a:spcAft>
                <a:spcPts val="0"/>
              </a:spcAft>
              <a:buClr>
                <a:schemeClr val="accent2"/>
              </a:buClr>
              <a:buSzPts val="2400"/>
              <a:buFont typeface="Arial"/>
              <a:buNone/>
            </a:pPr>
            <a:r>
              <a:rPr lang="en-IN" sz="1800" b="1" dirty="0"/>
              <a:t>Authors:</a:t>
            </a:r>
            <a:r>
              <a:rPr lang="en-IN" sz="1800" dirty="0"/>
              <a:t> Erik Olson</a:t>
            </a:r>
            <a:endParaRPr sz="2200" dirty="0"/>
          </a:p>
          <a:p>
            <a:pPr marL="0" lvl="0" indent="0" algn="l" rtl="0">
              <a:spcBef>
                <a:spcPts val="480"/>
              </a:spcBef>
              <a:spcAft>
                <a:spcPts val="0"/>
              </a:spcAft>
              <a:buClr>
                <a:schemeClr val="accent2"/>
              </a:buClr>
              <a:buSzPts val="2400"/>
              <a:buFont typeface="Arial"/>
              <a:buNone/>
            </a:pPr>
            <a:r>
              <a:rPr lang="en-US" sz="1900" dirty="0"/>
              <a:t> This paper investigates how different chatbot personalities affect brand resonance in consumers. It includes behavioral loyalty, attitudinal attachment, sense of community, and active </a:t>
            </a:r>
            <a:r>
              <a:rPr lang="en-US" sz="1900" dirty="0" err="1"/>
              <a:t>engagement.We</a:t>
            </a:r>
            <a:r>
              <a:rPr lang="en-US" sz="1900" dirty="0"/>
              <a:t> hypothesize that a human-like personality is essential for chatbots to boost brand resonance. This research will explore four sub-hypotheses, each examining the impact of chatbot personality on a specific dimension of brand resonance, to provide actionable insights for marketers aiming to optimize consumer engagement.</a:t>
            </a:r>
          </a:p>
          <a:p>
            <a:pPr marL="0" lvl="0" indent="0" algn="l" rtl="0">
              <a:spcBef>
                <a:spcPts val="480"/>
              </a:spcBef>
              <a:spcAft>
                <a:spcPts val="0"/>
              </a:spcAft>
              <a:buClr>
                <a:schemeClr val="accent2"/>
              </a:buClr>
              <a:buSzPts val="2400"/>
              <a:buFont typeface="Arial"/>
              <a:buNone/>
            </a:pPr>
            <a:r>
              <a:rPr lang="en-IN" sz="1800" b="1" dirty="0"/>
              <a:t>Pros:</a:t>
            </a:r>
            <a:r>
              <a:rPr lang="en-IN" sz="1800" dirty="0"/>
              <a:t> </a:t>
            </a:r>
            <a:r>
              <a:rPr lang="en-US" sz="1800" dirty="0"/>
              <a:t>Human-like traits in chatbots can create emotional bonds with users, improving brand attachment and loyalty.</a:t>
            </a:r>
            <a:endParaRPr sz="1800" dirty="0"/>
          </a:p>
          <a:p>
            <a:pPr marL="0" lvl="0" indent="0" algn="l" rtl="0">
              <a:spcBef>
                <a:spcPts val="560"/>
              </a:spcBef>
              <a:spcAft>
                <a:spcPts val="0"/>
              </a:spcAft>
              <a:buClr>
                <a:schemeClr val="accent2"/>
              </a:buClr>
              <a:buSzPts val="2800"/>
              <a:buFont typeface="Arial"/>
              <a:buNone/>
            </a:pPr>
            <a:r>
              <a:rPr lang="en-IN" sz="1800" b="1" dirty="0"/>
              <a:t>Cons:</a:t>
            </a:r>
            <a:r>
              <a:rPr lang="en-US" sz="1800" dirty="0"/>
              <a:t>If the chatbot's personality doesn't align with the overall brand message, it can confuse consumers and weaken brand identity.</a:t>
            </a:r>
            <a:endParaRPr sz="3200" dirty="0">
              <a:solidFill>
                <a:srgbClr val="000000"/>
              </a:solidFill>
            </a:endParaRPr>
          </a:p>
          <a:p>
            <a:pPr marL="0" lvl="0" indent="0" algn="l" rtl="0">
              <a:spcBef>
                <a:spcPts val="600"/>
              </a:spcBef>
              <a:spcAft>
                <a:spcPts val="0"/>
              </a:spcAft>
              <a:buSzPts val="3000"/>
              <a:buNone/>
            </a:pPr>
            <a:endParaRPr dirty="0"/>
          </a:p>
        </p:txBody>
      </p:sp>
      <p:sp>
        <p:nvSpPr>
          <p:cNvPr id="124" name="Google Shape;124;p16"/>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25" name="Google Shape;125;p16"/>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26" name="Google Shape;126;p1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
        <p:nvSpPr>
          <p:cNvPr id="133" name="Google Shape;133;p17"/>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5</a:t>
            </a:fld>
            <a:endParaRPr/>
          </a:p>
        </p:txBody>
      </p:sp>
      <p:sp>
        <p:nvSpPr>
          <p:cNvPr id="134" name="Google Shape;134;p17"/>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3</a:t>
            </a:r>
            <a:endParaRPr sz="2800" dirty="0"/>
          </a:p>
        </p:txBody>
      </p:sp>
      <p:sp>
        <p:nvSpPr>
          <p:cNvPr id="135" name="Google Shape;135;p17"/>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2"/>
              </a:buClr>
              <a:buSzPts val="3200"/>
              <a:buFont typeface="Arial"/>
              <a:buNone/>
            </a:pPr>
            <a:r>
              <a:rPr lang="en-IN" sz="2400" b="1" dirty="0"/>
              <a:t>Paper Title: </a:t>
            </a:r>
            <a:r>
              <a:rPr lang="en-IN" sz="2200" dirty="0"/>
              <a:t>Intelligent Conversational Bot for Interactive Marketing</a:t>
            </a:r>
            <a:endParaRPr sz="2200" dirty="0"/>
          </a:p>
          <a:p>
            <a:pPr marL="0" lvl="0" indent="0" algn="l" rtl="0">
              <a:spcBef>
                <a:spcPts val="480"/>
              </a:spcBef>
              <a:spcAft>
                <a:spcPts val="0"/>
              </a:spcAft>
              <a:buClr>
                <a:schemeClr val="accent2"/>
              </a:buClr>
              <a:buSzPts val="2400"/>
              <a:buFont typeface="Arial"/>
              <a:buNone/>
            </a:pPr>
            <a:r>
              <a:rPr lang="en-IN" sz="1800" b="1" dirty="0"/>
              <a:t>Authors:</a:t>
            </a:r>
            <a:r>
              <a:rPr lang="en-IN" sz="1800" dirty="0"/>
              <a:t> A. </a:t>
            </a:r>
            <a:r>
              <a:rPr lang="en-IN" sz="1800" dirty="0" err="1"/>
              <a:t>Pradana</a:t>
            </a:r>
            <a:r>
              <a:rPr lang="en-IN" sz="1800" dirty="0"/>
              <a:t> , O. S. Goh, Y. J. Kumar</a:t>
            </a:r>
            <a:endParaRPr sz="2200" dirty="0"/>
          </a:p>
          <a:p>
            <a:pPr marL="0" lvl="0" indent="0" algn="l" rtl="0">
              <a:spcBef>
                <a:spcPts val="480"/>
              </a:spcBef>
              <a:spcAft>
                <a:spcPts val="0"/>
              </a:spcAft>
              <a:buClr>
                <a:schemeClr val="accent2"/>
              </a:buClr>
              <a:buSzPts val="2400"/>
              <a:buFont typeface="Arial"/>
              <a:buNone/>
            </a:pPr>
            <a:r>
              <a:rPr lang="en-IN" sz="1900" dirty="0"/>
              <a:t>The </a:t>
            </a:r>
            <a:r>
              <a:rPr lang="en-US" sz="1900" dirty="0"/>
              <a:t>This research focuses on developing Bot, a conversational bot integrated into the Samsung IoT website, to enhance user engagement and support. This Bot will feature a knowledge base covering Samsung product promotions, FAQs, and general information. However, when it cannot find relevant information, it currently generates random answers, which may lead to user frustration. To improve its performance, the project will enhance </a:t>
            </a:r>
            <a:r>
              <a:rPr lang="en-US" sz="1900" dirty="0" err="1"/>
              <a:t>SamBot’s</a:t>
            </a:r>
            <a:r>
              <a:rPr lang="en-US" sz="1900" dirty="0"/>
              <a:t> supervised learning capabilities, enabling it to learn from these random responses and continually expand its knowledge base</a:t>
            </a:r>
          </a:p>
          <a:p>
            <a:pPr marL="0" lvl="0" indent="0" algn="l" rtl="0">
              <a:spcBef>
                <a:spcPts val="480"/>
              </a:spcBef>
              <a:spcAft>
                <a:spcPts val="0"/>
              </a:spcAft>
              <a:buClr>
                <a:schemeClr val="accent2"/>
              </a:buClr>
              <a:buSzPts val="2400"/>
              <a:buFont typeface="Arial"/>
              <a:buNone/>
            </a:pPr>
            <a:r>
              <a:rPr lang="en-IN" sz="1800" b="1" dirty="0"/>
              <a:t>Pros:</a:t>
            </a:r>
            <a:r>
              <a:rPr lang="en-IN" sz="1800" dirty="0"/>
              <a:t> </a:t>
            </a:r>
            <a:r>
              <a:rPr lang="en-US" sz="1800" dirty="0"/>
              <a:t>Improved supervised learning capabilities, Bot can adapt and expand its knowledge base over time, leading to more accurate responses.</a:t>
            </a:r>
          </a:p>
          <a:p>
            <a:pPr marL="0" lvl="0" indent="0" algn="l" rtl="0">
              <a:spcBef>
                <a:spcPts val="480"/>
              </a:spcBef>
              <a:spcAft>
                <a:spcPts val="0"/>
              </a:spcAft>
              <a:buClr>
                <a:schemeClr val="accent2"/>
              </a:buClr>
              <a:buSzPts val="2400"/>
              <a:buFont typeface="Arial"/>
              <a:buNone/>
            </a:pPr>
            <a:r>
              <a:rPr lang="en-IN" sz="1800" b="1" dirty="0"/>
              <a:t>Cons:</a:t>
            </a:r>
            <a:r>
              <a:rPr lang="en-IN" sz="1800" dirty="0"/>
              <a:t> Sun drying is </a:t>
            </a:r>
            <a:r>
              <a:rPr lang="en-IN" sz="1800" dirty="0" err="1"/>
              <a:t>labor-intensive</a:t>
            </a:r>
            <a:r>
              <a:rPr lang="en-IN" sz="1800" dirty="0"/>
              <a:t>, time-consuming, and less effective compared to other methods.</a:t>
            </a:r>
            <a:endParaRPr sz="3200" dirty="0"/>
          </a:p>
          <a:p>
            <a:pPr marL="0" lvl="0" indent="0" algn="l" rtl="0">
              <a:spcBef>
                <a:spcPts val="600"/>
              </a:spcBef>
              <a:spcAft>
                <a:spcPts val="0"/>
              </a:spcAft>
              <a:buClr>
                <a:schemeClr val="dk1"/>
              </a:buClr>
              <a:buSzPts val="3000"/>
              <a:buFont typeface="Arial"/>
              <a:buNone/>
            </a:pPr>
            <a:endParaRPr dirty="0"/>
          </a:p>
          <a:p>
            <a:pPr marL="0" lvl="0" indent="0" algn="l" rtl="0">
              <a:spcBef>
                <a:spcPts val="600"/>
              </a:spcBef>
              <a:spcAft>
                <a:spcPts val="0"/>
              </a:spcAft>
              <a:buSzPts val="3000"/>
              <a:buNone/>
            </a:pPr>
            <a:endParaRPr sz="3200" dirty="0">
              <a:solidFill>
                <a:srgbClr val="000000"/>
              </a:solidFill>
            </a:endParaRPr>
          </a:p>
        </p:txBody>
      </p:sp>
      <p:sp>
        <p:nvSpPr>
          <p:cNvPr id="136" name="Google Shape;136;p1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37" name="Google Shape;137;p1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38" name="Google Shape;138;p1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
        <p:nvSpPr>
          <p:cNvPr id="145" name="Google Shape;145;p18"/>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6</a:t>
            </a:fld>
            <a:endParaRPr/>
          </a:p>
        </p:txBody>
      </p:sp>
      <p:sp>
        <p:nvSpPr>
          <p:cNvPr id="146" name="Google Shape;146;p18"/>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4</a:t>
            </a:r>
            <a:endParaRPr sz="2800"/>
          </a:p>
        </p:txBody>
      </p:sp>
      <p:sp>
        <p:nvSpPr>
          <p:cNvPr id="147" name="Google Shape;147;p18"/>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2"/>
              </a:buClr>
              <a:buSzPts val="3200"/>
              <a:buFont typeface="Arial"/>
              <a:buNone/>
            </a:pPr>
            <a:r>
              <a:rPr lang="en-IN" sz="2400" b="1" dirty="0"/>
              <a:t>Paper Title:</a:t>
            </a:r>
            <a:r>
              <a:rPr lang="en-IN" sz="3200" dirty="0"/>
              <a:t> </a:t>
            </a:r>
            <a:r>
              <a:rPr lang="en-US" sz="2400" dirty="0"/>
              <a:t>Review of integrated applications with AIML</a:t>
            </a:r>
          </a:p>
          <a:p>
            <a:pPr marL="0" lvl="0" indent="0" algn="l" rtl="0">
              <a:spcBef>
                <a:spcPts val="0"/>
              </a:spcBef>
              <a:spcAft>
                <a:spcPts val="0"/>
              </a:spcAft>
              <a:buClr>
                <a:schemeClr val="accent2"/>
              </a:buClr>
              <a:buSzPts val="3200"/>
              <a:buFont typeface="Arial"/>
              <a:buNone/>
            </a:pPr>
            <a:r>
              <a:rPr lang="en-US" sz="2400" dirty="0"/>
              <a:t>based chatbot</a:t>
            </a:r>
          </a:p>
          <a:p>
            <a:pPr marL="0" lvl="0" indent="0" algn="l" rtl="0">
              <a:spcBef>
                <a:spcPts val="0"/>
              </a:spcBef>
              <a:spcAft>
                <a:spcPts val="0"/>
              </a:spcAft>
              <a:buClr>
                <a:schemeClr val="accent2"/>
              </a:buClr>
              <a:buSzPts val="3200"/>
              <a:buFont typeface="Arial"/>
              <a:buNone/>
            </a:pPr>
            <a:r>
              <a:rPr lang="en-IN" sz="1800" b="1" dirty="0"/>
              <a:t>Authors:</a:t>
            </a:r>
            <a:r>
              <a:rPr lang="en-IN" sz="1800" dirty="0"/>
              <a:t> Md. </a:t>
            </a:r>
            <a:r>
              <a:rPr lang="en-IN" sz="1800" dirty="0" err="1"/>
              <a:t>Shahriare</a:t>
            </a:r>
            <a:r>
              <a:rPr lang="en-IN" sz="1800" dirty="0"/>
              <a:t> Satu, Md. </a:t>
            </a:r>
            <a:r>
              <a:rPr lang="en-IN" sz="1800" dirty="0" err="1"/>
              <a:t>Hasnat</a:t>
            </a:r>
            <a:r>
              <a:rPr lang="en-IN" sz="1800" dirty="0"/>
              <a:t> Parvez, Shamim-AI-Mamun</a:t>
            </a:r>
            <a:endParaRPr sz="1800" dirty="0"/>
          </a:p>
          <a:p>
            <a:pPr marL="0" lvl="0" indent="0" algn="l" rtl="0">
              <a:spcBef>
                <a:spcPts val="480"/>
              </a:spcBef>
              <a:spcAft>
                <a:spcPts val="0"/>
              </a:spcAft>
              <a:buClr>
                <a:schemeClr val="accent2"/>
              </a:buClr>
              <a:buSzPts val="2400"/>
              <a:buFont typeface="Arial"/>
              <a:buNone/>
            </a:pPr>
            <a:r>
              <a:rPr lang="en-US" sz="1900" dirty="0"/>
              <a:t>Artificial Intelligence Markup Language (AIML), derived from Extensible Markup Language (XML), enables the development of cost-effective conversational agents or chatbots. This paper reviews several applications utilizing AIML chatbots across diverse fields such as cultural heritage, e-learning, e-government, and network management. These chatbots not only deliver valuable services but also engage users by providing solutions to their inquiries, reducing reliance on human agents. </a:t>
            </a:r>
          </a:p>
          <a:p>
            <a:pPr marL="0" lvl="0" indent="0" algn="l" rtl="0">
              <a:spcBef>
                <a:spcPts val="480"/>
              </a:spcBef>
              <a:spcAft>
                <a:spcPts val="0"/>
              </a:spcAft>
              <a:buClr>
                <a:schemeClr val="accent2"/>
              </a:buClr>
              <a:buSzPts val="2400"/>
              <a:buFont typeface="Arial"/>
              <a:buNone/>
            </a:pPr>
            <a:r>
              <a:rPr lang="en-IN" sz="1800" b="1" dirty="0"/>
              <a:t>Pros:</a:t>
            </a:r>
            <a:r>
              <a:rPr lang="en-IN" sz="1800" dirty="0"/>
              <a:t> </a:t>
            </a:r>
            <a:r>
              <a:rPr lang="en-US" sz="1800" dirty="0"/>
              <a:t>Automates repetitive tasks, allowing human agents to focus on complex </a:t>
            </a:r>
            <a:r>
              <a:rPr lang="en-US" sz="1800" dirty="0" err="1"/>
              <a:t>issues.Low</a:t>
            </a:r>
            <a:r>
              <a:rPr lang="en-US" sz="1800" dirty="0"/>
              <a:t> implementation costs make AIML chatbots accessible to various organizations.</a:t>
            </a:r>
            <a:r>
              <a:rPr lang="en-IN" sz="1800" dirty="0"/>
              <a:t>.</a:t>
            </a:r>
            <a:endParaRPr sz="1800" dirty="0"/>
          </a:p>
          <a:p>
            <a:pPr marL="0" lvl="0" indent="0" algn="l" rtl="0">
              <a:spcBef>
                <a:spcPts val="560"/>
              </a:spcBef>
              <a:spcAft>
                <a:spcPts val="0"/>
              </a:spcAft>
              <a:buClr>
                <a:schemeClr val="accent2"/>
              </a:buClr>
              <a:buSzPts val="2800"/>
              <a:buFont typeface="Arial"/>
              <a:buNone/>
            </a:pPr>
            <a:r>
              <a:rPr lang="en-IN" sz="1800" b="1" dirty="0"/>
              <a:t>Cons:</a:t>
            </a:r>
            <a:r>
              <a:rPr lang="en-US" sz="1800" dirty="0" err="1"/>
              <a:t>Truggle</a:t>
            </a:r>
            <a:r>
              <a:rPr lang="en-US" sz="1800" dirty="0"/>
              <a:t> with nuanced conversations, leading to misunderstandings. Lacks the empathy that human agents provide, impacting user experience.</a:t>
            </a:r>
            <a:endParaRPr dirty="0"/>
          </a:p>
          <a:p>
            <a:pPr marL="0" lvl="0" indent="0" algn="l" rtl="0">
              <a:spcBef>
                <a:spcPts val="600"/>
              </a:spcBef>
              <a:spcAft>
                <a:spcPts val="0"/>
              </a:spcAft>
              <a:buSzPts val="3000"/>
              <a:buNone/>
            </a:pPr>
            <a:endParaRPr sz="3200" dirty="0">
              <a:solidFill>
                <a:srgbClr val="000000"/>
              </a:solidFill>
            </a:endParaRPr>
          </a:p>
        </p:txBody>
      </p:sp>
      <p:sp>
        <p:nvSpPr>
          <p:cNvPr id="148" name="Google Shape;148;p1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49" name="Google Shape;149;p1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50" name="Google Shape;150;p1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
        <p:nvSpPr>
          <p:cNvPr id="157" name="Google Shape;157;p19"/>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7</a:t>
            </a:fld>
            <a:endParaRPr/>
          </a:p>
        </p:txBody>
      </p:sp>
      <p:sp>
        <p:nvSpPr>
          <p:cNvPr id="158" name="Google Shape;158;p19"/>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5</a:t>
            </a:r>
            <a:endParaRPr sz="2800" dirty="0"/>
          </a:p>
        </p:txBody>
      </p:sp>
      <p:sp>
        <p:nvSpPr>
          <p:cNvPr id="159" name="Google Shape;159;p19"/>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a:buNone/>
            </a:pPr>
            <a:r>
              <a:rPr lang="en-IN" sz="2200" b="1" dirty="0"/>
              <a:t>Paper Title:</a:t>
            </a:r>
            <a:r>
              <a:rPr lang="en-IN" dirty="0"/>
              <a:t> </a:t>
            </a:r>
            <a:r>
              <a:rPr lang="en-US" sz="2200" dirty="0"/>
              <a:t>Anthropomorphic features of artificially intelligent service robots on moderating role of sense of humor</a:t>
            </a:r>
            <a:endParaRPr sz="2000" dirty="0"/>
          </a:p>
          <a:p>
            <a:pPr marL="0" lvl="0" indent="0" algn="l" rtl="0">
              <a:spcBef>
                <a:spcPts val="480"/>
              </a:spcBef>
              <a:spcAft>
                <a:spcPts val="0"/>
              </a:spcAft>
              <a:buClr>
                <a:schemeClr val="dk1"/>
              </a:buClr>
              <a:buSzPts val="2400"/>
              <a:buFont typeface="Arial"/>
              <a:buNone/>
            </a:pPr>
            <a:r>
              <a:rPr lang="en-IN" sz="1800" b="1" dirty="0"/>
              <a:t>Authors:</a:t>
            </a:r>
            <a:r>
              <a:rPr lang="en-IN" sz="1800" dirty="0"/>
              <a:t> </a:t>
            </a:r>
            <a:r>
              <a:rPr lang="en-IN" sz="1800" dirty="0" err="1"/>
              <a:t>Mengying</a:t>
            </a:r>
            <a:r>
              <a:rPr lang="en-IN" sz="1800" dirty="0"/>
              <a:t> Zhang , Dogan </a:t>
            </a:r>
            <a:r>
              <a:rPr lang="en-IN" sz="1800" dirty="0" err="1"/>
              <a:t>Gursoy</a:t>
            </a:r>
            <a:r>
              <a:rPr lang="en-IN" sz="1800" dirty="0"/>
              <a:t> , </a:t>
            </a:r>
            <a:r>
              <a:rPr lang="en-IN" sz="1800" dirty="0" err="1"/>
              <a:t>Zhangyao</a:t>
            </a:r>
            <a:r>
              <a:rPr lang="en-IN" sz="1800" dirty="0"/>
              <a:t> Zhu, Si Shi​</a:t>
            </a:r>
            <a:endParaRPr sz="1800" dirty="0"/>
          </a:p>
          <a:p>
            <a:pPr marL="0" lvl="0" indent="0" algn="l" rtl="0">
              <a:spcBef>
                <a:spcPts val="480"/>
              </a:spcBef>
              <a:spcAft>
                <a:spcPts val="0"/>
              </a:spcAft>
              <a:buClr>
                <a:schemeClr val="dk1"/>
              </a:buClr>
              <a:buSzPts val="2400"/>
              <a:buFont typeface="Arial"/>
              <a:buNone/>
            </a:pPr>
            <a:r>
              <a:rPr lang="en-IN" sz="1900" dirty="0"/>
              <a:t> </a:t>
            </a:r>
            <a:r>
              <a:rPr lang="en-US" sz="1900" dirty="0"/>
              <a:t>This paper examines how the physical and personality-related anthropomorphic features of artificial intelligence (AI) service robots impact consumer evaluations and acceptance during service delivery. It explores the effects of different robot appearance of humanlike, mascot-like, and machine-like on performance expectancy, positive emotions, and effort expectancy, while also considering the moderating role of the robots SENSE OF HUMOR. Two scenario-based experiments are conducted to test these hypotheses.</a:t>
            </a:r>
          </a:p>
          <a:p>
            <a:pPr marL="0" lvl="0" indent="0" algn="l" rtl="0">
              <a:spcBef>
                <a:spcPts val="560"/>
              </a:spcBef>
              <a:spcAft>
                <a:spcPts val="0"/>
              </a:spcAft>
              <a:buClr>
                <a:schemeClr val="dk1"/>
              </a:buClr>
              <a:buSzPts val="2800"/>
              <a:buFont typeface="Arial"/>
              <a:buNone/>
            </a:pPr>
            <a:r>
              <a:rPr lang="en-US" sz="1800" b="1" dirty="0"/>
              <a:t>Pros:</a:t>
            </a:r>
            <a:r>
              <a:rPr lang="en-US" sz="1800" dirty="0"/>
              <a:t> Efficient Offers guidance for hospitality managers in implementing AI service robots that enhance service delivery.</a:t>
            </a:r>
          </a:p>
          <a:p>
            <a:pPr marL="0" lvl="0" indent="0" algn="l" rtl="0">
              <a:spcBef>
                <a:spcPts val="560"/>
              </a:spcBef>
              <a:spcAft>
                <a:spcPts val="0"/>
              </a:spcAft>
              <a:buClr>
                <a:schemeClr val="dk1"/>
              </a:buClr>
              <a:buSzPts val="2800"/>
              <a:buFont typeface="Arial"/>
              <a:buNone/>
            </a:pPr>
            <a:r>
              <a:rPr lang="en-IN" sz="1800" b="1" dirty="0"/>
              <a:t>Cons:</a:t>
            </a:r>
            <a:r>
              <a:rPr lang="en-US" sz="1800" dirty="0"/>
              <a:t>Adding anthropomorphic features can be costly and technologically demanding.</a:t>
            </a:r>
            <a:r>
              <a:rPr lang="en-IN" sz="1800" dirty="0"/>
              <a:t>.</a:t>
            </a:r>
            <a:endParaRPr sz="3200" dirty="0"/>
          </a:p>
          <a:p>
            <a:pPr marL="0" lvl="0" indent="0" algn="l" rtl="0">
              <a:spcBef>
                <a:spcPts val="600"/>
              </a:spcBef>
              <a:spcAft>
                <a:spcPts val="0"/>
              </a:spcAft>
              <a:buClr>
                <a:schemeClr val="dk1"/>
              </a:buClr>
              <a:buSzPts val="3000"/>
              <a:buFont typeface="Arial"/>
              <a:buNone/>
            </a:pPr>
            <a:endParaRPr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SzPts val="3000"/>
              <a:buNone/>
            </a:pPr>
            <a:endParaRPr sz="3200" dirty="0">
              <a:solidFill>
                <a:srgbClr val="000000"/>
              </a:solidFill>
            </a:endParaRPr>
          </a:p>
        </p:txBody>
      </p:sp>
      <p:sp>
        <p:nvSpPr>
          <p:cNvPr id="160" name="Google Shape;160;p19"/>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61" name="Google Shape;161;p19"/>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62" name="Google Shape;162;p1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
        <p:nvSpPr>
          <p:cNvPr id="169" name="Google Shape;169;p20"/>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8</a:t>
            </a:fld>
            <a:endParaRPr/>
          </a:p>
        </p:txBody>
      </p:sp>
      <p:sp>
        <p:nvSpPr>
          <p:cNvPr id="170" name="Google Shape;170;p20"/>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Literature Review – 6</a:t>
            </a:r>
            <a:endParaRPr sz="2800" dirty="0"/>
          </a:p>
        </p:txBody>
      </p:sp>
      <p:sp>
        <p:nvSpPr>
          <p:cNvPr id="171" name="Google Shape;171;p20"/>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a:buNone/>
            </a:pPr>
            <a:r>
              <a:rPr lang="en-IN" sz="2200" b="1" dirty="0"/>
              <a:t>Paper Title:</a:t>
            </a:r>
            <a:r>
              <a:rPr lang="en-IN" dirty="0"/>
              <a:t> </a:t>
            </a:r>
            <a:r>
              <a:rPr lang="en-US" sz="2200" dirty="0"/>
              <a:t>Smart Student Guide Case of HUGI, a Chatbot for Education</a:t>
            </a:r>
            <a:endParaRPr sz="2000" dirty="0"/>
          </a:p>
          <a:p>
            <a:pPr marL="0" lvl="0" indent="0" algn="l" rtl="0">
              <a:spcBef>
                <a:spcPts val="480"/>
              </a:spcBef>
              <a:spcAft>
                <a:spcPts val="0"/>
              </a:spcAft>
              <a:buClr>
                <a:schemeClr val="dk1"/>
              </a:buClr>
              <a:buSzPts val="2400"/>
              <a:buFont typeface="Arial"/>
              <a:buNone/>
            </a:pPr>
            <a:r>
              <a:rPr lang="en-IN" sz="1800" b="1" dirty="0"/>
              <a:t>Authors:</a:t>
            </a:r>
            <a:r>
              <a:rPr lang="en-IN" sz="1800" dirty="0"/>
              <a:t> </a:t>
            </a:r>
            <a:r>
              <a:rPr lang="en-IN" sz="1800" dirty="0" err="1"/>
              <a:t>Boidurjomani</a:t>
            </a:r>
            <a:r>
              <a:rPr lang="en-IN" sz="1800" dirty="0"/>
              <a:t> Banerjee</a:t>
            </a:r>
          </a:p>
          <a:p>
            <a:pPr marL="0" lvl="0" indent="0" algn="l" rtl="0">
              <a:spcBef>
                <a:spcPts val="480"/>
              </a:spcBef>
              <a:spcAft>
                <a:spcPts val="0"/>
              </a:spcAft>
              <a:buClr>
                <a:schemeClr val="dk1"/>
              </a:buClr>
              <a:buSzPts val="2400"/>
              <a:buFont typeface="Arial"/>
              <a:buNone/>
            </a:pPr>
            <a:r>
              <a:rPr lang="en-US" sz="1900" dirty="0"/>
              <a:t>Customer experience is essential for the growth of educational institutions. To provide 24/7 service and keep students informed, </a:t>
            </a:r>
            <a:r>
              <a:rPr lang="en-US" sz="1900" dirty="0" err="1"/>
              <a:t>Haaga</a:t>
            </a:r>
            <a:r>
              <a:rPr lang="en-US" sz="1900" dirty="0"/>
              <a:t>-Helia University deployed HUGI, a chatbot that utilizes keyword recognition and machine learning to address queries in Finnish and English. While effective for basic inquiries, HUGI still requires human intervention for updates. This thesis aims to improve the updating and maintenance processes of HUGI, enhance its capabilities to meet student needs autonomously, and create a roadmap for future improvements.</a:t>
            </a:r>
            <a:endParaRPr sz="1900" dirty="0"/>
          </a:p>
          <a:p>
            <a:pPr marL="0" lvl="0" indent="0" algn="l" rtl="0">
              <a:spcBef>
                <a:spcPts val="560"/>
              </a:spcBef>
              <a:spcAft>
                <a:spcPts val="0"/>
              </a:spcAft>
              <a:buSzPts val="2800"/>
              <a:buNone/>
            </a:pPr>
            <a:r>
              <a:rPr lang="en-IN" sz="1800" b="1" dirty="0"/>
              <a:t>Pros:</a:t>
            </a:r>
            <a:r>
              <a:rPr lang="en-IN" sz="1800" dirty="0"/>
              <a:t> Soilless </a:t>
            </a:r>
            <a:r>
              <a:rPr lang="en-US" sz="1800" dirty="0"/>
              <a:t>Immediate support for student queries. Establishes a plan for ongoing improvements.</a:t>
            </a:r>
          </a:p>
          <a:p>
            <a:pPr marL="0" lvl="0" indent="0" algn="l" rtl="0">
              <a:spcBef>
                <a:spcPts val="560"/>
              </a:spcBef>
              <a:spcAft>
                <a:spcPts val="0"/>
              </a:spcAft>
              <a:buSzPts val="2800"/>
              <a:buNone/>
            </a:pPr>
            <a:r>
              <a:rPr lang="en-IN" sz="1800" b="1" dirty="0"/>
              <a:t>Cons:</a:t>
            </a:r>
            <a:r>
              <a:rPr lang="en-US" sz="1800" dirty="0"/>
              <a:t>Increased complexity may lead to service disruptions. Upgrading may require significant resources. </a:t>
            </a:r>
            <a:r>
              <a:rPr lang="en-IN" sz="1800" dirty="0"/>
              <a:t>​</a:t>
            </a:r>
            <a:endParaRPr sz="1800" dirty="0"/>
          </a:p>
          <a:p>
            <a:pPr marL="0" lvl="0" indent="0" algn="l" rtl="0">
              <a:spcBef>
                <a:spcPts val="560"/>
              </a:spcBef>
              <a:spcAft>
                <a:spcPts val="0"/>
              </a:spcAft>
              <a:buClr>
                <a:schemeClr val="dk1"/>
              </a:buClr>
              <a:buSzPts val="2800"/>
              <a:buFont typeface="Arial"/>
              <a:buNone/>
            </a:pPr>
            <a:endParaRPr sz="1800" dirty="0"/>
          </a:p>
          <a:p>
            <a:pPr marL="0" lvl="0" indent="0" algn="l" rtl="0">
              <a:spcBef>
                <a:spcPts val="600"/>
              </a:spcBef>
              <a:spcAft>
                <a:spcPts val="0"/>
              </a:spcAft>
              <a:buClr>
                <a:schemeClr val="dk1"/>
              </a:buClr>
              <a:buSzPts val="3000"/>
              <a:buFont typeface="Arial"/>
              <a:buNone/>
            </a:pPr>
            <a:endParaRPr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SzPts val="3000"/>
              <a:buNone/>
            </a:pPr>
            <a:endParaRPr sz="3200" dirty="0">
              <a:solidFill>
                <a:srgbClr val="000000"/>
              </a:solidFill>
            </a:endParaRPr>
          </a:p>
        </p:txBody>
      </p:sp>
      <p:sp>
        <p:nvSpPr>
          <p:cNvPr id="172" name="Google Shape;172;p2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73" name="Google Shape;173;p2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74" name="Google Shape;174;p2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
        <p:nvSpPr>
          <p:cNvPr id="181" name="Google Shape;181;p21"/>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9</a:t>
            </a:fld>
            <a:endParaRPr/>
          </a:p>
        </p:txBody>
      </p:sp>
      <p:sp>
        <p:nvSpPr>
          <p:cNvPr id="182" name="Google Shape;182;p21"/>
          <p:cNvSpPr txBox="1">
            <a:spLocks noGrp="1"/>
          </p:cNvSpPr>
          <p:nvPr>
            <p:ph type="title" idx="4294967295"/>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a:solidFill>
                  <a:srgbClr val="FF0000"/>
                </a:solidFill>
              </a:rPr>
              <a:t>Literature Review – 7</a:t>
            </a:r>
            <a:endParaRPr sz="2800"/>
          </a:p>
        </p:txBody>
      </p:sp>
      <p:sp>
        <p:nvSpPr>
          <p:cNvPr id="183" name="Google Shape;183;p21"/>
          <p:cNvSpPr txBox="1">
            <a:spLocks noGrp="1"/>
          </p:cNvSpPr>
          <p:nvPr>
            <p:ph type="body" idx="4294967295"/>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a:buNone/>
            </a:pPr>
            <a:r>
              <a:rPr lang="en-IN" sz="2200" b="1" dirty="0"/>
              <a:t>Paper Title:</a:t>
            </a:r>
            <a:r>
              <a:rPr lang="en-IN" dirty="0"/>
              <a:t> </a:t>
            </a:r>
            <a:r>
              <a:rPr lang="en-US" sz="2200" dirty="0"/>
              <a:t>An Investigation on Question Answering </a:t>
            </a:r>
            <a:r>
              <a:rPr lang="en-US" sz="2200" dirty="0" err="1"/>
              <a:t>foran</a:t>
            </a:r>
            <a:r>
              <a:rPr lang="en-US" sz="2200" dirty="0"/>
              <a:t> Online Feedable Chatbot</a:t>
            </a:r>
            <a:endParaRPr sz="2200" dirty="0"/>
          </a:p>
          <a:p>
            <a:pPr marL="0" lvl="0" indent="0" algn="l" rtl="0">
              <a:spcBef>
                <a:spcPts val="480"/>
              </a:spcBef>
              <a:spcAft>
                <a:spcPts val="0"/>
              </a:spcAft>
              <a:buSzPts val="2400"/>
              <a:buNone/>
            </a:pPr>
            <a:r>
              <a:rPr lang="en-IN" sz="1800" b="1" dirty="0"/>
              <a:t>Authors:</a:t>
            </a:r>
            <a:r>
              <a:rPr lang="en-IN" sz="1800" dirty="0"/>
              <a:t> Sameera </a:t>
            </a:r>
            <a:r>
              <a:rPr lang="en-IN" sz="1800" dirty="0" err="1"/>
              <a:t>A’amer</a:t>
            </a:r>
            <a:r>
              <a:rPr lang="en-IN" sz="1800" dirty="0"/>
              <a:t> ,  Abdul-Kader</a:t>
            </a:r>
            <a:endParaRPr sz="1800" dirty="0"/>
          </a:p>
          <a:p>
            <a:pPr marL="0" lvl="0" indent="0" algn="l" rtl="0">
              <a:spcBef>
                <a:spcPts val="480"/>
              </a:spcBef>
              <a:spcAft>
                <a:spcPts val="0"/>
              </a:spcAft>
              <a:buClr>
                <a:schemeClr val="dk1"/>
              </a:buClr>
              <a:buSzPts val="2400"/>
              <a:buFont typeface="Arial"/>
              <a:buNone/>
            </a:pPr>
            <a:r>
              <a:rPr lang="en-IN" sz="1900" dirty="0"/>
              <a:t> </a:t>
            </a:r>
            <a:r>
              <a:rPr lang="en-US" sz="1900" dirty="0"/>
              <a:t>This thesis focuses on the design and implementation of an Online Feedable Chatbot that autonomously answers questions about specific entities. It generates diverse question-answer pairs (QAPs) and imperative sentences from web sources to populate its SQL database. The chatbot features a response selection system using hybrid syntactic and semantic techniques, allowing it to expand its knowledge base independently without instructor supervision. </a:t>
            </a:r>
          </a:p>
          <a:p>
            <a:pPr marL="0" lvl="0" indent="0" algn="l" rtl="0">
              <a:spcBef>
                <a:spcPts val="480"/>
              </a:spcBef>
              <a:spcAft>
                <a:spcPts val="0"/>
              </a:spcAft>
              <a:buClr>
                <a:schemeClr val="dk1"/>
              </a:buClr>
              <a:buSzPts val="2400"/>
              <a:buFont typeface="Arial"/>
              <a:buNone/>
            </a:pPr>
            <a:r>
              <a:rPr lang="en-IN" sz="1800" b="1" dirty="0"/>
              <a:t>Pros:</a:t>
            </a:r>
            <a:r>
              <a:rPr lang="en-IN" sz="1800" dirty="0"/>
              <a:t> </a:t>
            </a:r>
            <a:r>
              <a:rPr lang="en-US" sz="1800" dirty="0"/>
              <a:t>Continuously updates its knowledge base without manual </a:t>
            </a:r>
            <a:r>
              <a:rPr lang="en-US" sz="1800" dirty="0" err="1"/>
              <a:t>input.Uses</a:t>
            </a:r>
            <a:r>
              <a:rPr lang="en-US" sz="1800" dirty="0"/>
              <a:t> advanced techniques for selecting the best responses.</a:t>
            </a:r>
            <a:endParaRPr sz="1800" dirty="0"/>
          </a:p>
          <a:p>
            <a:pPr marL="0" lvl="0" indent="0" algn="l" rtl="0">
              <a:spcBef>
                <a:spcPts val="560"/>
              </a:spcBef>
              <a:spcAft>
                <a:spcPts val="0"/>
              </a:spcAft>
              <a:buClr>
                <a:schemeClr val="dk1"/>
              </a:buClr>
              <a:buSzPts val="2800"/>
              <a:buFont typeface="Arial"/>
              <a:buNone/>
            </a:pPr>
            <a:r>
              <a:rPr lang="en-IN" sz="1800" b="1" dirty="0"/>
              <a:t>Cons:</a:t>
            </a:r>
            <a:r>
              <a:rPr lang="en-US" sz="1800" b="1" dirty="0"/>
              <a:t> </a:t>
            </a:r>
            <a:r>
              <a:rPr lang="en-US" sz="1800" dirty="0"/>
              <a:t>Potential for inaccurate or irrelevant information. Quality relies on the accuracy of online information.</a:t>
            </a:r>
            <a:endParaRPr sz="1800" dirty="0"/>
          </a:p>
          <a:p>
            <a:pPr marL="0" lvl="0" indent="0" algn="l" rtl="0">
              <a:spcBef>
                <a:spcPts val="600"/>
              </a:spcBef>
              <a:spcAft>
                <a:spcPts val="0"/>
              </a:spcAft>
              <a:buClr>
                <a:schemeClr val="dk1"/>
              </a:buClr>
              <a:buSzPts val="3000"/>
              <a:buFont typeface="Arial"/>
              <a:buNone/>
            </a:pPr>
            <a:endParaRPr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Clr>
                <a:schemeClr val="dk1"/>
              </a:buClr>
              <a:buSzPts val="3000"/>
              <a:buFont typeface="Arial"/>
              <a:buNone/>
            </a:pPr>
            <a:endParaRPr sz="3200" dirty="0"/>
          </a:p>
          <a:p>
            <a:pPr marL="0" lvl="0" indent="0" algn="l" rtl="0">
              <a:spcBef>
                <a:spcPts val="600"/>
              </a:spcBef>
              <a:spcAft>
                <a:spcPts val="0"/>
              </a:spcAft>
              <a:buSzPts val="3000"/>
              <a:buNone/>
            </a:pPr>
            <a:endParaRPr sz="3200" dirty="0">
              <a:solidFill>
                <a:srgbClr val="000000"/>
              </a:solidFill>
            </a:endParaRPr>
          </a:p>
        </p:txBody>
      </p:sp>
      <p:sp>
        <p:nvSpPr>
          <p:cNvPr id="184" name="Google Shape;184;p2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First Review</a:t>
            </a:r>
            <a:endParaRPr/>
          </a:p>
        </p:txBody>
      </p:sp>
      <p:sp>
        <p:nvSpPr>
          <p:cNvPr id="185" name="Google Shape;185;p2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a:t>Department of Computer Science and Engineering</a:t>
            </a:r>
            <a:endParaRPr/>
          </a:p>
        </p:txBody>
      </p:sp>
      <p:sp>
        <p:nvSpPr>
          <p:cNvPr id="186" name="Google Shape;186;p2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2459</Words>
  <Application>Microsoft Office PowerPoint</Application>
  <PresentationFormat>Widescreen</PresentationFormat>
  <Paragraphs>215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Noto Sans Symbols</vt:lpstr>
      <vt:lpstr>Times New Roman</vt:lpstr>
      <vt:lpstr>Verdana</vt:lpstr>
      <vt:lpstr>Profile</vt:lpstr>
      <vt:lpstr>PowerPoint Presentation</vt:lpstr>
      <vt:lpstr>Introduction</vt:lpstr>
      <vt:lpstr>Literature Review - 1</vt:lpstr>
      <vt:lpstr>Literature Review – 2</vt:lpstr>
      <vt:lpstr>Literature Review – 3</vt:lpstr>
      <vt:lpstr>Literature Review – 4</vt:lpstr>
      <vt:lpstr>Literature Review – 5</vt:lpstr>
      <vt:lpstr>Literature Review – 6</vt:lpstr>
      <vt:lpstr>Literature Review – 7</vt:lpstr>
      <vt:lpstr>Literature Review – 8</vt:lpstr>
      <vt:lpstr>Literature Review – 9</vt:lpstr>
      <vt:lpstr>Literature Review – 10</vt:lpstr>
      <vt:lpstr>Literature Review – 11</vt:lpstr>
      <vt:lpstr>Literature Review – 12</vt:lpstr>
      <vt:lpstr>Summary of Literature Review</vt:lpstr>
      <vt:lpstr>Problem Statement</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nitish mahendran</cp:lastModifiedBy>
  <cp:revision>4</cp:revision>
  <dcterms:modified xsi:type="dcterms:W3CDTF">2024-10-07T06:46:39Z</dcterms:modified>
</cp:coreProperties>
</file>