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369" r:id="rId4"/>
    <p:sldId id="370" r:id="rId5"/>
    <p:sldId id="372" r:id="rId6"/>
    <p:sldId id="373" r:id="rId7"/>
    <p:sldId id="374" r:id="rId8"/>
    <p:sldId id="381" r:id="rId9"/>
    <p:sldId id="379" r:id="rId10"/>
    <p:sldId id="382" r:id="rId11"/>
    <p:sldId id="380" r:id="rId12"/>
    <p:sldId id="383" r:id="rId13"/>
    <p:sldId id="376" r:id="rId14"/>
    <p:sldId id="375" r:id="rId15"/>
    <p:sldId id="377" r:id="rId16"/>
    <p:sldId id="378"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IOT BASED CONNECTED PET COMPANION</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5904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Mrs.G.M.SASIKALA</a:t>
            </a:r>
            <a:r>
              <a:rPr lang="en-IN" altLang="en-US" sz="2400" b="1" dirty="0">
                <a:solidFill>
                  <a:srgbClr val="FF0000"/>
                </a:solidFill>
              </a:rPr>
              <a:t> </a:t>
            </a:r>
          </a:p>
          <a:p>
            <a:pPr>
              <a:spcBef>
                <a:spcPct val="0"/>
              </a:spcBef>
              <a:buClrTx/>
              <a:buFontTx/>
              <a:buNone/>
            </a:pPr>
            <a:r>
              <a:rPr lang="en-IN" altLang="en-US" sz="2400" b="1" dirty="0">
                <a:solidFill>
                  <a:srgbClr val="FF0000"/>
                </a:solidFill>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altLang="en-US" sz="2000" b="1" dirty="0">
                <a:solidFill>
                  <a:srgbClr val="FF0000"/>
                </a:solidFill>
              </a:rPr>
              <a:t>B</a:t>
            </a:r>
            <a:r>
              <a:rPr lang="en-IN" altLang="en-US" sz="2000" b="1" dirty="0">
                <a:solidFill>
                  <a:srgbClr val="FF0000"/>
                </a:solidFill>
              </a:rPr>
              <a:t>21A2425C24</a:t>
            </a:r>
          </a:p>
          <a:p>
            <a:pPr>
              <a:spcBef>
                <a:spcPct val="0"/>
              </a:spcBef>
              <a:buClrTx/>
              <a:buFontTx/>
              <a:buNone/>
            </a:pPr>
            <a:r>
              <a:rPr lang="en-IN" altLang="en-US" sz="2000" b="1" dirty="0">
                <a:solidFill>
                  <a:srgbClr val="FF0000"/>
                </a:solidFill>
              </a:rPr>
              <a:t>PRAVEEN.M(210701193)</a:t>
            </a:r>
          </a:p>
          <a:p>
            <a:pPr>
              <a:spcBef>
                <a:spcPct val="0"/>
              </a:spcBef>
              <a:buClrTx/>
              <a:buFontTx/>
              <a:buNone/>
            </a:pPr>
            <a:r>
              <a:rPr lang="en-IN" altLang="en-US" sz="2000" b="1" dirty="0">
                <a:solidFill>
                  <a:srgbClr val="FF0000"/>
                </a:solidFill>
              </a:rPr>
              <a:t>MONASHREE.D(210701165)</a:t>
            </a:r>
          </a:p>
          <a:p>
            <a:pPr>
              <a:spcBef>
                <a:spcPct val="0"/>
              </a:spcBef>
              <a:buClrTx/>
              <a:buNone/>
            </a:pPr>
            <a:endParaRPr lang="en-IN" altLang="en-US" sz="20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CC140-A220-A07A-49C1-B5479C8C59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A79EA-BB24-E6EA-A7FC-75CAC0A5AB93}"/>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pic>
        <p:nvPicPr>
          <p:cNvPr id="8" name="Content Placeholder 7">
            <a:extLst>
              <a:ext uri="{FF2B5EF4-FFF2-40B4-BE49-F238E27FC236}">
                <a16:creationId xmlns:a16="http://schemas.microsoft.com/office/drawing/2014/main" id="{7F8A1576-2F92-A157-8AE2-A0A8FA481FB6}"/>
              </a:ext>
            </a:extLst>
          </p:cNvPr>
          <p:cNvPicPr>
            <a:picLocks noGrp="1" noChangeAspect="1"/>
          </p:cNvPicPr>
          <p:nvPr>
            <p:ph idx="1"/>
          </p:nvPr>
        </p:nvPicPr>
        <p:blipFill>
          <a:blip r:embed="rId2"/>
          <a:stretch>
            <a:fillRect/>
          </a:stretch>
        </p:blipFill>
        <p:spPr>
          <a:xfrm>
            <a:off x="3513138" y="1752600"/>
            <a:ext cx="5153024" cy="4267200"/>
          </a:xfrm>
        </p:spPr>
      </p:pic>
      <p:sp>
        <p:nvSpPr>
          <p:cNvPr id="4" name="Date Placeholder 3">
            <a:extLst>
              <a:ext uri="{FF2B5EF4-FFF2-40B4-BE49-F238E27FC236}">
                <a16:creationId xmlns:a16="http://schemas.microsoft.com/office/drawing/2014/main" id="{79E10DE0-BE2A-683A-8EA0-049304D6A006}"/>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63E2D43B-E29C-9639-ED75-88EE4488A5FD}"/>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A8CC1675-70C4-CAA5-E32D-7FB1B9808C3B}"/>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59142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9BA88-741C-437B-AF9B-CB1C415238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625E08-C08C-AA1A-4ABE-628C4D794D42}"/>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6360516A-D225-71CC-B6DD-58A30722A836}"/>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6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Temperature monitoring:</a:t>
            </a:r>
          </a:p>
          <a:p>
            <a:pPr marL="438150" lvl="1" indent="0">
              <a:buClr>
                <a:srgbClr val="CC0000"/>
              </a:buClr>
              <a:buNone/>
              <a:defRPr/>
            </a:pPr>
            <a:r>
              <a:rPr lang="en-US" sz="2400" dirty="0">
                <a:latin typeface="Times New Roman" panose="02020603050405020304" pitchFamily="18" charset="0"/>
                <a:cs typeface="Times New Roman" panose="02020603050405020304" pitchFamily="18" charset="0"/>
              </a:rPr>
              <a:t>This module monitors the pet’s body temperature via sensors in the collar. Owners receive alerts through the Online Cloud platform  when temperature exceeds a particular level. It integrates real-time data processing, sensor management, and communication protocols to ensure seamless operation.</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1EDD453-4534-F761-5F51-92EBED90913A}"/>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F5EA97F1-7F16-63E1-63C2-369D4C6FEE48}"/>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0B52EDA5-BDB0-6689-7D25-F1BC4FB23EC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112023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E09D3-1C2C-3914-B729-9B5C587E13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543788-D7F4-233F-F9E8-417F797E67B3}"/>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4" name="Date Placeholder 3">
            <a:extLst>
              <a:ext uri="{FF2B5EF4-FFF2-40B4-BE49-F238E27FC236}">
                <a16:creationId xmlns:a16="http://schemas.microsoft.com/office/drawing/2014/main" id="{5A7F4583-1E48-73B4-F8DC-0A2C72461162}"/>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6A93562E-E385-39F5-2426-255FBC6B3726}"/>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9C46D8D0-9020-1D48-823E-335BED6711D5}"/>
              </a:ext>
            </a:extLst>
          </p:cNvPr>
          <p:cNvSpPr>
            <a:spLocks noGrp="1"/>
          </p:cNvSpPr>
          <p:nvPr>
            <p:ph type="sldNum" sz="quarter" idx="12"/>
          </p:nvPr>
        </p:nvSpPr>
        <p:spPr/>
        <p:txBody>
          <a:bodyPr/>
          <a:lstStyle/>
          <a:p>
            <a:fld id="{5AB9ECBD-B4DD-40D5-8D24-9ECCDBB1583E}" type="slidenum">
              <a:rPr lang="en-IN" smtClean="0"/>
              <a:t>12</a:t>
            </a:fld>
            <a:endParaRPr lang="en-IN"/>
          </a:p>
        </p:txBody>
      </p:sp>
      <p:pic>
        <p:nvPicPr>
          <p:cNvPr id="12" name="Content Placeholder 11">
            <a:extLst>
              <a:ext uri="{FF2B5EF4-FFF2-40B4-BE49-F238E27FC236}">
                <a16:creationId xmlns:a16="http://schemas.microsoft.com/office/drawing/2014/main" id="{E63DE9A5-D5F2-8E49-C767-79D1A374E27B}"/>
              </a:ext>
            </a:extLst>
          </p:cNvPr>
          <p:cNvPicPr>
            <a:picLocks noGrp="1" noChangeAspect="1"/>
          </p:cNvPicPr>
          <p:nvPr>
            <p:ph idx="1"/>
          </p:nvPr>
        </p:nvPicPr>
        <p:blipFill>
          <a:blip r:embed="rId2"/>
          <a:stretch>
            <a:fillRect/>
          </a:stretch>
        </p:blipFill>
        <p:spPr>
          <a:xfrm>
            <a:off x="2841171" y="2138118"/>
            <a:ext cx="6496957" cy="3496163"/>
          </a:xfrm>
          <a:prstGeom prst="rect">
            <a:avLst/>
          </a:prstGeom>
        </p:spPr>
      </p:pic>
    </p:spTree>
    <p:extLst>
      <p:ext uri="{BB962C8B-B14F-4D97-AF65-F5344CB8AC3E}">
        <p14:creationId xmlns:p14="http://schemas.microsoft.com/office/powerpoint/2010/main" val="348644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system dispenses food when the pet approaches or upon manual activation, ensuring proper portion control based on real-time data. This prevents overfeeding and promotes a healthier diet for the pet. Additionally, the system adapts to the pet's eating habits, providing more precise and customized feeding schedules. Compared to the existing system, which follows a timed dispensing model without monitoring the bowl's content, our system offers improved accuracy and efficiency. </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410963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r>
              <a:rPr lang="en-US" sz="2400" dirty="0">
                <a:latin typeface="Times New Roman" panose="02020603050405020304" pitchFamily="18" charset="0"/>
                <a:cs typeface="Times New Roman" panose="02020603050405020304" pitchFamily="18" charset="0"/>
              </a:rPr>
              <a:t>The first module, the Food Dispenser, has been successfully developed with automated dispensing . This ensures efficient food management tailored to the pet's needs while minimizing waste and enhancing convenience for pet owners. The second phase of the project will focus on completing the Water Dispenser and Temperature Monitoring Modules. These modules will integrate similar automation features, such as weight-based water refilling and health monitoring via collar sensors, while enhancing functionality with advanced analytics, manual controls, and seamless integration into the cloud platform.</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36916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342900" lvl="0" indent="-342900" algn="just">
              <a:lnSpc>
                <a:spcPct val="107000"/>
              </a:lnSpc>
              <a:spcAft>
                <a:spcPts val="800"/>
              </a:spcAft>
              <a:buFont typeface="Symbol" panose="05050102010706020507" pitchFamily="18" charset="2"/>
              <a:buChar cha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Adetokunbo A.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Adenowo</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Jonathan C.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Anyi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James A.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Akobada</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(2022). Internet of Things based Pet Feeder Automation using Raspberry Pi. Godavari Institute of Engineering and Technology, India. </a:t>
            </a:r>
          </a:p>
          <a:p>
            <a:pPr marL="342900" lvl="0" indent="-342900" algn="just">
              <a:lnSpc>
                <a:spcPct val="107000"/>
              </a:lnSpc>
              <a:spcAft>
                <a:spcPts val="800"/>
              </a:spcAf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Madhu R,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Addula</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Swetha, Sanjana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Dharmavar</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Tejashwini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V J, Vidhya Shree N. (2023). Smart Pet Monitoring and Feeder using IoT. International Journal of Advanced Research in Science, Communication and Technology, 3(7), 1-10.</a:t>
            </a:r>
          </a:p>
          <a:p>
            <a:pPr marL="342900" lvl="0" indent="-342900" algn="just">
              <a:lnSpc>
                <a:spcPct val="107000"/>
              </a:lnSpc>
              <a:spcAft>
                <a:spcPts val="800"/>
              </a:spcAf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Helmi Che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Hasni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Suhazlan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Suhaimi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(2022). Pet Feeding System. International Journal of Recent Technology and Applied Science.</a:t>
            </a:r>
          </a:p>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Tree>
    <p:extLst>
      <p:ext uri="{BB962C8B-B14F-4D97-AF65-F5344CB8AC3E}">
        <p14:creationId xmlns:p14="http://schemas.microsoft.com/office/powerpoint/2010/main" val="153016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3200" dirty="0">
                <a:solidFill>
                  <a:srgbClr val="000000"/>
                </a:solidFill>
                <a:latin typeface="Times New Roman" panose="02020603050405020304" pitchFamily="18" charset="0"/>
                <a:cs typeface="Times New Roman" panose="02020603050405020304" pitchFamily="18" charset="0"/>
              </a:rPr>
              <a:t>Applied and Waiting for acceptance</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spTree>
    <p:extLst>
      <p:ext uri="{BB962C8B-B14F-4D97-AF65-F5344CB8AC3E}">
        <p14:creationId xmlns:p14="http://schemas.microsoft.com/office/powerpoint/2010/main" val="294642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Modern lifestyles often require pet owners to leave their pets alone for extended periods, leading to concerns about potential accidents, health issues.  The motivation for this project arises from the need for a comprehensive solution that offers </a:t>
            </a:r>
            <a:r>
              <a:rPr lang="en-US" altLang="en-US" sz="2400" dirty="0">
                <a:solidFill>
                  <a:srgbClr val="000000"/>
                </a:solidFill>
                <a:latin typeface="Times New Roman" panose="02020603050405020304" pitchFamily="18" charset="0"/>
                <a:cs typeface="Times New Roman" panose="02020603050405020304" pitchFamily="18" charset="0"/>
              </a:rPr>
              <a:t>proper diet and monitoring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to mitigate these issues.</a:t>
            </a:r>
            <a:r>
              <a:rPr lang="en-US" sz="2400" dirty="0"/>
              <a:t> </a:t>
            </a:r>
            <a:r>
              <a:rPr lang="en-US" sz="2400" dirty="0">
                <a:latin typeface="Times New Roman" panose="02020603050405020304" pitchFamily="18" charset="0"/>
                <a:cs typeface="Times New Roman" panose="02020603050405020304" pitchFamily="18" charset="0"/>
              </a:rPr>
              <a:t>The project aims to provide peace of mind for pet owners by ensuring their pets are cared for even in their absence. Additionally, it fosters better pet well-being through real-time health monitoring, enhancing the bond between pets and owners.</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57200" marR="0" lvl="0" indent="-457200" algn="l" defTabSz="914400" rtl="0" eaLnBrk="0" fontAlgn="base" latinLnBrk="0" hangingPunct="0">
              <a:lnSpc>
                <a:spcPct val="100000"/>
              </a:lnSpc>
              <a:spcBef>
                <a:spcPct val="20000"/>
              </a:spcBef>
              <a:spcAft>
                <a:spcPct val="0"/>
              </a:spcAft>
              <a:buClr>
                <a:srgbClr val="CC0000"/>
              </a:buClr>
              <a:buSzTx/>
              <a:buFont typeface="+mj-lt"/>
              <a:buAutoNum type="arabicPeriod"/>
              <a:tabLst/>
              <a:defRPr/>
            </a:pPr>
            <a:r>
              <a:rPr lang="en-US" altLang="en-US" sz="2400" dirty="0">
                <a:solidFill>
                  <a:srgbClr val="000000"/>
                </a:solidFill>
                <a:latin typeface="Times New Roman" panose="02020603050405020304" pitchFamily="18" charset="0"/>
                <a:cs typeface="Times New Roman" panose="02020603050405020304" pitchFamily="18" charset="0"/>
              </a:rPr>
              <a:t>Pet Health Monitoring</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20000"/>
              </a:spcBef>
              <a:spcAft>
                <a:spcPct val="0"/>
              </a:spcAft>
              <a:buClr>
                <a:srgbClr val="CC0000"/>
              </a:buClr>
              <a:buSzTx/>
              <a:buFont typeface="+mj-lt"/>
              <a:buAutoNum type="arabicPeriod"/>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Promote Pet Well-being</a:t>
            </a:r>
          </a:p>
          <a:p>
            <a:pPr marL="457200" lvl="0" indent="-457200">
              <a:buClr>
                <a:srgbClr val="CC0000"/>
              </a:buClr>
              <a:buFont typeface="+mj-lt"/>
              <a:buAutoNum type="arabicPeriod"/>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Provide Convenience for pet owners</a:t>
            </a:r>
          </a:p>
          <a:p>
            <a:pPr marL="457200" lvl="0" indent="-457200">
              <a:buClr>
                <a:srgbClr val="CC0000"/>
              </a:buClr>
              <a:buFont typeface="+mj-lt"/>
              <a:buAutoNum type="arabicPeriod"/>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Temporary Pet </a:t>
            </a:r>
            <a:r>
              <a:rPr lang="en-US" altLang="en-US" sz="2400" dirty="0">
                <a:solidFill>
                  <a:srgbClr val="000000"/>
                </a:solidFill>
                <a:latin typeface="Times New Roman" panose="02020603050405020304" pitchFamily="18" charset="0"/>
                <a:cs typeface="Times New Roman" panose="02020603050405020304" pitchFamily="18" charset="0"/>
              </a:rPr>
              <a:t>C</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ompanion</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72389"/>
            <a:ext cx="9641306" cy="3256548"/>
          </a:xfrm>
        </p:spPr>
        <p:txBody>
          <a:bodyPr/>
          <a:lstStyle/>
          <a:p>
            <a:pPr marL="0" indent="0">
              <a:buClr>
                <a:srgbClr val="CC0000"/>
              </a:buClr>
              <a:buNone/>
              <a:defRPr/>
            </a:pPr>
            <a:r>
              <a:rPr lang="en-US" altLang="en-US" sz="2400" dirty="0">
                <a:solidFill>
                  <a:srgbClr val="000000"/>
                </a:solidFill>
                <a:latin typeface="Times New Roman" panose="02020603050405020304" pitchFamily="18" charset="0"/>
                <a:cs typeface="Times New Roman" panose="02020603050405020304" pitchFamily="18" charset="0"/>
              </a:rPr>
              <a:t>IOT based connected pet companion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presents an innovative solution to modern pet care challenges by integrating IoT technology into a comprehensive system. This smart pet house combines features like pet feeding with </a:t>
            </a:r>
            <a:r>
              <a:rPr lang="en-US" altLang="en-US" sz="2400" dirty="0">
                <a:solidFill>
                  <a:srgbClr val="000000"/>
                </a:solidFill>
                <a:latin typeface="Times New Roman" panose="02020603050405020304" pitchFamily="18" charset="0"/>
                <a:cs typeface="Times New Roman" panose="02020603050405020304" pitchFamily="18" charset="0"/>
              </a:rPr>
              <a:t>temperature monitoring</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to enhance pet safety and well-being. Key components include sensors to monitor temperature, </a:t>
            </a:r>
            <a:r>
              <a:rPr lang="en-US" altLang="en-US" sz="2400" dirty="0">
                <a:solidFill>
                  <a:srgbClr val="000000"/>
                </a:solidFill>
                <a:latin typeface="Times New Roman" panose="02020603050405020304" pitchFamily="18" charset="0"/>
                <a:cs typeface="Times New Roman" panose="02020603050405020304" pitchFamily="18" charset="0"/>
              </a:rPr>
              <a:t>food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and water levels. By providing a unified platform for monitoring</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health condition,</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proper diet</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project </a:t>
            </a:r>
            <a:r>
              <a:rPr lang="en-US" altLang="en-US" sz="2400" dirty="0">
                <a:solidFill>
                  <a:srgbClr val="000000"/>
                </a:solidFill>
                <a:latin typeface="Times New Roman" panose="02020603050405020304" pitchFamily="18" charset="0"/>
                <a:cs typeface="Times New Roman" panose="02020603050405020304" pitchFamily="18" charset="0"/>
              </a:rPr>
              <a:t>seeks to address the limitations of current pet care solutions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rPr>
            </a:br>
            <a:endParaRPr kumimoji="0" lang="en-IN" altLang="en-US" sz="2400" b="0" i="0" u="none" strike="noStrike" kern="0" cap="none" spc="0" normalizeH="0" baseline="0" noProof="0" dirty="0">
              <a:ln>
                <a:noFill/>
              </a:ln>
              <a:solidFill>
                <a:srgbClr val="000000"/>
              </a:solidFill>
              <a:effectLst/>
              <a:uLnTx/>
              <a:uFillTx/>
              <a:latin typeface="Verdana"/>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The system architecture includes a mobile application, cloud server, IoT controller, sensors. The user interacts with the system through the mobile app. The cloud server bridges communication between the app and IoT controller, sending instructions and receiving data. The IoT controller manages all connected components, including a temperature sensor for temperature monitoring, servo motors for dispensing food and water. This setup enables automated, remote pet care, promoting health and well-being even in the owner's absence.</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514350" marR="0" lvl="0" indent="-514350" algn="l" defTabSz="914400" rtl="0" eaLnBrk="0" fontAlgn="base" latinLnBrk="0" hangingPunct="0">
              <a:lnSpc>
                <a:spcPct val="100000"/>
              </a:lnSpc>
              <a:spcBef>
                <a:spcPct val="20000"/>
              </a:spcBef>
              <a:spcAft>
                <a:spcPct val="0"/>
              </a:spcAft>
              <a:buClr>
                <a:srgbClr val="CC0000"/>
              </a:buClr>
              <a:buSzTx/>
              <a:buAutoNum type="arabicPeriod"/>
              <a:tabLst/>
              <a:defRPr/>
            </a:pPr>
            <a:r>
              <a:rPr lang="en-IN" altLang="en-US" sz="2400" dirty="0">
                <a:solidFill>
                  <a:srgbClr val="000000"/>
                </a:solidFill>
                <a:latin typeface="Times New Roman" panose="02020603050405020304" pitchFamily="18" charset="0"/>
                <a:cs typeface="Times New Roman" panose="02020603050405020304" pitchFamily="18" charset="0"/>
              </a:rPr>
              <a:t>Food dispenser</a:t>
            </a:r>
          </a:p>
          <a:p>
            <a:pPr marL="514350" marR="0" lvl="0" indent="-514350" algn="l" defTabSz="914400" rtl="0" eaLnBrk="0" fontAlgn="base" latinLnBrk="0" hangingPunct="0">
              <a:lnSpc>
                <a:spcPct val="100000"/>
              </a:lnSpc>
              <a:spcBef>
                <a:spcPct val="20000"/>
              </a:spcBef>
              <a:spcAft>
                <a:spcPct val="0"/>
              </a:spcAft>
              <a:buClr>
                <a:srgbClr val="CC0000"/>
              </a:buClr>
              <a:buSzTx/>
              <a:buAutoNum type="arabicPeriod"/>
              <a:tabLst/>
              <a:defRPr/>
            </a:pPr>
            <a:r>
              <a:rPr lang="en-IN" altLang="en-US" sz="2400" dirty="0">
                <a:solidFill>
                  <a:srgbClr val="000000"/>
                </a:solidFill>
                <a:latin typeface="Times New Roman" panose="02020603050405020304" pitchFamily="18" charset="0"/>
                <a:cs typeface="Times New Roman" panose="02020603050405020304" pitchFamily="18" charset="0"/>
              </a:rPr>
              <a:t>Water dispenser</a:t>
            </a:r>
          </a:p>
          <a:p>
            <a:pPr marL="514350" marR="0" lvl="0" indent="-514350" algn="l" defTabSz="914400" rtl="0" eaLnBrk="0" fontAlgn="base" latinLnBrk="0" hangingPunct="0">
              <a:lnSpc>
                <a:spcPct val="100000"/>
              </a:lnSpc>
              <a:spcBef>
                <a:spcPct val="20000"/>
              </a:spcBef>
              <a:spcAft>
                <a:spcPct val="0"/>
              </a:spcAft>
              <a:buClr>
                <a:srgbClr val="CC0000"/>
              </a:buClr>
              <a:buSzTx/>
              <a:buAutoNum type="arabicPeriod"/>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Temperature monitoring</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6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Food Dispenser Module:</a:t>
            </a:r>
          </a:p>
          <a:p>
            <a:pPr marL="438150" lvl="1" indent="0">
              <a:buClr>
                <a:srgbClr val="CC0000"/>
              </a:buClr>
              <a:buNone/>
              <a:defRPr/>
            </a:pPr>
            <a:r>
              <a:rPr lang="en-US" sz="2400" dirty="0">
                <a:latin typeface="Times New Roman" panose="02020603050405020304" pitchFamily="18" charset="0"/>
                <a:cs typeface="Times New Roman" panose="02020603050405020304" pitchFamily="18" charset="0"/>
              </a:rPr>
              <a:t>The food dispenser utilizes ultrasonic sensor to continuously detect the pet. When the pet comes near ultrasonic sensor, the system triggers the dispensing mechanism to release a specific quantity of food to replenish the bowl. This ensures the pet always has an adequate amount of food available while preventing over-dispensing or wastage. The system operates automatically but can also be manually controlled via Online Cloud platform, providing flexibility for the owner.</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B22B3-AB6C-0C8D-1FE1-992148FE3E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2C45EA-F47A-F6E1-7BA4-532B98ABD5D3}"/>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pic>
        <p:nvPicPr>
          <p:cNvPr id="8" name="Content Placeholder 7">
            <a:extLst>
              <a:ext uri="{FF2B5EF4-FFF2-40B4-BE49-F238E27FC236}">
                <a16:creationId xmlns:a16="http://schemas.microsoft.com/office/drawing/2014/main" id="{D013687A-79A3-DEDA-F0D1-6CCCB8AFA558}"/>
              </a:ext>
            </a:extLst>
          </p:cNvPr>
          <p:cNvPicPr>
            <a:picLocks noGrp="1" noChangeAspect="1"/>
          </p:cNvPicPr>
          <p:nvPr>
            <p:ph idx="1"/>
          </p:nvPr>
        </p:nvPicPr>
        <p:blipFill>
          <a:blip r:embed="rId2"/>
          <a:stretch>
            <a:fillRect/>
          </a:stretch>
        </p:blipFill>
        <p:spPr>
          <a:xfrm>
            <a:off x="3615024" y="1752600"/>
            <a:ext cx="4949251" cy="4267200"/>
          </a:xfrm>
        </p:spPr>
      </p:pic>
      <p:sp>
        <p:nvSpPr>
          <p:cNvPr id="4" name="Date Placeholder 3">
            <a:extLst>
              <a:ext uri="{FF2B5EF4-FFF2-40B4-BE49-F238E27FC236}">
                <a16:creationId xmlns:a16="http://schemas.microsoft.com/office/drawing/2014/main" id="{9F907B32-6E0D-5CA6-F550-83E994A77428}"/>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55B456A1-7E6E-ABA2-720E-A291E14A26AA}"/>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E28BDE26-1E83-B27C-C349-378B12E70D3A}"/>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345219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D7C3B-8366-336E-7C02-F7073637FF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9217DE-DC79-77EE-5864-7677329213AF}"/>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7D302AB6-8FB1-C63E-E1B3-77A6337DBEDD}"/>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600" b="1" u="sng" dirty="0">
                <a:solidFill>
                  <a:srgbClr val="000000"/>
                </a:solidFill>
                <a:latin typeface="Times New Roman" panose="02020603050405020304" pitchFamily="18" charset="0"/>
                <a:cs typeface="Times New Roman" panose="02020603050405020304" pitchFamily="18" charset="0"/>
              </a:rPr>
              <a:t>Water</a:t>
            </a:r>
            <a:r>
              <a:rPr kumimoji="0" lang="en-IN" altLang="en-US" sz="26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Dispenser Module:</a:t>
            </a:r>
          </a:p>
          <a:p>
            <a:pPr marL="438150" lvl="1" indent="0">
              <a:buNone/>
            </a:pPr>
            <a:r>
              <a:rPr lang="en-US" sz="2400" dirty="0">
                <a:latin typeface="Times New Roman" panose="02020603050405020304" pitchFamily="18" charset="0"/>
                <a:cs typeface="Times New Roman" panose="02020603050405020304" pitchFamily="18" charset="0"/>
              </a:rPr>
              <a:t>The water dispenser utilizes ultrasonic sensor to continuously detect the pet. When the pet comes near ultrasonic sensor, the system triggers the dispensing mechanism to release a specific quantity of water to replenish the bowl. This ensures the pet always has an adequate amount of water. The system operates automatically but can also be manually controlled via Online Cloud platform, providing flexibility for the owner.</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725FAF8-8885-39BB-DA77-42BF8CB998E1}"/>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B34254C2-C3F4-456E-DB85-2E8A6C4EA5EE}"/>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D49CB195-7AE7-E2D3-E57B-B0380F72180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356344830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419</TotalTime>
  <Words>1045</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Symbol</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Functional Description for each modules with DFD and Activity Diagram</vt:lpstr>
      <vt:lpstr>Functional Description for each modules with DFD and Activity Diagram</vt:lpstr>
      <vt:lpstr>Functional Description for each modules with DFD and Activity Diagram</vt:lpstr>
      <vt:lpstr>Functional Description for each modules with DFD and Activity Diagram</vt:lpstr>
      <vt:lpstr>Functional Description for each modules with DFD and Activity Diagram</vt:lpstr>
      <vt:lpstr>Functional Description for each modules with DFD and Activity Diagram</vt:lpstr>
      <vt:lpstr>Implementation &amp; Results of First Module</vt:lpstr>
      <vt:lpstr>Conclusion &amp; Work for Phase II</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mona shree</cp:lastModifiedBy>
  <cp:revision>9</cp:revision>
  <dcterms:created xsi:type="dcterms:W3CDTF">2023-08-03T04:32:32Z</dcterms:created>
  <dcterms:modified xsi:type="dcterms:W3CDTF">2024-11-26T14:22:02Z</dcterms:modified>
</cp:coreProperties>
</file>