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0"/>
  </p:notesMasterIdLst>
  <p:sldIdLst>
    <p:sldId id="256" r:id="rId2"/>
    <p:sldId id="257" r:id="rId3"/>
    <p:sldId id="275" r:id="rId4"/>
    <p:sldId id="280" r:id="rId5"/>
    <p:sldId id="281" r:id="rId6"/>
    <p:sldId id="282" r:id="rId7"/>
    <p:sldId id="285" r:id="rId8"/>
    <p:sldId id="283" r:id="rId9"/>
    <p:sldId id="294" r:id="rId10"/>
    <p:sldId id="288" r:id="rId11"/>
    <p:sldId id="289" r:id="rId12"/>
    <p:sldId id="284" r:id="rId13"/>
    <p:sldId id="295" r:id="rId14"/>
    <p:sldId id="296" r:id="rId15"/>
    <p:sldId id="293" r:id="rId16"/>
    <p:sldId id="297" r:id="rId17"/>
    <p:sldId id="292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741" autoAdjust="0"/>
  </p:normalViewPr>
  <p:slideViewPr>
    <p:cSldViewPr snapToGrid="0">
      <p:cViewPr>
        <p:scale>
          <a:sx n="50" d="100"/>
          <a:sy n="50" d="100"/>
        </p:scale>
        <p:origin x="12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2CB20-5A75-4BDB-9556-E43026ADF548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0F3B9-C96A-413E-871D-D8E7023DBA9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5215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2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334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436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0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6588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527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553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2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6401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7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B279E7-5398-41A7-B25C-D47FDCA220C5}" type="datetimeFigureOut">
              <a:rPr lang="en-AE" smtClean="0"/>
              <a:t>10/05/2024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0C4863-5E84-4E3F-A917-D0B1EA188F8D}" type="slidenum">
              <a:rPr lang="en-AE" smtClean="0"/>
              <a:t>‹#›</a:t>
            </a:fld>
            <a:endParaRPr lang="en-A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9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366-017-0567-1" TargetMode="External"/><Relationship Id="rId2" Type="http://schemas.openxmlformats.org/officeDocument/2006/relationships/hyperlink" Target="https://www.sciencedirect.com/science/article/pii/S09557997230055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88430016301142" TargetMode="External"/><Relationship Id="rId4" Type="http://schemas.openxmlformats.org/officeDocument/2006/relationships/hyperlink" Target="https://www.sciencedirect.com/science/article/pii/S095741742101734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DBCD-8A3D-799D-5605-21CF7411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904126"/>
            <a:ext cx="9720072" cy="2409290"/>
          </a:xfrm>
        </p:spPr>
        <p:txBody>
          <a:bodyPr>
            <a:noAutofit/>
          </a:bodyPr>
          <a:lstStyle/>
          <a:p>
            <a:pPr algn="ctr"/>
            <a:r>
              <a:rPr lang="en-US" sz="9000" dirty="0">
                <a:solidFill>
                  <a:srgbClr val="FFFF00"/>
                </a:solidFill>
              </a:rPr>
              <a:t>END Review Project Presentation</a:t>
            </a:r>
            <a:endParaRPr lang="en-AE" sz="90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30E42-29C9-18EB-05CC-8A9669FC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544584"/>
            <a:ext cx="9720073" cy="2764776"/>
          </a:xfrm>
        </p:spPr>
        <p:txBody>
          <a:bodyPr>
            <a:normAutofit/>
          </a:bodyPr>
          <a:lstStyle/>
          <a:p>
            <a:r>
              <a:rPr lang="en-US" b="1" dirty="0"/>
              <a:t>Project Guide</a:t>
            </a:r>
            <a:r>
              <a:rPr lang="en-US" dirty="0"/>
              <a:t> – Dr. Sujit Das</a:t>
            </a:r>
          </a:p>
          <a:p>
            <a:r>
              <a:rPr lang="en-US" b="1" dirty="0"/>
              <a:t>Team Members </a:t>
            </a:r>
          </a:p>
          <a:p>
            <a:r>
              <a:rPr lang="en-US" dirty="0"/>
              <a:t>Nithish Krishna Shreenevasan (207151), </a:t>
            </a:r>
          </a:p>
          <a:p>
            <a:r>
              <a:rPr lang="en-US" dirty="0"/>
              <a:t>Yaswanth Reddy(207149)</a:t>
            </a:r>
          </a:p>
          <a:p>
            <a:r>
              <a:rPr lang="en-US" dirty="0"/>
              <a:t>Rahul Kumar Singh (207158)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17656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8878-4944-4D6A-F2F4-D10BF45C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(HSLFGWO)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273F-987D-329B-9C7B-04F6F956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02" y="1778000"/>
            <a:ext cx="9720073" cy="466090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Tw Cen MT (Body)"/>
                <a:ea typeface="Cambria Math" panose="02040503050406030204" pitchFamily="18" charset="0"/>
              </a:rPr>
              <a:t>T</a:t>
            </a:r>
            <a:r>
              <a:rPr lang="en-US" sz="2300" b="0" i="0" u="none" strike="noStrike" baseline="0" dirty="0">
                <a:latin typeface="Tw Cen MT (Body)"/>
                <a:ea typeface="Cambria Math" panose="02040503050406030204" pitchFamily="18" charset="0"/>
              </a:rPr>
              <a:t>he conventional GWO suffers from slow convergence rate and tendency to stuck in local</a:t>
            </a:r>
          </a:p>
          <a:p>
            <a:r>
              <a:rPr lang="en-US" sz="2300" b="0" i="0" u="none" strike="noStrike" baseline="0" dirty="0">
                <a:latin typeface="Tw Cen MT (Body)"/>
                <a:ea typeface="Cambria Math" panose="02040503050406030204" pitchFamily="18" charset="0"/>
              </a:rPr>
              <a:t>optima. Therefore, there is a chance of improvement in the search mechanism</a:t>
            </a:r>
          </a:p>
          <a:p>
            <a:r>
              <a:rPr lang="en-US" sz="2300" b="0" i="0" u="none" strike="noStrike" baseline="0" dirty="0">
                <a:latin typeface="Tw Cen MT (Body)"/>
                <a:ea typeface="Cambria Math" panose="02040503050406030204" pitchFamily="18" charset="0"/>
              </a:rPr>
              <a:t>of the GWO through different operators. </a:t>
            </a:r>
          </a:p>
          <a:p>
            <a:r>
              <a:rPr lang="en-US" sz="2300" dirty="0">
                <a:latin typeface="Tw Cen MT (Body)"/>
                <a:ea typeface="Cambria Math" panose="02040503050406030204" pitchFamily="18" charset="0"/>
              </a:rPr>
              <a:t>By integrating levy flights into GWO, the mutated solutions may be able to escape the local optima trap and produce better results. </a:t>
            </a:r>
          </a:p>
          <a:p>
            <a:r>
              <a:rPr lang="en-US" sz="2300" dirty="0">
                <a:latin typeface="Tw Cen MT (Body)"/>
                <a:ea typeface="Cambria Math" panose="02040503050406030204" pitchFamily="18" charset="0"/>
              </a:rPr>
              <a:t>Following equations are used for the mutation operations,</a:t>
            </a:r>
          </a:p>
          <a:p>
            <a:r>
              <a:rPr lang="en-US" sz="2300" i="1" dirty="0" err="1">
                <a:latin typeface="Tw Cen MT (Body)"/>
                <a:ea typeface="Cambria Math" panose="02040503050406030204" pitchFamily="18" charset="0"/>
              </a:rPr>
              <a:t>Xnew</a:t>
            </a:r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 = </a:t>
            </a:r>
            <a:r>
              <a:rPr lang="en-US" sz="2300" i="1" dirty="0" err="1">
                <a:latin typeface="Tw Cen MT (Body)"/>
                <a:ea typeface="Cambria Math" panose="02040503050406030204" pitchFamily="18" charset="0"/>
              </a:rPr>
              <a:t>Xbest</a:t>
            </a:r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 + N(0,1,dim) ∗ (</a:t>
            </a:r>
            <a:r>
              <a:rPr lang="en-US" sz="2300" i="1" dirty="0" err="1">
                <a:latin typeface="Tw Cen MT (Body)"/>
                <a:ea typeface="Cambria Math" panose="02040503050406030204" pitchFamily="18" charset="0"/>
              </a:rPr>
              <a:t>Xbest</a:t>
            </a:r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 − X)</a:t>
            </a:r>
          </a:p>
          <a:p>
            <a:r>
              <a:rPr lang="en-US" sz="2300" i="1" dirty="0" err="1">
                <a:latin typeface="Tw Cen MT (Body)"/>
                <a:ea typeface="Cambria Math" panose="02040503050406030204" pitchFamily="18" charset="0"/>
              </a:rPr>
              <a:t>Xnew</a:t>
            </a:r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 = </a:t>
            </a:r>
            <a:r>
              <a:rPr lang="en-US" sz="2300" i="1" dirty="0" err="1">
                <a:latin typeface="Tw Cen MT (Body)"/>
                <a:ea typeface="Cambria Math" panose="02040503050406030204" pitchFamily="18" charset="0"/>
              </a:rPr>
              <a:t>Xbest</a:t>
            </a:r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 + 0.05 ∗ Levy(</a:t>
            </a:r>
            <a:r>
              <a:rPr lang="el-GR" sz="2300" i="1" dirty="0">
                <a:latin typeface="Tw Cen MT (Body)"/>
                <a:ea typeface="Cambria Math" panose="02040503050406030204" pitchFamily="18" charset="0"/>
              </a:rPr>
              <a:t>ϴ,</a:t>
            </a:r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dim) ∗ (</a:t>
            </a:r>
            <a:r>
              <a:rPr lang="en-US" sz="2300" i="1" dirty="0" err="1">
                <a:latin typeface="Tw Cen MT (Body)"/>
                <a:ea typeface="Cambria Math" panose="02040503050406030204" pitchFamily="18" charset="0"/>
              </a:rPr>
              <a:t>Xbest</a:t>
            </a:r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 − X)</a:t>
            </a:r>
          </a:p>
          <a:p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N(0, 1, dim)</a:t>
            </a:r>
            <a:r>
              <a:rPr lang="en-US" sz="2300" dirty="0">
                <a:latin typeface="Tw Cen MT (Body)"/>
                <a:ea typeface="Cambria Math" panose="02040503050406030204" pitchFamily="18" charset="0"/>
              </a:rPr>
              <a:t> is a function pick </a:t>
            </a:r>
            <a:r>
              <a:rPr lang="en-US" sz="2300" i="1" dirty="0">
                <a:latin typeface="Tw Cen MT (Body)"/>
                <a:ea typeface="Cambria Math" panose="02040503050406030204" pitchFamily="18" charset="0"/>
              </a:rPr>
              <a:t>dim </a:t>
            </a:r>
            <a:r>
              <a:rPr lang="en-US" sz="2300" dirty="0">
                <a:latin typeface="Tw Cen MT (Body)"/>
                <a:ea typeface="Cambria Math" panose="02040503050406030204" pitchFamily="18" charset="0"/>
              </a:rPr>
              <a:t>random numbers from the normal distribution.  </a:t>
            </a:r>
          </a:p>
        </p:txBody>
      </p:sp>
    </p:spTree>
    <p:extLst>
      <p:ext uri="{BB962C8B-B14F-4D97-AF65-F5344CB8AC3E}">
        <p14:creationId xmlns:p14="http://schemas.microsoft.com/office/powerpoint/2010/main" val="7986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8878-4944-4D6A-F2F4-D10BF45C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(HSLFGWO)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6273F-987D-329B-9C7B-04F6F9562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4402" y="1890445"/>
                <a:ext cx="9720073" cy="4418915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500" i="1" smtClean="0">
                        <a:latin typeface="Tw Cen MT (Body)"/>
                        <a:ea typeface="Cambria Math" panose="02040503050406030204" pitchFamily="18" charset="0"/>
                      </a:rPr>
                      <m:t>𝐿𝑒𝑣𝑦</m:t>
                    </m:r>
                    <m:d>
                      <m:dPr>
                        <m:ctrlPr>
                          <a:rPr lang="en-US" sz="2500" i="1" smtClean="0">
                            <a:solidFill>
                              <a:srgbClr val="836967"/>
                            </a:solidFill>
                            <a:latin typeface="Tw Cen MT (Body)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smtClean="0">
                            <a:latin typeface="Tw Cen MT (Body)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500" i="1" smtClean="0">
                            <a:latin typeface="Tw Cen MT (Body)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500" i="1" smtClean="0">
                            <a:latin typeface="Tw Cen MT (Body)"/>
                            <a:ea typeface="Cambria Math" panose="02040503050406030204" pitchFamily="18" charset="0"/>
                          </a:rPr>
                          <m:t>𝑑𝑖𝑚</m:t>
                        </m:r>
                      </m:e>
                    </m:d>
                    <m:r>
                      <a:rPr lang="en-US" sz="2500" b="0" i="1" smtClean="0">
                        <a:latin typeface="Tw Cen MT (Body)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is the function that generates Levy flight distributed random</a:t>
                </a:r>
              </a:p>
              <a:p>
                <a:pPr algn="l"/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numbers. </a:t>
                </a:r>
              </a:p>
              <a:p>
                <a:pPr algn="l"/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Mathematically it can written as,</a:t>
                </a:r>
                <a:r>
                  <a:rPr lang="en-US" sz="2500" b="0" i="0" u="none" strike="noStrike" dirty="0">
                    <a:latin typeface="Tw Cen MT (Body)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Tw Cen MT (Body)"/>
                        <a:ea typeface="Cambria Math" panose="02040503050406030204" pitchFamily="18" charset="0"/>
                      </a:rPr>
                      <m:t>𝐿𝑒𝑣𝑦</m:t>
                    </m:r>
                    <m:d>
                      <m:dPr>
                        <m:ctrlPr>
                          <a:rPr lang="en-US" sz="2500" i="1" smtClean="0">
                            <a:solidFill>
                              <a:srgbClr val="836967"/>
                            </a:solidFill>
                            <a:latin typeface="Tw Cen MT (Body)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 smtClean="0">
                            <a:latin typeface="Tw Cen MT (Body)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500" i="1" smtClean="0">
                            <a:latin typeface="Tw Cen MT (Body)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500" i="1" smtClean="0">
                            <a:latin typeface="Tw Cen MT (Body)"/>
                            <a:ea typeface="Cambria Math" panose="02040503050406030204" pitchFamily="18" charset="0"/>
                          </a:rPr>
                          <m:t>𝑑𝑖𝑚</m:t>
                        </m:r>
                      </m:e>
                    </m:d>
                    <m:r>
                      <a:rPr lang="en-US" sz="2500" i="1" smtClean="0">
                        <a:latin typeface="Tw Cen MT (Body)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 smtClean="0">
                            <a:solidFill>
                              <a:srgbClr val="836967"/>
                            </a:solidFill>
                            <a:latin typeface="Tw Cen MT (Body)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smtClean="0">
                            <a:latin typeface="Tw Cen MT (Body)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sz="2500" i="1" smtClean="0">
                                <a:solidFill>
                                  <a:srgbClr val="836967"/>
                                </a:solidFill>
                                <a:latin typeface="Tw Cen MT (Body)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500" i="1" smtClean="0">
                                    <a:solidFill>
                                      <a:srgbClr val="836967"/>
                                    </a:solidFill>
                                    <a:latin typeface="Tw Cen MT (Body)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i="1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2500" i="1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500" i="1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500" i="1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2500" dirty="0">
                  <a:latin typeface="Tw Cen MT (Body)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The parameters u and v are determined as follows, and they have normal distributions.</a:t>
                </a:r>
              </a:p>
              <a:p>
                <a:pPr algn="l"/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u </a:t>
                </a:r>
                <a:r>
                  <a:rPr lang="en-US" sz="2500" dirty="0">
                    <a:latin typeface="Tw Cen MT (Body)"/>
                    <a:ea typeface="Cambria Math" panose="02040503050406030204" pitchFamily="18" charset="0"/>
                  </a:rPr>
                  <a:t>~</a:t>
                </a:r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 N(0,σu2), v </a:t>
                </a:r>
                <a:r>
                  <a:rPr lang="en-US" sz="2500" dirty="0">
                    <a:latin typeface="Tw Cen MT (Body)"/>
                    <a:ea typeface="Cambria Math" panose="02040503050406030204" pitchFamily="18" charset="0"/>
                  </a:rPr>
                  <a:t>~</a:t>
                </a:r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 N(0,σv2). </a:t>
                </a:r>
              </a:p>
              <a:p>
                <a:pPr algn="l"/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The following equations describe </a:t>
                </a:r>
                <a:r>
                  <a:rPr lang="el-GR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σ</a:t>
                </a:r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u and </a:t>
                </a:r>
                <a:r>
                  <a:rPr lang="el-GR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σ</a:t>
                </a:r>
                <a:r>
                  <a:rPr lang="en-US" sz="2500" b="0" i="0" u="none" strike="noStrike" baseline="0" dirty="0">
                    <a:latin typeface="Tw Cen MT (Body)"/>
                    <a:ea typeface="Cambria Math" panose="02040503050406030204" pitchFamily="18" charset="0"/>
                  </a:rPr>
                  <a:t>v,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AE" sz="2500" i="1" smtClean="0">
                            <a:latin typeface="Tw Cen MT (Body)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500" i="1" smtClean="0">
                            <a:latin typeface="Tw Cen MT (Body)"/>
                            <a:ea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500" b="0" i="1" smtClean="0">
                            <a:latin typeface="Tw Cen MT (Body)"/>
                            <a:ea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500" dirty="0">
                    <a:latin typeface="Tw Cen MT (Body)"/>
                    <a:ea typeface="Cambria Math" panose="02040503050406030204" pitchFamily="18" charset="0"/>
                  </a:rPr>
                  <a:t>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E" sz="2500" i="1">
                            <a:latin typeface="Tw Cen MT (Body)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500" i="1" smtClean="0">
                            <a:latin typeface="Tw Cen MT (Body)"/>
                            <a:ea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500" b="0" i="1" smtClean="0">
                            <a:latin typeface="Tw Cen MT (Body)"/>
                            <a:ea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sz="2500" i="0" dirty="0" smtClean="0">
                        <a:latin typeface="Tw Cen MT (Body)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500" i="1" dirty="0" smtClean="0">
                            <a:solidFill>
                              <a:srgbClr val="836967"/>
                            </a:solidFill>
                            <a:latin typeface="Tw Cen MT (Body)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dirty="0" smtClean="0">
                            <a:solidFill>
                              <a:srgbClr val="836967"/>
                            </a:solidFill>
                            <a:latin typeface="Tw Cen MT (Body)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500" i="1" dirty="0" smtClean="0">
                                <a:solidFill>
                                  <a:srgbClr val="836967"/>
                                </a:solidFill>
                                <a:latin typeface="Tw Cen MT (Body)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 smtClean="0">
                                <a:latin typeface="Tw Cen MT (Body)"/>
                                <a:ea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sz="2500" i="1" dirty="0" smtClean="0">
                                    <a:solidFill>
                                      <a:srgbClr val="836967"/>
                                    </a:solidFill>
                                    <a:latin typeface="Tw Cen MT (Body)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i="0" dirty="0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500" i="1" dirty="0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5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500" i="0" dirty="0" smtClean="0">
                                <a:latin typeface="Tw Cen MT (Body)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5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2500" i="1" dirty="0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500" i="0" dirty="0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500" i="1" dirty="0" smtClean="0">
                                        <a:solidFill>
                                          <a:srgbClr val="836967"/>
                                        </a:solidFill>
                                        <a:latin typeface="Tw Cen MT (Body)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500" i="1" dirty="0" smtClean="0">
                                        <a:latin typeface="Tw Cen MT (Body)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sz="2500" i="1" dirty="0" smtClean="0">
                                            <a:latin typeface="Tw Cen MT (Body)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500" i="1" dirty="0" smtClean="0">
                                            <a:latin typeface="Tw Cen MT (Body)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2500" i="0" dirty="0" smtClean="0">
                                            <a:latin typeface="Tw Cen MT (Body)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500" i="1" dirty="0" smtClean="0">
                                <a:latin typeface="Tw Cen MT (Body)"/>
                                <a:ea typeface="Cambria Math" panose="02040503050406030204" pitchFamily="18" charset="0"/>
                              </a:rPr>
                              <m:t>𝛤</m:t>
                            </m:r>
                            <m:sSup>
                              <m:sSupPr>
                                <m:ctrlPr>
                                  <a:rPr lang="en-US" sz="2500" i="1" dirty="0" smtClean="0">
                                    <a:solidFill>
                                      <a:srgbClr val="836967"/>
                                    </a:solidFill>
                                    <a:latin typeface="Tw Cen MT (Body)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500" i="1" dirty="0" smtClean="0">
                                        <a:solidFill>
                                          <a:srgbClr val="836967"/>
                                        </a:solidFill>
                                        <a:latin typeface="Tw Cen MT (Body)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2500" i="1" dirty="0" smtClean="0">
                                            <a:latin typeface="Tw Cen MT (Body)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2500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Tw Cen MT (Body)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500" i="0" dirty="0" smtClean="0">
                                                <a:latin typeface="Tw Cen MT (Body)"/>
                                                <a:ea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sz="2500" i="1" dirty="0" smtClean="0">
                                                <a:latin typeface="Tw Cen MT (Body)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500" i="0" dirty="0" smtClean="0">
                                            <a:latin typeface="Tw Cen MT (Body)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5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500" i="0" dirty="0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5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sz="2500" i="1" dirty="0" smtClean="0">
                                <a:latin typeface="Tw Cen MT (Body)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5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500" i="0" dirty="0" smtClean="0">
                                <a:latin typeface="Tw Cen MT (Body)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5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500" i="1" dirty="0" smtClean="0">
                                    <a:solidFill>
                                      <a:srgbClr val="836967"/>
                                    </a:solidFill>
                                    <a:latin typeface="Tw Cen MT (Body)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00" i="0" dirty="0" smtClean="0">
                                    <a:latin typeface="Tw Cen MT (Body)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sz="2500" i="1" dirty="0" smtClean="0">
                                        <a:latin typeface="Tw Cen MT (Body)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500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Tw Cen MT (Body)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500" i="1" dirty="0" smtClean="0">
                                            <a:latin typeface="Tw Cen MT (Body)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500" i="0" dirty="0" smtClean="0">
                                            <a:latin typeface="Tw Cen MT (Body)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500" i="0" dirty="0" smtClean="0">
                                        <a:latin typeface="Tw Cen MT (Body)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sz="2500" b="0" i="1" dirty="0" smtClean="0">
                            <a:latin typeface="Tw Cen MT (Body)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500" dirty="0">
                  <a:latin typeface="Tw Cen MT (Body)"/>
                  <a:ea typeface="Cambria Math" panose="02040503050406030204" pitchFamily="18" charset="0"/>
                </a:endParaRPr>
              </a:p>
              <a:p>
                <a:pPr algn="l"/>
                <a:endParaRPr lang="en-US" sz="2000" dirty="0">
                  <a:latin typeface="Tw Cen MT (Body)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6273F-987D-329B-9C7B-04F6F9562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402" y="1890445"/>
                <a:ext cx="9720073" cy="4418915"/>
              </a:xfrm>
              <a:blipFill>
                <a:blip r:embed="rId2"/>
                <a:stretch>
                  <a:fillRect l="-1380" t="-262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8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CA7E-4773-A810-7520-28C4BE6A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8E3D-F21A-5BD2-FD22-C696A655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(Code Snippet)</a:t>
            </a: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C62A57-0353-4529-6112-2BCA394C3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869" y="2245403"/>
            <a:ext cx="9720262" cy="2747731"/>
          </a:xfrm>
        </p:spPr>
      </p:pic>
    </p:spTree>
    <p:extLst>
      <p:ext uri="{BB962C8B-B14F-4D97-AF65-F5344CB8AC3E}">
        <p14:creationId xmlns:p14="http://schemas.microsoft.com/office/powerpoint/2010/main" val="402751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CA7E-4773-A810-7520-28C4BE6A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8E3D-F21A-5BD2-FD22-C696A655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(Code Snippet)</a:t>
            </a:r>
            <a:endParaRPr lang="en-A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02CEBD-3981-5990-4919-FED534358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92530"/>
            <a:ext cx="9720262" cy="2590465"/>
          </a:xfrm>
        </p:spPr>
      </p:pic>
    </p:spTree>
    <p:extLst>
      <p:ext uri="{BB962C8B-B14F-4D97-AF65-F5344CB8AC3E}">
        <p14:creationId xmlns:p14="http://schemas.microsoft.com/office/powerpoint/2010/main" val="69970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CA7E-4773-A810-7520-28C4BE6A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8E3D-F21A-5BD2-FD22-C696A655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(Code Snippet)</a:t>
            </a: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8DA8F1-CC9B-757B-50F1-A12F0228C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489812"/>
            <a:ext cx="9720262" cy="2675301"/>
          </a:xfrm>
        </p:spPr>
      </p:pic>
    </p:spTree>
    <p:extLst>
      <p:ext uri="{BB962C8B-B14F-4D97-AF65-F5344CB8AC3E}">
        <p14:creationId xmlns:p14="http://schemas.microsoft.com/office/powerpoint/2010/main" val="142600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01E4-5F1A-D097-6BBA-35B69A9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780A-10C9-9E36-A7C8-EC888477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/>
          <a:lstStyle/>
          <a:p>
            <a:r>
              <a:rPr lang="en-US" dirty="0"/>
              <a:t>The proposed model was built using the UCI Airfoil dataset with a train-test split of 80:20. Number of solutions used in the population were 20 and the model was trained for 1000 iterations. Below are the results,</a:t>
            </a:r>
          </a:p>
          <a:p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C3426-9821-3FFE-48AD-D2B92982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5" y="3098800"/>
            <a:ext cx="8374797" cy="29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3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01E4-5F1A-D097-6BBA-35B69A9E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12950-C619-B44B-9702-354AF2CAF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23" y="1894332"/>
            <a:ext cx="5148082" cy="4142240"/>
          </a:xfrm>
        </p:spPr>
      </p:pic>
    </p:spTree>
    <p:extLst>
      <p:ext uri="{BB962C8B-B14F-4D97-AF65-F5344CB8AC3E}">
        <p14:creationId xmlns:p14="http://schemas.microsoft.com/office/powerpoint/2010/main" val="395457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37225D6-926F-C939-D73E-8EA46D8D5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015254"/>
              </p:ext>
            </p:extLst>
          </p:nvPr>
        </p:nvGraphicFramePr>
        <p:xfrm>
          <a:off x="1714500" y="466255"/>
          <a:ext cx="8413819" cy="592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575">
                  <a:extLst>
                    <a:ext uri="{9D8B030D-6E8A-4147-A177-3AD203B41FA5}">
                      <a16:colId xmlns:a16="http://schemas.microsoft.com/office/drawing/2014/main" val="858146556"/>
                    </a:ext>
                  </a:extLst>
                </a:gridCol>
                <a:gridCol w="1201374">
                  <a:extLst>
                    <a:ext uri="{9D8B030D-6E8A-4147-A177-3AD203B41FA5}">
                      <a16:colId xmlns:a16="http://schemas.microsoft.com/office/drawing/2014/main" val="2413966374"/>
                    </a:ext>
                  </a:extLst>
                </a:gridCol>
                <a:gridCol w="1201374">
                  <a:extLst>
                    <a:ext uri="{9D8B030D-6E8A-4147-A177-3AD203B41FA5}">
                      <a16:colId xmlns:a16="http://schemas.microsoft.com/office/drawing/2014/main" val="4268551697"/>
                    </a:ext>
                  </a:extLst>
                </a:gridCol>
                <a:gridCol w="1201374">
                  <a:extLst>
                    <a:ext uri="{9D8B030D-6E8A-4147-A177-3AD203B41FA5}">
                      <a16:colId xmlns:a16="http://schemas.microsoft.com/office/drawing/2014/main" val="3452087572"/>
                    </a:ext>
                  </a:extLst>
                </a:gridCol>
                <a:gridCol w="1201374">
                  <a:extLst>
                    <a:ext uri="{9D8B030D-6E8A-4147-A177-3AD203B41FA5}">
                      <a16:colId xmlns:a16="http://schemas.microsoft.com/office/drawing/2014/main" val="72032866"/>
                    </a:ext>
                  </a:extLst>
                </a:gridCol>
                <a:gridCol w="1201374">
                  <a:extLst>
                    <a:ext uri="{9D8B030D-6E8A-4147-A177-3AD203B41FA5}">
                      <a16:colId xmlns:a16="http://schemas.microsoft.com/office/drawing/2014/main" val="681601742"/>
                    </a:ext>
                  </a:extLst>
                </a:gridCol>
                <a:gridCol w="1201374">
                  <a:extLst>
                    <a:ext uri="{9D8B030D-6E8A-4147-A177-3AD203B41FA5}">
                      <a16:colId xmlns:a16="http://schemas.microsoft.com/office/drawing/2014/main" val="2349520994"/>
                    </a:ext>
                  </a:extLst>
                </a:gridCol>
              </a:tblGrid>
              <a:tr h="60845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RMSE(Train)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RMSE(Test)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MAE(Train)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MAE(Test)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</a:t>
                      </a:r>
                    </a:p>
                    <a:p>
                      <a:r>
                        <a:rPr lang="en-US" dirty="0"/>
                        <a:t>(Train)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Score (Test)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48076"/>
                  </a:ext>
                </a:extLst>
              </a:tr>
              <a:tr h="869215">
                <a:tc>
                  <a:txBody>
                    <a:bodyPr/>
                    <a:lstStyle/>
                    <a:p>
                      <a:r>
                        <a:rPr lang="en-US" dirty="0"/>
                        <a:t>ANN with Ant Lion Optimizer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8.97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-0.608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-0.625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6651"/>
                  </a:ext>
                </a:extLst>
              </a:tr>
              <a:tr h="1129980">
                <a:tc>
                  <a:txBody>
                    <a:bodyPr/>
                    <a:lstStyle/>
                    <a:p>
                      <a:r>
                        <a:rPr lang="en-US" dirty="0"/>
                        <a:t>ANN with Satin Bowerbird Optimizer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6.26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6.97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64379"/>
                  </a:ext>
                </a:extLst>
              </a:tr>
              <a:tr h="608451">
                <a:tc>
                  <a:txBody>
                    <a:bodyPr/>
                    <a:lstStyle/>
                    <a:p>
                      <a:r>
                        <a:rPr lang="en-US" dirty="0"/>
                        <a:t>ANN with GWO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5.25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4.28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34779"/>
                  </a:ext>
                </a:extLst>
              </a:tr>
              <a:tr h="869215">
                <a:tc>
                  <a:txBody>
                    <a:bodyPr/>
                    <a:lstStyle/>
                    <a:p>
                      <a:r>
                        <a:rPr lang="en-US" dirty="0"/>
                        <a:t>ANN with Hyperbolic GWO 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4.06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3.06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3.028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79686"/>
                  </a:ext>
                </a:extLst>
              </a:tr>
              <a:tr h="713409">
                <a:tc>
                  <a:txBody>
                    <a:bodyPr/>
                    <a:lstStyle/>
                    <a:p>
                      <a:r>
                        <a:rPr lang="en-US" dirty="0"/>
                        <a:t>ANN with Adam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2.07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96665"/>
                  </a:ext>
                </a:extLst>
              </a:tr>
              <a:tr h="869215">
                <a:tc>
                  <a:txBody>
                    <a:bodyPr/>
                    <a:lstStyle/>
                    <a:p>
                      <a:r>
                        <a:rPr lang="en-US" b="1" dirty="0"/>
                        <a:t>Proposed</a:t>
                      </a:r>
                    </a:p>
                    <a:p>
                      <a:r>
                        <a:rPr lang="en-US" b="1" dirty="0"/>
                        <a:t>ANN with HSLFGWO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2.83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2.71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2.22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2.165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0.826</a:t>
                      </a:r>
                      <a:endParaRPr lang="en-A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0.8603</a:t>
                      </a:r>
                      <a:endParaRPr lang="en-A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2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0F65-3214-43D5-90E6-DAA456DC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73ED-A3B3-CF9E-899C-4B4589EA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9897"/>
            <a:ext cx="9720073" cy="4439464"/>
          </a:xfrm>
        </p:spPr>
        <p:txBody>
          <a:bodyPr/>
          <a:lstStyle/>
          <a:p>
            <a:r>
              <a:rPr lang="en-AE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https://www.sciencedirect.com/science/article/pii/S0955799723005520</a:t>
            </a:r>
            <a:r>
              <a:rPr lang="en-AE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(Base paper)</a:t>
            </a:r>
          </a:p>
          <a:p>
            <a:r>
              <a:rPr lang="en-AE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https://link.springer.com/article/10.1007/s00366-017-0567-1</a:t>
            </a:r>
            <a:r>
              <a:rPr lang="en-AE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(Inspiration behind proposed equations)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https://www.sciencedirect.com/science/article/pii/S0957417421017346</a:t>
            </a:r>
            <a:r>
              <a:rPr lang="en-AE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(Levy flights reference)</a:t>
            </a:r>
          </a:p>
          <a:p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https://www.sciencedirect.com/science/article/pii/S2288430016301142</a:t>
            </a:r>
            <a:r>
              <a:rPr lang="en-AE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</a:t>
            </a:r>
            <a:r>
              <a:rPr lang="en-AE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haotic GWO)</a:t>
            </a:r>
            <a:endParaRPr lang="en-AE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58145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F7AF-751C-F554-CFA7-EEB9E5AB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74" y="293206"/>
            <a:ext cx="10515600" cy="575827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 Hybrid ANN for Airfoil Self-Noise Prediction using Hyperbolic</a:t>
            </a:r>
            <a:br>
              <a:rPr lang="en-US" b="1" dirty="0"/>
            </a:br>
            <a:r>
              <a:rPr lang="en-US" b="1" dirty="0"/>
              <a:t>Secant and Levy Flights based </a:t>
            </a:r>
            <a:r>
              <a:rPr lang="en-US" b="1" dirty="0" err="1"/>
              <a:t>GreyWolf</a:t>
            </a:r>
            <a:r>
              <a:rPr lang="en-US" b="1" dirty="0"/>
              <a:t> Optimization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321639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F81-DFE2-B5C5-C837-89C04CBF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F65B-6ADB-54F7-51A3-FAED2587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4961"/>
            <a:ext cx="10339946" cy="4807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Background: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Noise emissions, including airfoil self-noise, are a major environmental concern across industries like aviation, energy, and civil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Airfoil self-noise, generated by airflow over surfaces, impacts various applications such as aircraft lifting devices, turbine fans, and wind turbine blades.</a:t>
            </a:r>
          </a:p>
          <a:p>
            <a:pPr marL="0" indent="0">
              <a:buNone/>
            </a:pPr>
            <a:r>
              <a:rPr lang="en-US" b="1" dirty="0"/>
              <a:t>Current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Existing semi-empirical models, like the Brooks-Pope-Marcolini (BPM) model, have limitations: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generality beyond specific airfoil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Over-reliance on assumptions about boundary layer effects, leading to prediction errors.</a:t>
            </a:r>
          </a:p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 a more versatile and accurate predictive model for airfoil self-noise, overcoming limitations of existing models.</a:t>
            </a:r>
          </a:p>
        </p:txBody>
      </p:sp>
    </p:spTree>
    <p:extLst>
      <p:ext uri="{BB962C8B-B14F-4D97-AF65-F5344CB8AC3E}">
        <p14:creationId xmlns:p14="http://schemas.microsoft.com/office/powerpoint/2010/main" val="191933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17E9-8229-B183-B055-3345D2C4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572357"/>
          </a:xfrm>
        </p:spPr>
        <p:txBody>
          <a:bodyPr/>
          <a:lstStyle/>
          <a:p>
            <a:r>
              <a:rPr lang="en-US" dirty="0"/>
              <a:t>Grey wolves Optimization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99CC-308B-A106-0F93-377F769C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393878"/>
            <a:ext cx="9720073" cy="2619911"/>
          </a:xfrm>
        </p:spPr>
        <p:txBody>
          <a:bodyPr>
            <a:noAutofit/>
          </a:bodyPr>
          <a:lstStyle/>
          <a:p>
            <a:r>
              <a:rPr lang="en-US" sz="3000" dirty="0"/>
              <a:t>In the GWO algorithm, grey wolf individuals are divided into four classes: α, β, δ and ω. </a:t>
            </a:r>
          </a:p>
          <a:p>
            <a:r>
              <a:rPr lang="en-US" sz="3000" dirty="0"/>
              <a:t>α is mainly responsible for participating in the decision-making and management of the pack. ω is for other grey wolf individuals. </a:t>
            </a:r>
          </a:p>
          <a:p>
            <a:r>
              <a:rPr lang="en-US" sz="3000" dirty="0"/>
              <a:t>β and δ are for grey wolf individuals with the second and third highest adaptation level to α. </a:t>
            </a:r>
            <a:endParaRPr lang="en-AE" sz="3000" dirty="0"/>
          </a:p>
        </p:txBody>
      </p:sp>
    </p:spTree>
    <p:extLst>
      <p:ext uri="{BB962C8B-B14F-4D97-AF65-F5344CB8AC3E}">
        <p14:creationId xmlns:p14="http://schemas.microsoft.com/office/powerpoint/2010/main" val="332829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3BE0-0593-7967-023D-CF7252E2A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6D92-61D1-9727-07E7-625725B3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572357"/>
          </a:xfrm>
        </p:spPr>
        <p:txBody>
          <a:bodyPr/>
          <a:lstStyle/>
          <a:p>
            <a:r>
              <a:rPr lang="en-US" dirty="0"/>
              <a:t>Grey wolves Optimization Algorithm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C14103-689F-13D7-C0A1-C83B8A9A7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024009"/>
                <a:ext cx="9720073" cy="4285351"/>
              </a:xfrm>
            </p:spPr>
            <p:txBody>
              <a:bodyPr/>
              <a:lstStyle/>
              <a:p>
                <a:pPr marL="0" lvl="0" indent="0" rtl="0">
                  <a:buNone/>
                </a:pPr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n-AE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Encirclement behaviour</a:t>
                </a:r>
              </a:p>
              <a:p>
                <a:pPr marL="228600"/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first stage of prey predation by grey wolves is to encircle the prey, and </a:t>
                </a:r>
              </a:p>
              <a:p>
                <a:pPr marL="228600"/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mathematical model can be described by the following equations.</a:t>
                </a:r>
              </a:p>
              <a:p>
                <a:pPr indent="22860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  <m:d>
                          <m:d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</a:p>
              <a:p>
                <a:pPr indent="22860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</a:p>
              <a:p>
                <a:pPr indent="228600"/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distance between the prey and the wolves,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</m:oMath>
                </a14:m>
                <a:endParaRPr lang="en-AE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22860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=2⋅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current location of the wolves; t is the number of</a:t>
                </a:r>
              </a:p>
              <a:p>
                <a:pPr marL="228600"/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current iterations;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location of the prey, r1, r2 are random numbers </a:t>
                </a:r>
              </a:p>
              <a:p>
                <a:pPr marL="228600"/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between [0, 1]; a </a:t>
                </a:r>
                <a:r>
                  <a:rPr lang="en-AE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[2, 0]. </a:t>
                </a:r>
              </a:p>
              <a:p>
                <a:endParaRPr lang="en-A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C14103-689F-13D7-C0A1-C83B8A9A7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024009"/>
                <a:ext cx="9720073" cy="4285351"/>
              </a:xfrm>
              <a:blipFill>
                <a:blip r:embed="rId2"/>
                <a:stretch>
                  <a:fillRect t="-128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13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4622-FC1F-F038-6A22-07457714C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1D2D-066F-5D00-5E8A-C9AD3243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572357"/>
          </a:xfrm>
        </p:spPr>
        <p:txBody>
          <a:bodyPr/>
          <a:lstStyle/>
          <a:p>
            <a:r>
              <a:rPr lang="en-US" dirty="0"/>
              <a:t>Grey wolves Optimization Algorithm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61A3E1-6885-83DA-F9BC-EF9DBD32F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1828800"/>
                <a:ext cx="10143744" cy="4839128"/>
              </a:xfrm>
            </p:spPr>
            <p:txBody>
              <a:bodyPr>
                <a:normAutofit fontScale="77500" lnSpcReduction="20000"/>
              </a:bodyPr>
              <a:lstStyle/>
              <a:p>
                <a:pPr marL="128016" lvl="1" indent="0">
                  <a:buNone/>
                </a:pPr>
                <a:r>
                  <a:rPr lang="en-AE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n-AE" sz="23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Hunting behaviour</a:t>
                </a: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After a wolf pack surrounds a prey, it will hunt the surrounding prey.</a:t>
                </a: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If α is the global optimal solution, β is the global second solution, and δ is</a:t>
                </a: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the global third solution, then the mathematical model of α, β, and δ</a:t>
                </a: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repositioning can be described by the following equations.</a:t>
                </a: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en-AE" sz="2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en-AE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𝛽</m:t>
                            </m:r>
                          </m:sub>
                        </m:sSub>
                      </m:e>
                    </m:acc>
                    <m:r>
                      <a:rPr lang="en-AE" sz="2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en-AE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𝛿</m:t>
                            </m:r>
                          </m:sub>
                        </m:sSub>
                      </m:e>
                    </m:acc>
                    <m:r>
                      <a:rPr lang="en-AE" sz="2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2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endParaRPr lang="en-AE" sz="2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𝛽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𝛿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denote the approximate distances of α, β, and δ</a:t>
                </a: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respectively;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denote the position information of </a:t>
                </a:r>
              </a:p>
              <a:p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α, β, and δ, respectively;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2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AE" sz="2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E" sz="2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denote the random vectors,</a:t>
                </a:r>
              </a:p>
              <a:p>
                <a:r>
                  <a:rPr lang="en-AE" sz="2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respectively.</a:t>
                </a:r>
              </a:p>
              <a:p>
                <a:endParaRPr lang="en-AE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A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61A3E1-6885-83DA-F9BC-EF9DBD32F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1828800"/>
                <a:ext cx="10143744" cy="4839128"/>
              </a:xfrm>
              <a:blipFill>
                <a:blip r:embed="rId2"/>
                <a:stretch>
                  <a:fillRect t="-2141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2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4E0D4-AEC9-746D-AED1-9AB36C73C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65BB-CB6C-A39C-5A74-ACD57E3F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572357"/>
          </a:xfrm>
        </p:spPr>
        <p:txBody>
          <a:bodyPr/>
          <a:lstStyle/>
          <a:p>
            <a:r>
              <a:rPr lang="en-US" dirty="0"/>
              <a:t>Grey wolves Optimization Algorithm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F36EC7-24B5-6F2B-3D4A-6AE84248D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900719"/>
                <a:ext cx="9720073" cy="4408641"/>
              </a:xfrm>
            </p:spPr>
            <p:txBody>
              <a:bodyPr>
                <a:normAutofit/>
              </a:bodyPr>
              <a:lstStyle/>
              <a:p>
                <a:pPr marL="128016" lvl="1" indent="0">
                  <a:buNone/>
                </a:pPr>
                <a:r>
                  <a:rPr lang="en-AE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Hunting behaviour</a:t>
                </a:r>
              </a:p>
              <a:p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current solution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and the updated solution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+1)</m:t>
                    </m:r>
                  </m:oMath>
                </a14:m>
                <a:endParaRPr lang="en-AE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can be described by the following equations.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𝛿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</m:oMath>
                </a14:m>
                <a:endParaRPr lang="en-AE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A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A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E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denote random vectors respectively. </a:t>
                </a:r>
              </a:p>
              <a:p>
                <a:endParaRPr lang="en-AE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AE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F36EC7-24B5-6F2B-3D4A-6AE84248D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900719"/>
                <a:ext cx="9720073" cy="4408641"/>
              </a:xfrm>
              <a:blipFill>
                <a:blip r:embed="rId2"/>
                <a:stretch>
                  <a:fillRect l="-63" t="-1383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90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8878-4944-4D6A-F2F4-D10BF45C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(HSLFGWO)</a:t>
            </a:r>
            <a:endParaRPr lang="en-A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6273F-987D-329B-9C7B-04F6F9562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4402" y="1890445"/>
                <a:ext cx="9720073" cy="4418915"/>
              </a:xfrm>
            </p:spPr>
            <p:txBody>
              <a:bodyPr>
                <a:normAutofit fontScale="92500" lnSpcReduction="20000"/>
              </a:bodyPr>
              <a:lstStyle/>
              <a:p>
                <a:pPr marL="128016" lvl="1" indent="0">
                  <a:buNone/>
                </a:pPr>
                <a:endParaRPr lang="en-US" dirty="0"/>
              </a:p>
              <a:p>
                <a:pPr marL="128016" lvl="1" indent="0">
                  <a:buNone/>
                </a:pPr>
                <a:r>
                  <a:rPr lang="en-AE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GWO, the acceleration coefficient ‘a’ is given by the following relation,</a:t>
                </a:r>
              </a:p>
              <a:p>
                <a14:m>
                  <m:oMath xmlns:m="http://schemas.openxmlformats.org/officeDocument/2006/math">
                    <m:r>
                      <a:rPr lang="en-A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fr-FR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=2−2</m:t>
                    </m:r>
                    <m:d>
                      <m:dPr>
                        <m:ctrlP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∕</m:t>
                        </m:r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𝑀𝑎𝑥𝑖𝑡𝑒𝑟</m:t>
                        </m:r>
                      </m:e>
                    </m:d>
                  </m:oMath>
                </a14:m>
                <a:endParaRPr lang="en-A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AE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our proposed model, we will instead use a different equation to represent ‘a’.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𝑎𝑙𝑝h𝑎</m:t>
                        </m:r>
                      </m:sub>
                    </m:sSub>
                    <m:r>
                      <a:rPr lang="en-A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E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E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A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E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sech</m:t>
                            </m:r>
                          </m:fName>
                          <m:e>
                            <m:d>
                              <m:dPr>
                                <m:ctrlPr>
                                  <a:rPr lang="en-A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A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A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𝑀𝑎𝑥𝑖𝑡𝑒𝑟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  <m:sup>
                        <m:r>
                          <a:rPr lang="en-AE" i="0" dirty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𝑑𝑒𝑙𝑡𝑎</m:t>
                        </m:r>
                      </m:sub>
                    </m:sSub>
                    <m:r>
                      <a:rPr lang="en-A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AE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E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sech</m:t>
                            </m:r>
                          </m:fName>
                          <m:e>
                            <m:d>
                              <m:dPr>
                                <m:ctrlPr>
                                  <a:rPr lang="en-A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A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A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AE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𝑀𝑎𝑥𝑖𝑡𝑒𝑟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  <m:sup>
                        <m:r>
                          <a:rPr lang="en-AE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𝑏𝑒𝑡𝑎</m:t>
                        </m:r>
                      </m:sub>
                    </m:sSub>
                    <m:r>
                      <a:rPr lang="en-AE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𝑎𝑙𝑝h𝑎</m:t>
                            </m:r>
                          </m:sub>
                        </m:sSub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A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𝑑𝑒𝑙𝑡𝑎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∗ </m:t>
                    </m:r>
                    <m:d>
                      <m:dPr>
                        <m:ctrlP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0.5</m:t>
                        </m:r>
                      </m:e>
                    </m:d>
                  </m:oMath>
                </a14:m>
                <a:endParaRPr lang="en-A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E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=2.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𝑎𝑙𝑝h𝑎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𝑎𝑙𝑝h𝑎</m:t>
                        </m:r>
                      </m:sub>
                    </m:sSub>
                  </m:oMath>
                </a14:m>
                <a:r>
                  <a:rPr lang="en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=2.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𝑏𝑒𝑡𝑎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𝑏𝑒𝑡𝑎</m:t>
                        </m:r>
                      </m:sub>
                    </m:sSub>
                  </m:oMath>
                </a14:m>
                <a:endParaRPr lang="en-AE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=2.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𝑑𝑒𝑙𝑡𝑎</m:t>
                        </m:r>
                      </m:sub>
                    </m:sSub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</m:t>
                    </m:r>
                    <m:r>
                      <a:rPr lang="en-A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𝑑𝑒𝑙𝑡𝑎</m:t>
                        </m:r>
                      </m:sub>
                    </m:sSub>
                  </m:oMath>
                </a14:m>
                <a:r>
                  <a:rPr lang="en-US" sz="22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6273F-987D-329B-9C7B-04F6F9562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402" y="1890445"/>
                <a:ext cx="9720073" cy="4418915"/>
              </a:xfrm>
              <a:blipFill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2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8878-4944-4D6A-F2F4-D10BF45C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(HSLFGWO)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273F-987D-329B-9C7B-04F6F956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02" y="1890445"/>
            <a:ext cx="9720073" cy="4418915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300" dirty="0">
                <a:latin typeface="Tw Cen MT (Body)"/>
                <a:ea typeface="Cambria Math" panose="02040503050406030204" pitchFamily="18" charset="0"/>
              </a:rPr>
              <a:t>Below picture illustrates the hyperbolic acceleration coefficients in comparison to the linear acceleration coefficient. </a:t>
            </a:r>
          </a:p>
          <a:p>
            <a:pPr marL="128016" lvl="1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28016" lvl="1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28016" lvl="1" indent="0">
              <a:buNone/>
            </a:pPr>
            <a:r>
              <a:rPr lang="en-US" sz="22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353A0-1905-9512-2169-FB52D6C35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07" y="2845815"/>
            <a:ext cx="5059302" cy="38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41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691</TotalTime>
  <Words>1087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Tw Cen MT</vt:lpstr>
      <vt:lpstr>Tw Cen MT (Body)</vt:lpstr>
      <vt:lpstr>Tw Cen MT Condensed</vt:lpstr>
      <vt:lpstr>Wingdings 3</vt:lpstr>
      <vt:lpstr>Integral</vt:lpstr>
      <vt:lpstr>END Review Project Presentation</vt:lpstr>
      <vt:lpstr>A Hybrid ANN for Airfoil Self-Noise Prediction using Hyperbolic Secant and Levy Flights based GreyWolf Optimization</vt:lpstr>
      <vt:lpstr>Problem statement</vt:lpstr>
      <vt:lpstr>Grey wolves Optimization Algorithm</vt:lpstr>
      <vt:lpstr>Grey wolves Optimization Algorithm</vt:lpstr>
      <vt:lpstr>Grey wolves Optimization Algorithm</vt:lpstr>
      <vt:lpstr>Grey wolves Optimization Algorithm</vt:lpstr>
      <vt:lpstr>Proposed Methodology (HSLFGWO)</vt:lpstr>
      <vt:lpstr>Proposed Methodology (HSLFGWO)</vt:lpstr>
      <vt:lpstr>Proposed Methodology (HSLFGWO)</vt:lpstr>
      <vt:lpstr>Proposed Methodology (HSLFGWO)</vt:lpstr>
      <vt:lpstr>Proposed Methodology (Code Snippet)</vt:lpstr>
      <vt:lpstr>Proposed Methodology (Code Snippet)</vt:lpstr>
      <vt:lpstr>Proposed Methodology (Code Snippet)</vt:lpstr>
      <vt:lpstr>Results</vt:lpstr>
      <vt:lpstr>Results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Review Project Presentation</dc:title>
  <dc:creator>Nithish Krishna</dc:creator>
  <cp:lastModifiedBy>Nithish Krishna</cp:lastModifiedBy>
  <cp:revision>327</cp:revision>
  <dcterms:created xsi:type="dcterms:W3CDTF">2023-12-07T13:46:32Z</dcterms:created>
  <dcterms:modified xsi:type="dcterms:W3CDTF">2024-05-10T19:21:56Z</dcterms:modified>
</cp:coreProperties>
</file>