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66" r:id="rId9"/>
    <p:sldId id="259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F186B-F3E6-4FD0-B0F3-5AC2B57C21F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FFA783-F16C-4E70-B877-0F1F3EC5AEA3}">
      <dgm:prSet/>
      <dgm:spPr/>
      <dgm:t>
        <a:bodyPr/>
        <a:lstStyle/>
        <a:p>
          <a:pPr>
            <a:defRPr b="1"/>
          </a:pPr>
          <a:r>
            <a:rPr lang="en-US" b="1"/>
            <a:t>Abundance of Code-Mixed Text:</a:t>
          </a:r>
          <a:endParaRPr lang="en-US"/>
        </a:p>
      </dgm:t>
    </dgm:pt>
    <dgm:pt modelId="{5701FCD6-1E4C-489F-BD03-82E91B2F68EB}" type="parTrans" cxnId="{1A3CF6CB-3AA1-4C12-AB27-EF0F801160CC}">
      <dgm:prSet/>
      <dgm:spPr/>
      <dgm:t>
        <a:bodyPr/>
        <a:lstStyle/>
        <a:p>
          <a:endParaRPr lang="en-US"/>
        </a:p>
      </dgm:t>
    </dgm:pt>
    <dgm:pt modelId="{3FA7F577-6004-45A0-AB56-9D5A77E9F430}" type="sibTrans" cxnId="{1A3CF6CB-3AA1-4C12-AB27-EF0F801160CC}">
      <dgm:prSet/>
      <dgm:spPr/>
      <dgm:t>
        <a:bodyPr/>
        <a:lstStyle/>
        <a:p>
          <a:endParaRPr lang="en-US"/>
        </a:p>
      </dgm:t>
    </dgm:pt>
    <dgm:pt modelId="{9E485CB2-7DEC-4B79-8ACD-2486FC8E3164}">
      <dgm:prSet/>
      <dgm:spPr/>
      <dgm:t>
        <a:bodyPr/>
        <a:lstStyle/>
        <a:p>
          <a:r>
            <a:rPr lang="en-US"/>
            <a:t>Social media platforms like Twitter, YouTube, WhatsApp and Instagram are flooded with code-mixed Hindi and Tamil text.</a:t>
          </a:r>
        </a:p>
      </dgm:t>
    </dgm:pt>
    <dgm:pt modelId="{530FD5E1-1872-4629-AEDC-9FBA7D59C2C5}" type="parTrans" cxnId="{AC1B0B1F-EC23-41DD-A754-F946EB3381F8}">
      <dgm:prSet/>
      <dgm:spPr/>
      <dgm:t>
        <a:bodyPr/>
        <a:lstStyle/>
        <a:p>
          <a:endParaRPr lang="en-US"/>
        </a:p>
      </dgm:t>
    </dgm:pt>
    <dgm:pt modelId="{AD629EDA-CA92-4D9F-B74F-214AB924B43B}" type="sibTrans" cxnId="{AC1B0B1F-EC23-41DD-A754-F946EB3381F8}">
      <dgm:prSet/>
      <dgm:spPr/>
      <dgm:t>
        <a:bodyPr/>
        <a:lstStyle/>
        <a:p>
          <a:endParaRPr lang="en-US"/>
        </a:p>
      </dgm:t>
    </dgm:pt>
    <dgm:pt modelId="{8D8A5793-13D3-4E69-941F-1F50C406F469}">
      <dgm:prSet/>
      <dgm:spPr/>
      <dgm:t>
        <a:bodyPr/>
        <a:lstStyle/>
        <a:p>
          <a:r>
            <a:rPr lang="en-US"/>
            <a:t>Users often mix Romanized script with native Hindi or Tamil in informal and inconsistent ways.</a:t>
          </a:r>
        </a:p>
      </dgm:t>
    </dgm:pt>
    <dgm:pt modelId="{823F8BA1-4BBF-42AC-B081-E98A4700C9A9}" type="parTrans" cxnId="{8A1F1586-DD86-4504-949F-48F3A4EDBD1C}">
      <dgm:prSet/>
      <dgm:spPr/>
      <dgm:t>
        <a:bodyPr/>
        <a:lstStyle/>
        <a:p>
          <a:endParaRPr lang="en-US"/>
        </a:p>
      </dgm:t>
    </dgm:pt>
    <dgm:pt modelId="{C048A17B-AEDF-40A8-9DEE-ACCCBE582AA0}" type="sibTrans" cxnId="{8A1F1586-DD86-4504-949F-48F3A4EDBD1C}">
      <dgm:prSet/>
      <dgm:spPr/>
      <dgm:t>
        <a:bodyPr/>
        <a:lstStyle/>
        <a:p>
          <a:endParaRPr lang="en-US"/>
        </a:p>
      </dgm:t>
    </dgm:pt>
    <dgm:pt modelId="{388DDD8B-4B10-4E4A-A04E-FF4267653F09}">
      <dgm:prSet/>
      <dgm:spPr/>
      <dgm:t>
        <a:bodyPr/>
        <a:lstStyle/>
        <a:p>
          <a:pPr>
            <a:defRPr b="1"/>
          </a:pPr>
          <a:r>
            <a:rPr lang="en-US" b="1"/>
            <a:t>Challenge:</a:t>
          </a:r>
          <a:endParaRPr lang="en-US"/>
        </a:p>
      </dgm:t>
    </dgm:pt>
    <dgm:pt modelId="{6554F888-6483-4A6F-9711-B6F1DA739B4D}" type="parTrans" cxnId="{9D7D3A4A-87E1-4264-AEB7-1CD143A14019}">
      <dgm:prSet/>
      <dgm:spPr/>
      <dgm:t>
        <a:bodyPr/>
        <a:lstStyle/>
        <a:p>
          <a:endParaRPr lang="en-US"/>
        </a:p>
      </dgm:t>
    </dgm:pt>
    <dgm:pt modelId="{1CA052C7-C1DD-4B19-8F4F-5B12713FCEB6}" type="sibTrans" cxnId="{9D7D3A4A-87E1-4264-AEB7-1CD143A14019}">
      <dgm:prSet/>
      <dgm:spPr/>
      <dgm:t>
        <a:bodyPr/>
        <a:lstStyle/>
        <a:p>
          <a:endParaRPr lang="en-US"/>
        </a:p>
      </dgm:t>
    </dgm:pt>
    <dgm:pt modelId="{AFFDC1F5-16F5-470F-B6D9-179266C55C97}">
      <dgm:prSet/>
      <dgm:spPr/>
      <dgm:t>
        <a:bodyPr/>
        <a:lstStyle/>
        <a:p>
          <a:r>
            <a:rPr lang="en-US"/>
            <a:t>This text is hard to interpret, especially when there’s slang, inconsistent spelling, and a mix of languages in the same sentence.</a:t>
          </a:r>
        </a:p>
      </dgm:t>
    </dgm:pt>
    <dgm:pt modelId="{63B50E2C-752D-436D-8035-DD392F1CAF0E}" type="parTrans" cxnId="{940B57B3-F368-44B5-96F7-4CFCDEF6DBC1}">
      <dgm:prSet/>
      <dgm:spPr/>
      <dgm:t>
        <a:bodyPr/>
        <a:lstStyle/>
        <a:p>
          <a:endParaRPr lang="en-US"/>
        </a:p>
      </dgm:t>
    </dgm:pt>
    <dgm:pt modelId="{765D3B12-E421-4934-8E07-CF9930293340}" type="sibTrans" cxnId="{940B57B3-F368-44B5-96F7-4CFCDEF6DBC1}">
      <dgm:prSet/>
      <dgm:spPr/>
      <dgm:t>
        <a:bodyPr/>
        <a:lstStyle/>
        <a:p>
          <a:endParaRPr lang="en-US"/>
        </a:p>
      </dgm:t>
    </dgm:pt>
    <dgm:pt modelId="{952EF2C2-D1F7-46D7-B1E3-82F611EC18D8}">
      <dgm:prSet/>
      <dgm:spPr/>
      <dgm:t>
        <a:bodyPr/>
        <a:lstStyle/>
        <a:p>
          <a:pPr>
            <a:defRPr b="1"/>
          </a:pPr>
          <a:r>
            <a:rPr lang="en-US" b="1"/>
            <a:t>Goal:</a:t>
          </a:r>
          <a:endParaRPr lang="en-US"/>
        </a:p>
      </dgm:t>
    </dgm:pt>
    <dgm:pt modelId="{44023A57-7C9A-4641-B0DF-68F1A2BA9457}" type="parTrans" cxnId="{82DE4427-31E7-4FF5-8EB5-D215C7A3B22E}">
      <dgm:prSet/>
      <dgm:spPr/>
      <dgm:t>
        <a:bodyPr/>
        <a:lstStyle/>
        <a:p>
          <a:endParaRPr lang="en-US"/>
        </a:p>
      </dgm:t>
    </dgm:pt>
    <dgm:pt modelId="{1752183B-E690-4ECD-B973-38E7D8812285}" type="sibTrans" cxnId="{82DE4427-31E7-4FF5-8EB5-D215C7A3B22E}">
      <dgm:prSet/>
      <dgm:spPr/>
      <dgm:t>
        <a:bodyPr/>
        <a:lstStyle/>
        <a:p>
          <a:endParaRPr lang="en-US"/>
        </a:p>
      </dgm:t>
    </dgm:pt>
    <dgm:pt modelId="{043EC992-E3B0-42B1-B420-321D4BDDF55D}">
      <dgm:prSet/>
      <dgm:spPr/>
      <dgm:t>
        <a:bodyPr/>
        <a:lstStyle/>
        <a:p>
          <a:r>
            <a:rPr lang="en-US"/>
            <a:t>Build a pipeline to transliterate Romanized text to native scripts and translate native text to proper English.</a:t>
          </a:r>
        </a:p>
      </dgm:t>
    </dgm:pt>
    <dgm:pt modelId="{AD5C990F-2F89-403A-B960-3EEDA0302CEE}" type="parTrans" cxnId="{E87B8D19-044E-4A60-A8D4-2F4EAEC844A4}">
      <dgm:prSet/>
      <dgm:spPr/>
      <dgm:t>
        <a:bodyPr/>
        <a:lstStyle/>
        <a:p>
          <a:endParaRPr lang="en-US"/>
        </a:p>
      </dgm:t>
    </dgm:pt>
    <dgm:pt modelId="{30B6051D-49A5-4B4C-9A76-DA46DB9F10DD}" type="sibTrans" cxnId="{E87B8D19-044E-4A60-A8D4-2F4EAEC844A4}">
      <dgm:prSet/>
      <dgm:spPr/>
      <dgm:t>
        <a:bodyPr/>
        <a:lstStyle/>
        <a:p>
          <a:endParaRPr lang="en-US"/>
        </a:p>
      </dgm:t>
    </dgm:pt>
    <dgm:pt modelId="{C3532433-C296-47B5-A77C-207098436953}" type="pres">
      <dgm:prSet presAssocID="{2A8F186B-F3E6-4FD0-B0F3-5AC2B57C21FF}" presName="root" presStyleCnt="0">
        <dgm:presLayoutVars>
          <dgm:dir/>
          <dgm:resizeHandles val="exact"/>
        </dgm:presLayoutVars>
      </dgm:prSet>
      <dgm:spPr/>
    </dgm:pt>
    <dgm:pt modelId="{55AC52C5-AB86-4F4B-A0CB-A7E465F45159}" type="pres">
      <dgm:prSet presAssocID="{A3FFA783-F16C-4E70-B877-0F1F3EC5AEA3}" presName="compNode" presStyleCnt="0"/>
      <dgm:spPr/>
    </dgm:pt>
    <dgm:pt modelId="{7D1CB50D-0964-4883-8EB4-F9A0EF46BBB9}" type="pres">
      <dgm:prSet presAssocID="{A3FFA783-F16C-4E70-B877-0F1F3EC5AE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36AFE12-DFC5-4280-8F40-357A97DBC7B5}" type="pres">
      <dgm:prSet presAssocID="{A3FFA783-F16C-4E70-B877-0F1F3EC5AEA3}" presName="iconSpace" presStyleCnt="0"/>
      <dgm:spPr/>
    </dgm:pt>
    <dgm:pt modelId="{02422958-FF9A-404B-A53E-1A8B9F746CBB}" type="pres">
      <dgm:prSet presAssocID="{A3FFA783-F16C-4E70-B877-0F1F3EC5AEA3}" presName="parTx" presStyleLbl="revTx" presStyleIdx="0" presStyleCnt="6">
        <dgm:presLayoutVars>
          <dgm:chMax val="0"/>
          <dgm:chPref val="0"/>
        </dgm:presLayoutVars>
      </dgm:prSet>
      <dgm:spPr/>
    </dgm:pt>
    <dgm:pt modelId="{43531971-9357-4379-8886-04D105D90430}" type="pres">
      <dgm:prSet presAssocID="{A3FFA783-F16C-4E70-B877-0F1F3EC5AEA3}" presName="txSpace" presStyleCnt="0"/>
      <dgm:spPr/>
    </dgm:pt>
    <dgm:pt modelId="{300E86D1-6FED-4391-A6AA-63126771DB91}" type="pres">
      <dgm:prSet presAssocID="{A3FFA783-F16C-4E70-B877-0F1F3EC5AEA3}" presName="desTx" presStyleLbl="revTx" presStyleIdx="1" presStyleCnt="6">
        <dgm:presLayoutVars/>
      </dgm:prSet>
      <dgm:spPr/>
    </dgm:pt>
    <dgm:pt modelId="{98E893A3-10F5-4833-9BBA-47118C898B93}" type="pres">
      <dgm:prSet presAssocID="{3FA7F577-6004-45A0-AB56-9D5A77E9F430}" presName="sibTrans" presStyleCnt="0"/>
      <dgm:spPr/>
    </dgm:pt>
    <dgm:pt modelId="{F14BA2AF-1D59-4D5F-89CA-2F95DE9C63E0}" type="pres">
      <dgm:prSet presAssocID="{388DDD8B-4B10-4E4A-A04E-FF4267653F09}" presName="compNode" presStyleCnt="0"/>
      <dgm:spPr/>
    </dgm:pt>
    <dgm:pt modelId="{61A623F1-C144-4DA7-985D-8C69FC17CF01}" type="pres">
      <dgm:prSet presAssocID="{388DDD8B-4B10-4E4A-A04E-FF4267653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F6486AE-6680-4865-8580-A22CBC384C7F}" type="pres">
      <dgm:prSet presAssocID="{388DDD8B-4B10-4E4A-A04E-FF4267653F09}" presName="iconSpace" presStyleCnt="0"/>
      <dgm:spPr/>
    </dgm:pt>
    <dgm:pt modelId="{2470CC20-2F96-48A9-9989-F3C576936491}" type="pres">
      <dgm:prSet presAssocID="{388DDD8B-4B10-4E4A-A04E-FF4267653F09}" presName="parTx" presStyleLbl="revTx" presStyleIdx="2" presStyleCnt="6">
        <dgm:presLayoutVars>
          <dgm:chMax val="0"/>
          <dgm:chPref val="0"/>
        </dgm:presLayoutVars>
      </dgm:prSet>
      <dgm:spPr/>
    </dgm:pt>
    <dgm:pt modelId="{BE5F766E-9CB2-47B8-9E48-E8812D901D44}" type="pres">
      <dgm:prSet presAssocID="{388DDD8B-4B10-4E4A-A04E-FF4267653F09}" presName="txSpace" presStyleCnt="0"/>
      <dgm:spPr/>
    </dgm:pt>
    <dgm:pt modelId="{69D67CE5-F131-49ED-8533-A3FCC6322327}" type="pres">
      <dgm:prSet presAssocID="{388DDD8B-4B10-4E4A-A04E-FF4267653F09}" presName="desTx" presStyleLbl="revTx" presStyleIdx="3" presStyleCnt="6">
        <dgm:presLayoutVars/>
      </dgm:prSet>
      <dgm:spPr/>
    </dgm:pt>
    <dgm:pt modelId="{9354BB67-D0D7-4E63-A385-09BF992508ED}" type="pres">
      <dgm:prSet presAssocID="{1CA052C7-C1DD-4B19-8F4F-5B12713FCEB6}" presName="sibTrans" presStyleCnt="0"/>
      <dgm:spPr/>
    </dgm:pt>
    <dgm:pt modelId="{2AD27AD4-1470-44E3-94F4-986EFB45098B}" type="pres">
      <dgm:prSet presAssocID="{952EF2C2-D1F7-46D7-B1E3-82F611EC18D8}" presName="compNode" presStyleCnt="0"/>
      <dgm:spPr/>
    </dgm:pt>
    <dgm:pt modelId="{86CE3FCC-0A16-4373-9347-14942158F9F9}" type="pres">
      <dgm:prSet presAssocID="{952EF2C2-D1F7-46D7-B1E3-82F611EC1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29CB520-C75A-4A71-B656-A0B58F86A1F0}" type="pres">
      <dgm:prSet presAssocID="{952EF2C2-D1F7-46D7-B1E3-82F611EC18D8}" presName="iconSpace" presStyleCnt="0"/>
      <dgm:spPr/>
    </dgm:pt>
    <dgm:pt modelId="{C2B81EB7-FD5D-4A6D-8DD2-08BC4DEFC40E}" type="pres">
      <dgm:prSet presAssocID="{952EF2C2-D1F7-46D7-B1E3-82F611EC18D8}" presName="parTx" presStyleLbl="revTx" presStyleIdx="4" presStyleCnt="6">
        <dgm:presLayoutVars>
          <dgm:chMax val="0"/>
          <dgm:chPref val="0"/>
        </dgm:presLayoutVars>
      </dgm:prSet>
      <dgm:spPr/>
    </dgm:pt>
    <dgm:pt modelId="{B48F67EE-2601-48F1-A5C5-B412D83E4CAE}" type="pres">
      <dgm:prSet presAssocID="{952EF2C2-D1F7-46D7-B1E3-82F611EC18D8}" presName="txSpace" presStyleCnt="0"/>
      <dgm:spPr/>
    </dgm:pt>
    <dgm:pt modelId="{069346BF-98E7-45FB-9F4C-A45330970804}" type="pres">
      <dgm:prSet presAssocID="{952EF2C2-D1F7-46D7-B1E3-82F611EC18D8}" presName="desTx" presStyleLbl="revTx" presStyleIdx="5" presStyleCnt="6">
        <dgm:presLayoutVars/>
      </dgm:prSet>
      <dgm:spPr/>
    </dgm:pt>
  </dgm:ptLst>
  <dgm:cxnLst>
    <dgm:cxn modelId="{E87B8D19-044E-4A60-A8D4-2F4EAEC844A4}" srcId="{952EF2C2-D1F7-46D7-B1E3-82F611EC18D8}" destId="{043EC992-E3B0-42B1-B420-321D4BDDF55D}" srcOrd="0" destOrd="0" parTransId="{AD5C990F-2F89-403A-B960-3EEDA0302CEE}" sibTransId="{30B6051D-49A5-4B4C-9A76-DA46DB9F10DD}"/>
    <dgm:cxn modelId="{2E6E481C-7939-409B-B7EA-9192EFBBA04C}" type="presOf" srcId="{8D8A5793-13D3-4E69-941F-1F50C406F469}" destId="{300E86D1-6FED-4391-A6AA-63126771DB91}" srcOrd="0" destOrd="1" presId="urn:microsoft.com/office/officeart/2018/5/layout/CenteredIconLabelDescriptionList"/>
    <dgm:cxn modelId="{AC1B0B1F-EC23-41DD-A754-F946EB3381F8}" srcId="{A3FFA783-F16C-4E70-B877-0F1F3EC5AEA3}" destId="{9E485CB2-7DEC-4B79-8ACD-2486FC8E3164}" srcOrd="0" destOrd="0" parTransId="{530FD5E1-1872-4629-AEDC-9FBA7D59C2C5}" sibTransId="{AD629EDA-CA92-4D9F-B74F-214AB924B43B}"/>
    <dgm:cxn modelId="{E2003123-8207-4196-ACE9-BACDA11E9006}" type="presOf" srcId="{AFFDC1F5-16F5-470F-B6D9-179266C55C97}" destId="{69D67CE5-F131-49ED-8533-A3FCC6322327}" srcOrd="0" destOrd="0" presId="urn:microsoft.com/office/officeart/2018/5/layout/CenteredIconLabelDescriptionList"/>
    <dgm:cxn modelId="{82DE4427-31E7-4FF5-8EB5-D215C7A3B22E}" srcId="{2A8F186B-F3E6-4FD0-B0F3-5AC2B57C21FF}" destId="{952EF2C2-D1F7-46D7-B1E3-82F611EC18D8}" srcOrd="2" destOrd="0" parTransId="{44023A57-7C9A-4641-B0DF-68F1A2BA9457}" sibTransId="{1752183B-E690-4ECD-B973-38E7D8812285}"/>
    <dgm:cxn modelId="{7F826348-064D-48C6-9912-4DEBB16D8362}" type="presOf" srcId="{2A8F186B-F3E6-4FD0-B0F3-5AC2B57C21FF}" destId="{C3532433-C296-47B5-A77C-207098436953}" srcOrd="0" destOrd="0" presId="urn:microsoft.com/office/officeart/2018/5/layout/CenteredIconLabelDescriptionList"/>
    <dgm:cxn modelId="{9D7D3A4A-87E1-4264-AEB7-1CD143A14019}" srcId="{2A8F186B-F3E6-4FD0-B0F3-5AC2B57C21FF}" destId="{388DDD8B-4B10-4E4A-A04E-FF4267653F09}" srcOrd="1" destOrd="0" parTransId="{6554F888-6483-4A6F-9711-B6F1DA739B4D}" sibTransId="{1CA052C7-C1DD-4B19-8F4F-5B12713FCEB6}"/>
    <dgm:cxn modelId="{8A1F1586-DD86-4504-949F-48F3A4EDBD1C}" srcId="{A3FFA783-F16C-4E70-B877-0F1F3EC5AEA3}" destId="{8D8A5793-13D3-4E69-941F-1F50C406F469}" srcOrd="1" destOrd="0" parTransId="{823F8BA1-4BBF-42AC-B081-E98A4700C9A9}" sibTransId="{C048A17B-AEDF-40A8-9DEE-ACCCBE582AA0}"/>
    <dgm:cxn modelId="{907B5DAD-12F0-426F-964C-C8151A4D4906}" type="presOf" srcId="{388DDD8B-4B10-4E4A-A04E-FF4267653F09}" destId="{2470CC20-2F96-48A9-9989-F3C576936491}" srcOrd="0" destOrd="0" presId="urn:microsoft.com/office/officeart/2018/5/layout/CenteredIconLabelDescriptionList"/>
    <dgm:cxn modelId="{940B57B3-F368-44B5-96F7-4CFCDEF6DBC1}" srcId="{388DDD8B-4B10-4E4A-A04E-FF4267653F09}" destId="{AFFDC1F5-16F5-470F-B6D9-179266C55C97}" srcOrd="0" destOrd="0" parTransId="{63B50E2C-752D-436D-8035-DD392F1CAF0E}" sibTransId="{765D3B12-E421-4934-8E07-CF9930293340}"/>
    <dgm:cxn modelId="{C894AFC1-E678-47BC-BEF4-C1ACD530B9AC}" type="presOf" srcId="{952EF2C2-D1F7-46D7-B1E3-82F611EC18D8}" destId="{C2B81EB7-FD5D-4A6D-8DD2-08BC4DEFC40E}" srcOrd="0" destOrd="0" presId="urn:microsoft.com/office/officeart/2018/5/layout/CenteredIconLabelDescriptionList"/>
    <dgm:cxn modelId="{1A3CF6CB-3AA1-4C12-AB27-EF0F801160CC}" srcId="{2A8F186B-F3E6-4FD0-B0F3-5AC2B57C21FF}" destId="{A3FFA783-F16C-4E70-B877-0F1F3EC5AEA3}" srcOrd="0" destOrd="0" parTransId="{5701FCD6-1E4C-489F-BD03-82E91B2F68EB}" sibTransId="{3FA7F577-6004-45A0-AB56-9D5A77E9F430}"/>
    <dgm:cxn modelId="{94320FE5-E27A-4966-A507-053A35A1C603}" type="presOf" srcId="{A3FFA783-F16C-4E70-B877-0F1F3EC5AEA3}" destId="{02422958-FF9A-404B-A53E-1A8B9F746CBB}" srcOrd="0" destOrd="0" presId="urn:microsoft.com/office/officeart/2018/5/layout/CenteredIconLabelDescriptionList"/>
    <dgm:cxn modelId="{227EA4ED-A502-41BA-B5CD-3C9802496942}" type="presOf" srcId="{043EC992-E3B0-42B1-B420-321D4BDDF55D}" destId="{069346BF-98E7-45FB-9F4C-A45330970804}" srcOrd="0" destOrd="0" presId="urn:microsoft.com/office/officeart/2018/5/layout/CenteredIconLabelDescriptionList"/>
    <dgm:cxn modelId="{C66332FA-57E0-4EE9-9B36-C37AAAEC6AE0}" type="presOf" srcId="{9E485CB2-7DEC-4B79-8ACD-2486FC8E3164}" destId="{300E86D1-6FED-4391-A6AA-63126771DB91}" srcOrd="0" destOrd="0" presId="urn:microsoft.com/office/officeart/2018/5/layout/CenteredIconLabelDescriptionList"/>
    <dgm:cxn modelId="{DB97FCBC-1481-40BC-BF46-B7E13F1A294E}" type="presParOf" srcId="{C3532433-C296-47B5-A77C-207098436953}" destId="{55AC52C5-AB86-4F4B-A0CB-A7E465F45159}" srcOrd="0" destOrd="0" presId="urn:microsoft.com/office/officeart/2018/5/layout/CenteredIconLabelDescriptionList"/>
    <dgm:cxn modelId="{9280FFFD-9F28-481A-8D19-99922FBC88CA}" type="presParOf" srcId="{55AC52C5-AB86-4F4B-A0CB-A7E465F45159}" destId="{7D1CB50D-0964-4883-8EB4-F9A0EF46BBB9}" srcOrd="0" destOrd="0" presId="urn:microsoft.com/office/officeart/2018/5/layout/CenteredIconLabelDescriptionList"/>
    <dgm:cxn modelId="{1C064532-7CBC-499A-971E-8DE9F610A48B}" type="presParOf" srcId="{55AC52C5-AB86-4F4B-A0CB-A7E465F45159}" destId="{E36AFE12-DFC5-4280-8F40-357A97DBC7B5}" srcOrd="1" destOrd="0" presId="urn:microsoft.com/office/officeart/2018/5/layout/CenteredIconLabelDescriptionList"/>
    <dgm:cxn modelId="{864AE832-DCBB-4CF0-B622-EB6D512D3C4C}" type="presParOf" srcId="{55AC52C5-AB86-4F4B-A0CB-A7E465F45159}" destId="{02422958-FF9A-404B-A53E-1A8B9F746CBB}" srcOrd="2" destOrd="0" presId="urn:microsoft.com/office/officeart/2018/5/layout/CenteredIconLabelDescriptionList"/>
    <dgm:cxn modelId="{C14F4212-F846-4F4C-9B7F-D7171E83F9A7}" type="presParOf" srcId="{55AC52C5-AB86-4F4B-A0CB-A7E465F45159}" destId="{43531971-9357-4379-8886-04D105D90430}" srcOrd="3" destOrd="0" presId="urn:microsoft.com/office/officeart/2018/5/layout/CenteredIconLabelDescriptionList"/>
    <dgm:cxn modelId="{DA1DF88E-41DA-4CC4-A13B-B3CA40FBA7F7}" type="presParOf" srcId="{55AC52C5-AB86-4F4B-A0CB-A7E465F45159}" destId="{300E86D1-6FED-4391-A6AA-63126771DB91}" srcOrd="4" destOrd="0" presId="urn:microsoft.com/office/officeart/2018/5/layout/CenteredIconLabelDescriptionList"/>
    <dgm:cxn modelId="{744492A3-2706-4019-B353-2C3750433C60}" type="presParOf" srcId="{C3532433-C296-47B5-A77C-207098436953}" destId="{98E893A3-10F5-4833-9BBA-47118C898B93}" srcOrd="1" destOrd="0" presId="urn:microsoft.com/office/officeart/2018/5/layout/CenteredIconLabelDescriptionList"/>
    <dgm:cxn modelId="{DAFC4131-E656-4B67-BA1A-9AE2B06C227B}" type="presParOf" srcId="{C3532433-C296-47B5-A77C-207098436953}" destId="{F14BA2AF-1D59-4D5F-89CA-2F95DE9C63E0}" srcOrd="2" destOrd="0" presId="urn:microsoft.com/office/officeart/2018/5/layout/CenteredIconLabelDescriptionList"/>
    <dgm:cxn modelId="{640BB760-D1DE-42B2-BB77-A7B93DE509DB}" type="presParOf" srcId="{F14BA2AF-1D59-4D5F-89CA-2F95DE9C63E0}" destId="{61A623F1-C144-4DA7-985D-8C69FC17CF01}" srcOrd="0" destOrd="0" presId="urn:microsoft.com/office/officeart/2018/5/layout/CenteredIconLabelDescriptionList"/>
    <dgm:cxn modelId="{755483B0-7372-47C2-A149-98BDEB08F53A}" type="presParOf" srcId="{F14BA2AF-1D59-4D5F-89CA-2F95DE9C63E0}" destId="{1F6486AE-6680-4865-8580-A22CBC384C7F}" srcOrd="1" destOrd="0" presId="urn:microsoft.com/office/officeart/2018/5/layout/CenteredIconLabelDescriptionList"/>
    <dgm:cxn modelId="{10EC1354-6CEB-40E7-AB5E-6772C6BAAA17}" type="presParOf" srcId="{F14BA2AF-1D59-4D5F-89CA-2F95DE9C63E0}" destId="{2470CC20-2F96-48A9-9989-F3C576936491}" srcOrd="2" destOrd="0" presId="urn:microsoft.com/office/officeart/2018/5/layout/CenteredIconLabelDescriptionList"/>
    <dgm:cxn modelId="{14FAB5C5-0313-4B36-A307-540EDA375C6A}" type="presParOf" srcId="{F14BA2AF-1D59-4D5F-89CA-2F95DE9C63E0}" destId="{BE5F766E-9CB2-47B8-9E48-E8812D901D44}" srcOrd="3" destOrd="0" presId="urn:microsoft.com/office/officeart/2018/5/layout/CenteredIconLabelDescriptionList"/>
    <dgm:cxn modelId="{E7338903-EE6E-4010-9D44-B067B1666888}" type="presParOf" srcId="{F14BA2AF-1D59-4D5F-89CA-2F95DE9C63E0}" destId="{69D67CE5-F131-49ED-8533-A3FCC6322327}" srcOrd="4" destOrd="0" presId="urn:microsoft.com/office/officeart/2018/5/layout/CenteredIconLabelDescriptionList"/>
    <dgm:cxn modelId="{3632D903-AA2D-4E4E-991C-5EAA9E770558}" type="presParOf" srcId="{C3532433-C296-47B5-A77C-207098436953}" destId="{9354BB67-D0D7-4E63-A385-09BF992508ED}" srcOrd="3" destOrd="0" presId="urn:microsoft.com/office/officeart/2018/5/layout/CenteredIconLabelDescriptionList"/>
    <dgm:cxn modelId="{802B08B1-522D-45F7-B718-735F3B70418E}" type="presParOf" srcId="{C3532433-C296-47B5-A77C-207098436953}" destId="{2AD27AD4-1470-44E3-94F4-986EFB45098B}" srcOrd="4" destOrd="0" presId="urn:microsoft.com/office/officeart/2018/5/layout/CenteredIconLabelDescriptionList"/>
    <dgm:cxn modelId="{BA6DA34A-A28C-4D6B-A278-A847B98629C4}" type="presParOf" srcId="{2AD27AD4-1470-44E3-94F4-986EFB45098B}" destId="{86CE3FCC-0A16-4373-9347-14942158F9F9}" srcOrd="0" destOrd="0" presId="urn:microsoft.com/office/officeart/2018/5/layout/CenteredIconLabelDescriptionList"/>
    <dgm:cxn modelId="{6F9A6824-EE4C-484F-A73A-5E6186F123C1}" type="presParOf" srcId="{2AD27AD4-1470-44E3-94F4-986EFB45098B}" destId="{E29CB520-C75A-4A71-B656-A0B58F86A1F0}" srcOrd="1" destOrd="0" presId="urn:microsoft.com/office/officeart/2018/5/layout/CenteredIconLabelDescriptionList"/>
    <dgm:cxn modelId="{43518965-76B3-4BC0-A648-C33DA47DAAAA}" type="presParOf" srcId="{2AD27AD4-1470-44E3-94F4-986EFB45098B}" destId="{C2B81EB7-FD5D-4A6D-8DD2-08BC4DEFC40E}" srcOrd="2" destOrd="0" presId="urn:microsoft.com/office/officeart/2018/5/layout/CenteredIconLabelDescriptionList"/>
    <dgm:cxn modelId="{740EC5CA-C013-4B5A-9BA2-E3A330541DA3}" type="presParOf" srcId="{2AD27AD4-1470-44E3-94F4-986EFB45098B}" destId="{B48F67EE-2601-48F1-A5C5-B412D83E4CAE}" srcOrd="3" destOrd="0" presId="urn:microsoft.com/office/officeart/2018/5/layout/CenteredIconLabelDescriptionList"/>
    <dgm:cxn modelId="{B7919348-2A44-42E6-821F-1B1090D2BB95}" type="presParOf" srcId="{2AD27AD4-1470-44E3-94F4-986EFB45098B}" destId="{069346BF-98E7-45FB-9F4C-A4533097080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B50D-0964-4883-8EB4-F9A0EF46BBB9}">
      <dsp:nvSpPr>
        <dsp:cNvPr id="0" name=""/>
        <dsp:cNvSpPr/>
      </dsp:nvSpPr>
      <dsp:spPr>
        <a:xfrm>
          <a:off x="1061437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2958-FF9A-404B-A53E-1A8B9F746CBB}">
      <dsp:nvSpPr>
        <dsp:cNvPr id="0" name=""/>
        <dsp:cNvSpPr/>
      </dsp:nvSpPr>
      <dsp:spPr>
        <a:xfrm>
          <a:off x="1582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Abundance of Code-Mixed Text:</a:t>
          </a:r>
          <a:endParaRPr lang="en-US" sz="1700" kern="1200"/>
        </a:p>
      </dsp:txBody>
      <dsp:txXfrm>
        <a:off x="1582" y="1872836"/>
        <a:ext cx="3261093" cy="489164"/>
      </dsp:txXfrm>
    </dsp:sp>
    <dsp:sp modelId="{300E86D1-6FED-4391-A6AA-63126771DB91}">
      <dsp:nvSpPr>
        <dsp:cNvPr id="0" name=""/>
        <dsp:cNvSpPr/>
      </dsp:nvSpPr>
      <dsp:spPr>
        <a:xfrm>
          <a:off x="1582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Social media platforms like Twitter, YouTube, WhatsApp and Instagram are flooded with code-mixed Hindi and Tamil text.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Users often mix Romanized script with native Hindi or Tamil in informal and inconsistent ways.</a:t>
          </a:r>
        </a:p>
      </dsp:txBody>
      <dsp:txXfrm>
        <a:off x="1582" y="2421735"/>
        <a:ext cx="3261093" cy="1168046"/>
      </dsp:txXfrm>
    </dsp:sp>
    <dsp:sp modelId="{61A623F1-C144-4DA7-985D-8C69FC17CF01}">
      <dsp:nvSpPr>
        <dsp:cNvPr id="0" name=""/>
        <dsp:cNvSpPr/>
      </dsp:nvSpPr>
      <dsp:spPr>
        <a:xfrm>
          <a:off x="4893223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0CC20-2F96-48A9-9989-F3C576936491}">
      <dsp:nvSpPr>
        <dsp:cNvPr id="0" name=""/>
        <dsp:cNvSpPr/>
      </dsp:nvSpPr>
      <dsp:spPr>
        <a:xfrm>
          <a:off x="3833367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Challenge:</a:t>
          </a:r>
          <a:endParaRPr lang="en-US" sz="1700" kern="1200"/>
        </a:p>
      </dsp:txBody>
      <dsp:txXfrm>
        <a:off x="3833367" y="1872836"/>
        <a:ext cx="3261093" cy="489164"/>
      </dsp:txXfrm>
    </dsp:sp>
    <dsp:sp modelId="{69D67CE5-F131-49ED-8533-A3FCC6322327}">
      <dsp:nvSpPr>
        <dsp:cNvPr id="0" name=""/>
        <dsp:cNvSpPr/>
      </dsp:nvSpPr>
      <dsp:spPr>
        <a:xfrm>
          <a:off x="3833367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text is hard to interpret, especially when there’s slang, inconsistent spelling, and a mix of languages in the same sentence.</a:t>
          </a:r>
        </a:p>
      </dsp:txBody>
      <dsp:txXfrm>
        <a:off x="3833367" y="2421735"/>
        <a:ext cx="3261093" cy="1168046"/>
      </dsp:txXfrm>
    </dsp:sp>
    <dsp:sp modelId="{86CE3FCC-0A16-4373-9347-14942158F9F9}">
      <dsp:nvSpPr>
        <dsp:cNvPr id="0" name=""/>
        <dsp:cNvSpPr/>
      </dsp:nvSpPr>
      <dsp:spPr>
        <a:xfrm>
          <a:off x="8725008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81EB7-FD5D-4A6D-8DD2-08BC4DEFC40E}">
      <dsp:nvSpPr>
        <dsp:cNvPr id="0" name=""/>
        <dsp:cNvSpPr/>
      </dsp:nvSpPr>
      <dsp:spPr>
        <a:xfrm>
          <a:off x="7665152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Goal:</a:t>
          </a:r>
          <a:endParaRPr lang="en-US" sz="1700" kern="1200"/>
        </a:p>
      </dsp:txBody>
      <dsp:txXfrm>
        <a:off x="7665152" y="1872836"/>
        <a:ext cx="3261093" cy="489164"/>
      </dsp:txXfrm>
    </dsp:sp>
    <dsp:sp modelId="{069346BF-98E7-45FB-9F4C-A45330970804}">
      <dsp:nvSpPr>
        <dsp:cNvPr id="0" name=""/>
        <dsp:cNvSpPr/>
      </dsp:nvSpPr>
      <dsp:spPr>
        <a:xfrm>
          <a:off x="7665152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pipeline to transliterate Romanized text to native scripts and translate native text to proper English.</a:t>
          </a:r>
        </a:p>
      </dsp:txBody>
      <dsp:txXfrm>
        <a:off x="7665152" y="2421735"/>
        <a:ext cx="3261093" cy="116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C6C-9E05-379E-E003-E57D7796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AF898-4E0F-D1F9-EC36-82915BBB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3864-3129-E246-B56E-BB992573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3D33-0135-F152-3A85-A77BA8DE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6E9E-F5B1-296E-B614-C0D46E7B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9AF4-5D8D-6DC9-EA13-CA13A481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E15EE-EDCE-FC9E-EA72-EF5A6576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5E54-62B6-82B5-5E5C-A38FBAAF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A05-85D6-EDD9-84AA-EA72FEF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4079-A202-B42C-1499-3651E3B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3BF38-A1D6-CF95-71D5-53F449F7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B022-739C-ED23-A464-07A6DC8C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7FA4-5790-F8EE-1DBF-A4BF301C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E9E3-8A9E-8E77-8587-8EEA766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ADB-BB46-8954-D82F-4E58012A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A2FC-8845-B5FB-E993-256F6FA8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FC1E-D0BD-72BE-75F1-CC653379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2D22-9D8F-2DC4-129C-17EEFEFA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45CF-BD57-20D7-98B9-284A7CEF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0A38-B643-4F91-D1E0-41EB939B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3332-C901-DD49-475B-B4A46557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8CA8-29CB-4271-4FC0-1ECFC76F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9EED-FE6B-CFFB-2B12-0C89D081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FDC7-3ACB-2698-E802-BF0FEFF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35B8-796F-CBD3-1AC7-F2E417E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FB7-C132-6F25-BB6C-029C6884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F220-D1B4-A58C-1497-ED44473E4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E33C-B49E-202D-F489-39C9F075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0C34-5108-7806-5A4C-4D383105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C120-C068-BC2B-BB46-AB58149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FAC7-3903-67FF-9B12-48ADB6B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2F1A-9624-06D0-F60C-DFEEA512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5F677-6047-B27E-E06F-2FA40FA5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1C4C-DD23-DB0A-F2D8-8C4B35AD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81E22-67C6-DC0D-C36E-97FA32B1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1931F-A124-ECB1-A9CE-15DD44F0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29A4-5C67-2749-35C8-03EAF9F5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98280-095E-6E25-DA99-8B8C7689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C0B71-CCCA-726F-2CB7-1252CAC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2C6D-486A-1D5A-2EE6-6C1DCB47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BCA2-CAE7-611D-5DFD-84E134E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6E9D-CD7C-4D4A-A20C-0E2B41A5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8E8E-A709-11F6-23C8-0B3C46D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C3CED-C090-6A54-1253-EB4FE84D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5AF74-CE34-76F0-A5D0-11769151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A159-54AB-9417-07CD-4E8FA60E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03E2-0867-5DA4-A2CA-C6AA6EF0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8D9E-8479-56D3-C305-244B9B60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51F39-74AF-A374-031D-D8D93D21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0640-416B-5D1E-D6E5-504CDEF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8324B-F741-4030-B6F7-FE75AC17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B74D4-4EAC-E577-CFEF-31EDAB46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4AC6-A36B-671C-9945-CBA5DCA4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A02CC-4FA8-C2CD-B0CD-5D01C2BB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62A9-FAD7-7875-25FE-C5264A19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A70F-627F-B2B3-E208-317E823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EFE4-725C-2915-0A8E-05196A04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C215-6136-5A3E-816F-B7AF1161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92BA3-7593-E9E7-8B16-D565FAC9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9561C-687F-6943-5873-82C50DD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8201-EE15-05C8-C634-7125FE88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04E6-75B7-3CBB-D606-065D50220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DF0D-3FF6-1A95-F418-F40C658E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2BD0-7969-B0C7-E93F-1118C9B37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253317" cy="3062046"/>
          </a:xfrm>
        </p:spPr>
        <p:txBody>
          <a:bodyPr>
            <a:normAutofit/>
          </a:bodyPr>
          <a:lstStyle/>
          <a:p>
            <a:r>
              <a:rPr lang="en-US" sz="6600" dirty="0"/>
              <a:t>Transliteration and Translation of Code-Mixed Text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202E-28D4-D01F-E637-A4A1CBDB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259082"/>
            <a:ext cx="6269347" cy="102149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Nithish Krishna Shreenevasan, Maria </a:t>
            </a:r>
            <a:r>
              <a:rPr lang="en-US" sz="2800" dirty="0" err="1"/>
              <a:t>Movsheva</a:t>
            </a:r>
            <a:r>
              <a:rPr lang="en-US" sz="2800" dirty="0"/>
              <a:t>, </a:t>
            </a:r>
            <a:r>
              <a:rPr lang="en-US" sz="2800" dirty="0" err="1"/>
              <a:t>Yashaskar</a:t>
            </a:r>
            <a:r>
              <a:rPr lang="en-US" sz="2800" dirty="0"/>
              <a:t> Aryan</a:t>
            </a:r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688EBEA6-5785-35B5-6A40-D78B775F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6" r="28827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5BC3-3FA7-643F-738E-5CCB539B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022-5DFC-C2E6-588E-AA988070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(Translation)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47CC74-6DB8-C0C6-A705-F3EEF2B92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682997"/>
              </p:ext>
            </p:extLst>
          </p:nvPr>
        </p:nvGraphicFramePr>
        <p:xfrm>
          <a:off x="914400" y="233725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124555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78712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9661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076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Facebook’s m2m100_418M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IndicTrans2 (Ai4Bharat)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90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9ED196-7729-DD8F-B19A-0304E156BD5F}"/>
              </a:ext>
            </a:extLst>
          </p:cNvPr>
          <p:cNvSpPr txBox="1"/>
          <p:nvPr/>
        </p:nvSpPr>
        <p:spPr>
          <a:xfrm>
            <a:off x="827020" y="1690688"/>
            <a:ext cx="927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are the results from two models evaluated on the Dev set of Samantar Dataset (Hindi)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B12A1-140D-010B-780C-C9C1B7CF5913}"/>
              </a:ext>
            </a:extLst>
          </p:cNvPr>
          <p:cNvSpPr txBox="1"/>
          <p:nvPr/>
        </p:nvSpPr>
        <p:spPr>
          <a:xfrm>
            <a:off x="827020" y="3999257"/>
            <a:ext cx="927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are the results from two models evaluated on the Dev set of Samantar Dataset (Tamil)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DDE6DCC0-FA2C-334A-6181-2A2519384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36524"/>
              </p:ext>
            </p:extLst>
          </p:nvPr>
        </p:nvGraphicFramePr>
        <p:xfrm>
          <a:off x="914400" y="464883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124555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78712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9661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076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Facebook’s m2m100_418M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IndicTrans2 (Ai4Bharat)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9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37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2563-D3FF-3A62-5DE1-BCCC275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9BED-2907-3880-97D8-1D44153B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DD8D-5FAD-EF3F-D98F-A15EE2A6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E4C92-924F-4974-6576-808E7030E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6164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C3AEE-291C-9FEC-39F5-D4BFB0E0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Importance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CA4-9C28-865B-5F8C-18FCCE7A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Social media platforms like </a:t>
            </a:r>
            <a:r>
              <a:rPr lang="en-US" sz="1700" b="1">
                <a:solidFill>
                  <a:schemeClr val="tx2"/>
                </a:solidFill>
              </a:rPr>
              <a:t>YouTube</a:t>
            </a:r>
            <a:r>
              <a:rPr lang="en-US" sz="1700">
                <a:solidFill>
                  <a:schemeClr val="tx2"/>
                </a:solidFill>
              </a:rPr>
              <a:t>, </a:t>
            </a:r>
            <a:r>
              <a:rPr lang="en-US" sz="1700" b="1">
                <a:solidFill>
                  <a:schemeClr val="tx2"/>
                </a:solidFill>
              </a:rPr>
              <a:t>Instagram</a:t>
            </a:r>
            <a:r>
              <a:rPr lang="en-US" sz="1700">
                <a:solidFill>
                  <a:schemeClr val="tx2"/>
                </a:solidFill>
              </a:rPr>
              <a:t>, and </a:t>
            </a:r>
            <a:r>
              <a:rPr lang="en-US" sz="1700" b="1">
                <a:solidFill>
                  <a:schemeClr val="tx2"/>
                </a:solidFill>
              </a:rPr>
              <a:t>WhatsApp</a:t>
            </a:r>
            <a:r>
              <a:rPr lang="en-US" sz="1700">
                <a:solidFill>
                  <a:schemeClr val="tx2"/>
                </a:solidFill>
              </a:rPr>
              <a:t> are filled with </a:t>
            </a:r>
            <a:r>
              <a:rPr lang="en-US" sz="1700" b="1">
                <a:solidFill>
                  <a:schemeClr val="tx2"/>
                </a:solidFill>
              </a:rPr>
              <a:t>code-mixed Indian texts</a:t>
            </a:r>
            <a:r>
              <a:rPr lang="en-US" sz="1700">
                <a:solidFill>
                  <a:schemeClr val="tx2"/>
                </a:solidFill>
              </a:rPr>
              <a:t>, especially in the comments section.</a:t>
            </a:r>
          </a:p>
          <a:p>
            <a:r>
              <a:rPr lang="en-US" sz="1700">
                <a:solidFill>
                  <a:schemeClr val="tx2"/>
                </a:solidFill>
              </a:rPr>
              <a:t>Native speakers often struggle to interpret these texts due to their complexity. For </a:t>
            </a:r>
            <a:r>
              <a:rPr lang="en-US" sz="1700" b="1">
                <a:solidFill>
                  <a:schemeClr val="tx2"/>
                </a:solidFill>
              </a:rPr>
              <a:t>non-native speakers</a:t>
            </a:r>
            <a:r>
              <a:rPr lang="en-US" sz="1700">
                <a:solidFill>
                  <a:schemeClr val="tx2"/>
                </a:solidFill>
              </a:rPr>
              <a:t>, the challenge is even greater.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Code-mixed text variations: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Different Indian languages dominate in various states.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Each state has unique </a:t>
            </a:r>
            <a:r>
              <a:rPr lang="en-US" sz="1700" b="1">
                <a:solidFill>
                  <a:schemeClr val="tx2"/>
                </a:solidFill>
              </a:rPr>
              <a:t>regional slang</a:t>
            </a:r>
            <a:r>
              <a:rPr lang="en-US" sz="1700">
                <a:solidFill>
                  <a:schemeClr val="tx2"/>
                </a:solidFill>
              </a:rPr>
              <a:t>, causing further variability in how code-mixed text is written.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esentation with Media">
            <a:extLst>
              <a:ext uri="{FF2B5EF4-FFF2-40B4-BE49-F238E27FC236}">
                <a16:creationId xmlns:a16="http://schemas.microsoft.com/office/drawing/2014/main" id="{BF3456F2-4BF5-CD8B-2A43-D619B7F4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761DE3-5DCF-BB1C-67FB-F53EF0B6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Code-mixed text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34BA91-0E3D-4CEE-5617-67500D5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Code-mixed texts are a blend of two languages, often switching between them in sentences, making them difficult to interpret. Below examples are taken from </a:t>
            </a:r>
            <a:r>
              <a:rPr lang="en-US" sz="2200" dirty="0" err="1">
                <a:solidFill>
                  <a:schemeClr val="tx2"/>
                </a:solidFill>
              </a:rPr>
              <a:t>Youtube</a:t>
            </a:r>
            <a:r>
              <a:rPr lang="en-US" sz="2200" dirty="0">
                <a:solidFill>
                  <a:schemeClr val="tx2"/>
                </a:solidFill>
              </a:rPr>
              <a:t> comments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Example 1 (Tamil)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i="1" dirty="0" err="1">
                <a:solidFill>
                  <a:schemeClr val="tx2"/>
                </a:solidFill>
              </a:rPr>
              <a:t>Indha</a:t>
            </a:r>
            <a:r>
              <a:rPr lang="en-US" sz="2200" i="1" dirty="0">
                <a:solidFill>
                  <a:schemeClr val="tx2"/>
                </a:solidFill>
              </a:rPr>
              <a:t> song </a:t>
            </a:r>
            <a:r>
              <a:rPr lang="en-US" sz="2200" i="1" dirty="0" err="1">
                <a:solidFill>
                  <a:schemeClr val="tx2"/>
                </a:solidFill>
              </a:rPr>
              <a:t>kekkum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boodhu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na</a:t>
            </a:r>
            <a:r>
              <a:rPr lang="en-US" sz="2200" i="1" dirty="0">
                <a:solidFill>
                  <a:schemeClr val="tx2"/>
                </a:solidFill>
              </a:rPr>
              <a:t> love </a:t>
            </a:r>
            <a:r>
              <a:rPr lang="en-US" sz="2200" i="1" dirty="0" err="1">
                <a:solidFill>
                  <a:schemeClr val="tx2"/>
                </a:solidFill>
              </a:rPr>
              <a:t>pannum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bodhu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nadandha</a:t>
            </a:r>
            <a:r>
              <a:rPr lang="en-US" sz="2200" i="1" dirty="0">
                <a:solidFill>
                  <a:schemeClr val="tx2"/>
                </a:solidFill>
              </a:rPr>
              <a:t> moments </a:t>
            </a:r>
            <a:r>
              <a:rPr lang="en-US" sz="2200" i="1" dirty="0" err="1">
                <a:solidFill>
                  <a:schemeClr val="tx2"/>
                </a:solidFill>
              </a:rPr>
              <a:t>dha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niyabagama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varudhu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semma</a:t>
            </a:r>
            <a:r>
              <a:rPr lang="en-US" sz="2200" i="1" dirty="0">
                <a:solidFill>
                  <a:schemeClr val="tx2"/>
                </a:solidFill>
              </a:rPr>
              <a:t> feelings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Translation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i="1" dirty="0">
                <a:solidFill>
                  <a:schemeClr val="tx2"/>
                </a:solidFill>
              </a:rPr>
              <a:t>When I listen to this song, I am reminded of the special moments when I was in love.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Example 2 (Tamil)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i="1" dirty="0">
                <a:solidFill>
                  <a:schemeClr val="tx2"/>
                </a:solidFill>
              </a:rPr>
              <a:t>2024 la </a:t>
            </a:r>
            <a:r>
              <a:rPr lang="en-US" sz="2200" i="1" dirty="0" err="1">
                <a:solidFill>
                  <a:schemeClr val="tx2"/>
                </a:solidFill>
              </a:rPr>
              <a:t>yaruellam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intha</a:t>
            </a:r>
            <a:r>
              <a:rPr lang="en-US" sz="2200" i="1" dirty="0">
                <a:solidFill>
                  <a:schemeClr val="tx2"/>
                </a:solidFill>
              </a:rPr>
              <a:t> song </a:t>
            </a:r>
            <a:r>
              <a:rPr lang="en-US" sz="2200" i="1" dirty="0" err="1">
                <a:solidFill>
                  <a:schemeClr val="tx2"/>
                </a:solidFill>
              </a:rPr>
              <a:t>kekaringa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Translation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n-US" sz="2200" i="1" dirty="0">
                <a:solidFill>
                  <a:schemeClr val="tx2"/>
                </a:solidFill>
              </a:rPr>
              <a:t>Who else is listening to this song in 2024?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56296-D190-F09C-4FC7-E2C6AF06B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4A5377-0BE7-2507-66ED-E157CD26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2122A-91A0-C110-8E68-CD1087CE0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ED10DD-F601-8C85-D363-8A3DEA16F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003407-6485-B1D6-F27B-60D523A6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050CAB-5CF9-156A-135C-D8878A365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2C403A-06C1-16A8-FFFA-C022B7262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FE8984-638A-80BA-A8E3-B1F9B476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10DC1C-BFB1-896C-5068-EDE255F9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Code-mixed text 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DDA8AC-0F8C-A785-9B2D-5191FFD3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90100"/>
            <a:ext cx="5221224" cy="62396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b="1" dirty="0">
                <a:solidFill>
                  <a:schemeClr val="tx2"/>
                </a:solidFill>
              </a:rPr>
              <a:t>Example 3 (Hindi)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manav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made pollution se hone damage caused aur future of mankind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jati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par hone vale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uske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dushprbhavon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ka ab number of countries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gnbhirtapoorvak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vaijnjanikon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dvara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adhyayan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ja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raha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hai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Translation</a:t>
            </a:r>
            <a:r>
              <a:rPr lang="en-US" sz="2200" dirty="0">
                <a:solidFill>
                  <a:schemeClr val="tx2"/>
                </a:solidFill>
              </a:rPr>
              <a:t>: The damage caused by man-made pollution and it effects on the future of mankind are now being seriously studied by scientists in a number of countries. </a:t>
            </a:r>
            <a:endParaRPr lang="en-US" sz="2200" i="1" dirty="0">
              <a:solidFill>
                <a:schemeClr val="tx2"/>
              </a:solidFill>
            </a:endParaRPr>
          </a:p>
          <a:p>
            <a:r>
              <a:rPr lang="en-US" sz="2200" b="1" dirty="0">
                <a:solidFill>
                  <a:schemeClr val="tx2"/>
                </a:solidFill>
              </a:rPr>
              <a:t>Example 4 (Hindi)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suddodhana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ne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panchven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din ek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namakaran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ceremony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aayojit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aur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aath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brahmin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vidvanon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ko future pane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lie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aamntrit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Translation</a:t>
            </a:r>
            <a:r>
              <a:rPr lang="en-US" sz="2200" dirty="0">
                <a:solidFill>
                  <a:schemeClr val="tx2"/>
                </a:solidFill>
              </a:rPr>
              <a:t>: For 5 to 6 days </a:t>
            </a:r>
            <a:r>
              <a:rPr lang="en-US" sz="2200" dirty="0" err="1">
                <a:solidFill>
                  <a:schemeClr val="tx2"/>
                </a:solidFill>
              </a:rPr>
              <a:t>Suddodhana</a:t>
            </a:r>
            <a:r>
              <a:rPr lang="en-US" sz="2200" dirty="0">
                <a:solidFill>
                  <a:schemeClr val="tx2"/>
                </a:solidFill>
              </a:rPr>
              <a:t> arranged a </a:t>
            </a:r>
            <a:r>
              <a:rPr lang="en-US" sz="2200" dirty="0" err="1">
                <a:solidFill>
                  <a:schemeClr val="tx2"/>
                </a:solidFill>
              </a:rPr>
              <a:t>programme</a:t>
            </a:r>
            <a:r>
              <a:rPr lang="en-US" sz="2200" dirty="0">
                <a:solidFill>
                  <a:schemeClr val="tx2"/>
                </a:solidFill>
              </a:rPr>
              <a:t> for naming ceremony and appointed 8 brahmin pandits to tell about the future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DE7E6-FD71-B08C-2D21-CEE5A4BC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65A1B6-96C7-5BA2-ACDA-EC29089E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0135-ED74-04BB-2697-77527A9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Approach (Transliteration)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61F-5654-9CAC-BFAF-BD05AC6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b="1">
                <a:solidFill>
                  <a:schemeClr val="tx2"/>
                </a:solidFill>
              </a:rPr>
              <a:t>Objective: </a:t>
            </a:r>
            <a:r>
              <a:rPr lang="en-US" sz="1700">
                <a:solidFill>
                  <a:schemeClr val="tx2"/>
                </a:solidFill>
              </a:rPr>
              <a:t>Convert Romanized Hindi (Hinglish) and Tamil (Tanglish) text into their respective native scripts for improved downstream translation.</a:t>
            </a:r>
          </a:p>
          <a:p>
            <a:r>
              <a:rPr lang="en-US" sz="1700" b="1">
                <a:solidFill>
                  <a:schemeClr val="tx2"/>
                </a:solidFill>
              </a:rPr>
              <a:t>Models employed: </a:t>
            </a:r>
            <a:r>
              <a:rPr lang="en-US" sz="1700">
                <a:solidFill>
                  <a:schemeClr val="tx2"/>
                </a:solidFill>
              </a:rPr>
              <a:t>IndicXlit (AI4Bharat), Indic-Trans, Google Transliterate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Datasets Used:</a:t>
            </a:r>
          </a:p>
          <a:p>
            <a:pPr lvl="1"/>
            <a:r>
              <a:rPr lang="en-US" sz="1700" b="1">
                <a:solidFill>
                  <a:schemeClr val="tx2"/>
                </a:solidFill>
              </a:rPr>
              <a:t>HINGE Dataset:</a:t>
            </a:r>
            <a:r>
              <a:rPr lang="en-US" sz="1700">
                <a:solidFill>
                  <a:schemeClr val="tx2"/>
                </a:solidFill>
              </a:rPr>
              <a:t> A benchmark dataset for Hinglish transliteration and language processing.</a:t>
            </a:r>
          </a:p>
          <a:p>
            <a:pPr lvl="1"/>
            <a:r>
              <a:rPr lang="en-US" sz="1700" b="1">
                <a:solidFill>
                  <a:schemeClr val="tx2"/>
                </a:solidFill>
              </a:rPr>
              <a:t>Dakshina Dataset:</a:t>
            </a:r>
            <a:r>
              <a:rPr lang="en-US" sz="1700">
                <a:solidFill>
                  <a:schemeClr val="tx2"/>
                </a:solidFill>
              </a:rPr>
              <a:t> Provides parallel transliteration data for Tamil and other Indic languages.</a:t>
            </a:r>
          </a:p>
          <a:p>
            <a:pPr marL="457200" lvl="1" indent="0">
              <a:buNone/>
            </a:pPr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Subtitles">
            <a:extLst>
              <a:ext uri="{FF2B5EF4-FFF2-40B4-BE49-F238E27FC236}">
                <a16:creationId xmlns:a16="http://schemas.microsoft.com/office/drawing/2014/main" id="{4718BD21-AB57-B736-F11F-D50D24B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470A-6162-419C-7144-98767538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(Transliteration)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E22E72-372A-C177-6058-1B94287E8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038151"/>
              </p:ext>
            </p:extLst>
          </p:nvPr>
        </p:nvGraphicFramePr>
        <p:xfrm>
          <a:off x="838200" y="1509939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77747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81530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91806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42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INDIC-TRANS (Firefly) (Hindi)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8973"/>
                  </a:ext>
                </a:extLst>
              </a:tr>
              <a:tr h="432072">
                <a:tc>
                  <a:txBody>
                    <a:bodyPr/>
                    <a:lstStyle/>
                    <a:p>
                      <a:r>
                        <a:rPr lang="en-US" b="1" dirty="0"/>
                        <a:t>Google Transliterator (Hindi)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8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IndicXlit (Hindi)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64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236E39F-DB5A-FC35-5EB1-A257D844F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698896"/>
              </p:ext>
            </p:extLst>
          </p:nvPr>
        </p:nvGraphicFramePr>
        <p:xfrm>
          <a:off x="838200" y="3861616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77747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81530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91806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42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INDIC-TRANS (Firefly) (Tamil)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6.868 × 10−80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Google Transliterator (Tamil)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8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IndicXlit (Tamil)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51802-47EF-9CE6-D518-B924F5D8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06E8-8690-507F-A2AB-E309C542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(Transliteration)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777C7B-4CB7-0480-C73E-9FC299A89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58046"/>
              </p:ext>
            </p:extLst>
          </p:nvPr>
        </p:nvGraphicFramePr>
        <p:xfrm>
          <a:off x="83820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3">
                  <a:extLst>
                    <a:ext uri="{9D8B030D-6E8A-4147-A177-3AD203B41FA5}">
                      <a16:colId xmlns:a16="http://schemas.microsoft.com/office/drawing/2014/main" val="317774783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40781530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91806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42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Transliterator (HINGE)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8973"/>
                  </a:ext>
                </a:extLst>
              </a:tr>
              <a:tr h="66529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Transliterator (Dakshina Hindi Test Set)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8049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Transliterator (Dakshina Tamil Test Set)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4A849-9539-7C07-0AA6-0FC255D99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A94C9-D187-66C8-2574-C08C4621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Approach (Translation)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81C6-3516-C6C9-DF74-326939ED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77144"/>
            <a:ext cx="4977578" cy="388382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Objective: </a:t>
            </a:r>
            <a:r>
              <a:rPr lang="en-US" sz="2000" dirty="0">
                <a:solidFill>
                  <a:schemeClr val="tx2"/>
                </a:solidFill>
              </a:rPr>
              <a:t>Translate native Hindi and Tamil text obtained from the transliteration step into formal English.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Models employed:</a:t>
            </a:r>
            <a:r>
              <a:rPr lang="en-US" sz="2000" dirty="0">
                <a:solidFill>
                  <a:schemeClr val="tx2"/>
                </a:solidFill>
              </a:rPr>
              <a:t> Indictrans2, IndicBERT, Facebook’s </a:t>
            </a:r>
            <a:r>
              <a:rPr lang="en-US" sz="2000" u="sng" dirty="0">
                <a:solidFill>
                  <a:schemeClr val="tx2"/>
                </a:solidFill>
              </a:rPr>
              <a:t>m2m100_418M</a:t>
            </a:r>
            <a:r>
              <a:rPr lang="en-US" sz="2000" dirty="0">
                <a:solidFill>
                  <a:schemeClr val="tx2"/>
                </a:solidFill>
              </a:rPr>
              <a:t> model, Google’s </a:t>
            </a:r>
            <a:r>
              <a:rPr lang="en-US" sz="2000" u="sng" dirty="0">
                <a:solidFill>
                  <a:schemeClr val="tx2"/>
                </a:solidFill>
              </a:rPr>
              <a:t>madlad400-3b-mts</a:t>
            </a:r>
            <a:r>
              <a:rPr lang="en-US" sz="2000" dirty="0">
                <a:solidFill>
                  <a:schemeClr val="tx2"/>
                </a:solidFill>
              </a:rPr>
              <a:t> model and Azure’s translation services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Datasets Used: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HINGE Dataset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Samantar Dataset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Subtitles">
            <a:extLst>
              <a:ext uri="{FF2B5EF4-FFF2-40B4-BE49-F238E27FC236}">
                <a16:creationId xmlns:a16="http://schemas.microsoft.com/office/drawing/2014/main" id="{C481B335-0CA3-A288-600F-696B56FD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697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var(--jp-code-font-family)</vt:lpstr>
      <vt:lpstr>Office Theme</vt:lpstr>
      <vt:lpstr>Transliteration and Translation of Code-Mixed Text</vt:lpstr>
      <vt:lpstr>Introduction</vt:lpstr>
      <vt:lpstr>Importance of the problem</vt:lpstr>
      <vt:lpstr>Code-mixed text examples</vt:lpstr>
      <vt:lpstr>Code-mixed text examples</vt:lpstr>
      <vt:lpstr>Approach (Transliteration)</vt:lpstr>
      <vt:lpstr>Results (Transliteration)</vt:lpstr>
      <vt:lpstr>Results (Transliteration)</vt:lpstr>
      <vt:lpstr>Approach (Translation)</vt:lpstr>
      <vt:lpstr>Results (Translation)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Krishna</dc:creator>
  <cp:lastModifiedBy>Nithish Krishna</cp:lastModifiedBy>
  <cp:revision>58</cp:revision>
  <dcterms:created xsi:type="dcterms:W3CDTF">2024-12-01T23:37:08Z</dcterms:created>
  <dcterms:modified xsi:type="dcterms:W3CDTF">2024-12-02T22:10:47Z</dcterms:modified>
</cp:coreProperties>
</file>