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2" r:id="rId5"/>
    <p:sldId id="259" r:id="rId6"/>
    <p:sldId id="261"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hish netapalli" initials="nn" lastIdx="1" clrIdx="0">
    <p:extLst>
      <p:ext uri="{19B8F6BF-5375-455C-9EA6-DF929625EA0E}">
        <p15:presenceInfo xmlns:p15="http://schemas.microsoft.com/office/powerpoint/2012/main" userId="6b27d1ada5aa94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DB948-9E16-418A-BD29-4E6875FEF60C}"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8D74F-3551-475E-9623-523229061B46}" type="slidenum">
              <a:rPr lang="en-IN" smtClean="0"/>
              <a:t>‹#›</a:t>
            </a:fld>
            <a:endParaRPr lang="en-IN"/>
          </a:p>
        </p:txBody>
      </p:sp>
    </p:spTree>
    <p:extLst>
      <p:ext uri="{BB962C8B-B14F-4D97-AF65-F5344CB8AC3E}">
        <p14:creationId xmlns:p14="http://schemas.microsoft.com/office/powerpoint/2010/main" val="27066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08D74F-3551-475E-9623-523229061B46}" type="slidenum">
              <a:rPr lang="en-IN" smtClean="0"/>
              <a:t>2</a:t>
            </a:fld>
            <a:endParaRPr lang="en-IN"/>
          </a:p>
        </p:txBody>
      </p:sp>
    </p:spTree>
    <p:extLst>
      <p:ext uri="{BB962C8B-B14F-4D97-AF65-F5344CB8AC3E}">
        <p14:creationId xmlns:p14="http://schemas.microsoft.com/office/powerpoint/2010/main" val="117495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3113-B924-E376-80C0-C3AF0E219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950A08-1263-426F-3438-3EFB3FDD5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1BB316-84E5-2CCC-2573-5DE6EB8AA0D0}"/>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5" name="Footer Placeholder 4">
            <a:extLst>
              <a:ext uri="{FF2B5EF4-FFF2-40B4-BE49-F238E27FC236}">
                <a16:creationId xmlns:a16="http://schemas.microsoft.com/office/drawing/2014/main" id="{612D35CF-B53C-1F79-5157-DA7551B18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A2502-BF00-715C-C9BA-0A7A28DC32B8}"/>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831507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1D09-ED96-3AA3-8D25-0423BC10AB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B53AD8-2D7D-595A-6D20-86C7004B01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4E4F1-721C-1726-8875-E0D5A7179790}"/>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5" name="Footer Placeholder 4">
            <a:extLst>
              <a:ext uri="{FF2B5EF4-FFF2-40B4-BE49-F238E27FC236}">
                <a16:creationId xmlns:a16="http://schemas.microsoft.com/office/drawing/2014/main" id="{620F5989-0AFB-0D48-A7DB-93DD5CDCFB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B749F-2C8B-9712-E937-0F986EAC6083}"/>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364543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A8325-1A41-83E8-C0AD-3EBB255490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0C5973-48A1-7A5F-0974-ADEE25A721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60E13-0BEA-3733-82A1-CDF41CBE6DFD}"/>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5" name="Footer Placeholder 4">
            <a:extLst>
              <a:ext uri="{FF2B5EF4-FFF2-40B4-BE49-F238E27FC236}">
                <a16:creationId xmlns:a16="http://schemas.microsoft.com/office/drawing/2014/main" id="{DEC13785-D8F6-C429-AE14-D4DA62DF7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5BAF8-0BD6-C962-61C5-2DBEB72E0FA8}"/>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62127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2810-A8F4-2AF9-F331-3DD5EEF586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4E09A-3EFF-1D36-0A89-C7E390FDF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DBD45F-2F05-D891-FC73-7AAABC309FE0}"/>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5" name="Footer Placeholder 4">
            <a:extLst>
              <a:ext uri="{FF2B5EF4-FFF2-40B4-BE49-F238E27FC236}">
                <a16:creationId xmlns:a16="http://schemas.microsoft.com/office/drawing/2014/main" id="{74D1DAE9-17C9-A372-51C9-B7DABBBB5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E6EAD-2C49-2DD1-65A1-8E25ED297D9D}"/>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210014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09F3-6AE0-25AC-9E2B-FC4832587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1FF09A-F6B2-3639-A044-AEE4741DF1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B09E33-F919-DC31-C9B5-66F805A3ACD1}"/>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5" name="Footer Placeholder 4">
            <a:extLst>
              <a:ext uri="{FF2B5EF4-FFF2-40B4-BE49-F238E27FC236}">
                <a16:creationId xmlns:a16="http://schemas.microsoft.com/office/drawing/2014/main" id="{1DBB85B2-C56D-F6B5-9E8D-A67C92121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ABA38-D3D8-6EA8-4F89-1F35760EA0D5}"/>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209293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219B-E39D-C8AF-8321-F1C5041E3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198B86-0B9F-15F6-12AE-26700D1A4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68C06C-1D41-F686-7703-DF35FCF243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830830-9EAF-5B2B-B73A-076E9584DA38}"/>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6" name="Footer Placeholder 5">
            <a:extLst>
              <a:ext uri="{FF2B5EF4-FFF2-40B4-BE49-F238E27FC236}">
                <a16:creationId xmlns:a16="http://schemas.microsoft.com/office/drawing/2014/main" id="{E10A4EB5-EF7D-36A1-5978-5B5359D71D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8A1843-F4D5-9175-2003-6769D0DF93E4}"/>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131954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6D34-EB97-D2E2-05F0-78E1A259A4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1FFDD-944F-678E-FE72-21D8AD74D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415DB-A6AE-0BE7-1801-CE705ACE5F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8CE5DD-B544-9FC0-8B6E-80CDD17B15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98E59-6758-2730-B347-413AA29BFD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67C50F-1B00-0FB9-A06B-EB8013CC3AEF}"/>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8" name="Footer Placeholder 7">
            <a:extLst>
              <a:ext uri="{FF2B5EF4-FFF2-40B4-BE49-F238E27FC236}">
                <a16:creationId xmlns:a16="http://schemas.microsoft.com/office/drawing/2014/main" id="{EE7F93BD-FF40-83D7-0624-9E8104F68E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734619-E3C9-22C4-B83D-F6E76D32D8C2}"/>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111419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8C6E-0EF5-FB21-AD3B-249F1B1F62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4BD42A-4049-3BEA-A26C-46919CCB195D}"/>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4" name="Footer Placeholder 3">
            <a:extLst>
              <a:ext uri="{FF2B5EF4-FFF2-40B4-BE49-F238E27FC236}">
                <a16:creationId xmlns:a16="http://schemas.microsoft.com/office/drawing/2014/main" id="{9C388550-F1ED-EBB0-80F8-107F652A35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91B835-66A2-902A-81B3-0B0902FE7CB2}"/>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285342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A78E7-5599-E9F6-5F5A-A35F53DD079E}"/>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3" name="Footer Placeholder 2">
            <a:extLst>
              <a:ext uri="{FF2B5EF4-FFF2-40B4-BE49-F238E27FC236}">
                <a16:creationId xmlns:a16="http://schemas.microsoft.com/office/drawing/2014/main" id="{C74036A5-57AD-B40F-EDA1-3B1C739BF1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795217-2B36-8827-148A-921D9804E7D8}"/>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95394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7EF7-491C-3900-F0A9-150F28747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DB2AB7-4C2B-667C-A17A-22B76CEC8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54A7D9-26C3-9025-BCD9-25F1427C9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DFD08-59DE-1105-4C0B-D3EDB4252A9F}"/>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6" name="Footer Placeholder 5">
            <a:extLst>
              <a:ext uri="{FF2B5EF4-FFF2-40B4-BE49-F238E27FC236}">
                <a16:creationId xmlns:a16="http://schemas.microsoft.com/office/drawing/2014/main" id="{A1F59BBB-F3C1-1478-B231-8AF99AF219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B7FBD3-9818-1395-6F24-6AD06AD9439E}"/>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317114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9179-A779-7B57-1225-98E25FA03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38DCFE-6BAA-CE17-DE83-AD39F908A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74C5CB-99CC-8E3D-60B2-11E0215C6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B62D7-5F0D-3144-E93A-7FAD37E24444}"/>
              </a:ext>
            </a:extLst>
          </p:cNvPr>
          <p:cNvSpPr>
            <a:spLocks noGrp="1"/>
          </p:cNvSpPr>
          <p:nvPr>
            <p:ph type="dt" sz="half" idx="10"/>
          </p:nvPr>
        </p:nvSpPr>
        <p:spPr/>
        <p:txBody>
          <a:bodyPr/>
          <a:lstStyle/>
          <a:p>
            <a:fld id="{D4B00424-C4E8-46F8-B83B-400D71DA245A}" type="datetimeFigureOut">
              <a:rPr lang="en-IN" smtClean="0"/>
              <a:t>06-05-2025</a:t>
            </a:fld>
            <a:endParaRPr lang="en-IN"/>
          </a:p>
        </p:txBody>
      </p:sp>
      <p:sp>
        <p:nvSpPr>
          <p:cNvPr id="6" name="Footer Placeholder 5">
            <a:extLst>
              <a:ext uri="{FF2B5EF4-FFF2-40B4-BE49-F238E27FC236}">
                <a16:creationId xmlns:a16="http://schemas.microsoft.com/office/drawing/2014/main" id="{DA368A06-35FF-A0A3-D914-F2F939149D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FADF1A-E2F7-5217-C90A-C3E81C8EBE5C}"/>
              </a:ext>
            </a:extLst>
          </p:cNvPr>
          <p:cNvSpPr>
            <a:spLocks noGrp="1"/>
          </p:cNvSpPr>
          <p:nvPr>
            <p:ph type="sldNum" sz="quarter" idx="12"/>
          </p:nvPr>
        </p:nvSpPr>
        <p:spPr/>
        <p:txBody>
          <a:bodyPr/>
          <a:lstStyle/>
          <a:p>
            <a:fld id="{25A9B9B5-AC69-4384-B6F7-084DA1435160}" type="slidenum">
              <a:rPr lang="en-IN" smtClean="0"/>
              <a:t>‹#›</a:t>
            </a:fld>
            <a:endParaRPr lang="en-IN"/>
          </a:p>
        </p:txBody>
      </p:sp>
    </p:spTree>
    <p:extLst>
      <p:ext uri="{BB962C8B-B14F-4D97-AF65-F5344CB8AC3E}">
        <p14:creationId xmlns:p14="http://schemas.microsoft.com/office/powerpoint/2010/main" val="389915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48711-0833-3C47-C5AC-B23423468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F72988-A55C-6C88-D856-EEC15B0A8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8E57B-44BB-7A77-9FA0-71B79E75B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00424-C4E8-46F8-B83B-400D71DA245A}" type="datetimeFigureOut">
              <a:rPr lang="en-IN" smtClean="0"/>
              <a:t>06-05-2025</a:t>
            </a:fld>
            <a:endParaRPr lang="en-IN"/>
          </a:p>
        </p:txBody>
      </p:sp>
      <p:sp>
        <p:nvSpPr>
          <p:cNvPr id="5" name="Footer Placeholder 4">
            <a:extLst>
              <a:ext uri="{FF2B5EF4-FFF2-40B4-BE49-F238E27FC236}">
                <a16:creationId xmlns:a16="http://schemas.microsoft.com/office/drawing/2014/main" id="{A1B09B3F-27F0-843F-8C19-C8F3552538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952FD1-780F-93ED-3637-1685B44EB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9B9B5-AC69-4384-B6F7-084DA1435160}" type="slidenum">
              <a:rPr lang="en-IN" smtClean="0"/>
              <a:t>‹#›</a:t>
            </a:fld>
            <a:endParaRPr lang="en-IN"/>
          </a:p>
        </p:txBody>
      </p:sp>
    </p:spTree>
    <p:extLst>
      <p:ext uri="{BB962C8B-B14F-4D97-AF65-F5344CB8AC3E}">
        <p14:creationId xmlns:p14="http://schemas.microsoft.com/office/powerpoint/2010/main" val="94126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249A-F64C-4EEF-1293-7872EFF9ED15}"/>
              </a:ext>
            </a:extLst>
          </p:cNvPr>
          <p:cNvSpPr>
            <a:spLocks noGrp="1"/>
          </p:cNvSpPr>
          <p:nvPr>
            <p:ph type="ctrTitle"/>
          </p:nvPr>
        </p:nvSpPr>
        <p:spPr>
          <a:xfrm>
            <a:off x="1524000" y="1122363"/>
            <a:ext cx="9144000" cy="2889800"/>
          </a:xfrm>
        </p:spPr>
        <p:txBody>
          <a:bodyPr>
            <a:normAutofit/>
          </a:bodyPr>
          <a:lstStyle/>
          <a:p>
            <a:r>
              <a:rPr lang="en-GB" dirty="0"/>
              <a:t>APPLE RETAIL SALES ANALYSIS</a:t>
            </a:r>
            <a:endParaRPr lang="en-IN" dirty="0"/>
          </a:p>
        </p:txBody>
      </p:sp>
      <p:sp>
        <p:nvSpPr>
          <p:cNvPr id="3" name="Subtitle 2">
            <a:extLst>
              <a:ext uri="{FF2B5EF4-FFF2-40B4-BE49-F238E27FC236}">
                <a16:creationId xmlns:a16="http://schemas.microsoft.com/office/drawing/2014/main" id="{E21500C2-E537-1D73-0E2D-CAF748549B14}"/>
              </a:ext>
            </a:extLst>
          </p:cNvPr>
          <p:cNvSpPr>
            <a:spLocks noGrp="1"/>
          </p:cNvSpPr>
          <p:nvPr>
            <p:ph type="subTitle" idx="1"/>
          </p:nvPr>
        </p:nvSpPr>
        <p:spPr>
          <a:xfrm>
            <a:off x="5414865" y="5010960"/>
            <a:ext cx="6435013" cy="1655762"/>
          </a:xfrm>
        </p:spPr>
        <p:txBody>
          <a:bodyPr/>
          <a:lstStyle/>
          <a:p>
            <a:endParaRPr lang="en-GB" dirty="0"/>
          </a:p>
          <a:p>
            <a:r>
              <a:rPr lang="en-GB" dirty="0"/>
              <a:t>BY</a:t>
            </a:r>
          </a:p>
          <a:p>
            <a:r>
              <a:rPr lang="en-GB" dirty="0"/>
              <a:t> NETAPALLI NITHISH KUMAR</a:t>
            </a:r>
            <a:endParaRPr lang="en-IN" dirty="0"/>
          </a:p>
        </p:txBody>
      </p:sp>
    </p:spTree>
    <p:extLst>
      <p:ext uri="{BB962C8B-B14F-4D97-AF65-F5344CB8AC3E}">
        <p14:creationId xmlns:p14="http://schemas.microsoft.com/office/powerpoint/2010/main" val="175705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D209-894C-0FDD-1B3F-115C1D4B3B95}"/>
              </a:ext>
            </a:extLst>
          </p:cNvPr>
          <p:cNvSpPr>
            <a:spLocks noGrp="1"/>
          </p:cNvSpPr>
          <p:nvPr>
            <p:ph type="title"/>
          </p:nvPr>
        </p:nvSpPr>
        <p:spPr>
          <a:xfrm>
            <a:off x="716902" y="626383"/>
            <a:ext cx="10515600" cy="73413"/>
          </a:xfrm>
        </p:spPr>
        <p:txBody>
          <a:bodyPr>
            <a:normAutofit fontScale="90000"/>
          </a:bodyPr>
          <a:lstStyle/>
          <a:p>
            <a:r>
              <a:rPr lang="en-GB" dirty="0">
                <a:solidFill>
                  <a:schemeClr val="accent5">
                    <a:lumMod val="50000"/>
                  </a:schemeClr>
                </a:solidFill>
              </a:rPr>
              <a:t>Advanced SQL Analysis of Apple Retail Sales Data</a:t>
            </a:r>
            <a:br>
              <a:rPr lang="en-GB" dirty="0"/>
            </a:br>
            <a:endParaRPr lang="en-IN" dirty="0"/>
          </a:p>
        </p:txBody>
      </p:sp>
      <p:sp>
        <p:nvSpPr>
          <p:cNvPr id="3" name="Content Placeholder 2">
            <a:extLst>
              <a:ext uri="{FF2B5EF4-FFF2-40B4-BE49-F238E27FC236}">
                <a16:creationId xmlns:a16="http://schemas.microsoft.com/office/drawing/2014/main" id="{FE4B8790-A23D-2EE2-5F22-B579BBA6E6EE}"/>
              </a:ext>
            </a:extLst>
          </p:cNvPr>
          <p:cNvSpPr>
            <a:spLocks noGrp="1"/>
          </p:cNvSpPr>
          <p:nvPr>
            <p:ph idx="1"/>
          </p:nvPr>
        </p:nvSpPr>
        <p:spPr>
          <a:xfrm>
            <a:off x="595605" y="914400"/>
            <a:ext cx="10515600" cy="2754823"/>
          </a:xfrm>
        </p:spPr>
        <p:txBody>
          <a:bodyPr>
            <a:noAutofit/>
          </a:bodyPr>
          <a:lstStyle/>
          <a:p>
            <a:pPr marL="0" indent="0">
              <a:buNone/>
            </a:pPr>
            <a:endParaRPr lang="en-GB" sz="3600" dirty="0"/>
          </a:p>
          <a:p>
            <a:r>
              <a:rPr lang="en-GB" sz="3600" dirty="0"/>
              <a:t>This project demonstrates advanced SQL querying techniques on a dataset of over 1 million rows from Apple retail sales.</a:t>
            </a:r>
          </a:p>
          <a:p>
            <a:r>
              <a:rPr lang="en-GB" sz="3600" dirty="0"/>
              <a:t>It showcases a wide range of analytical skills, including optimizing query performance, solving real-world business </a:t>
            </a:r>
          </a:p>
          <a:p>
            <a:r>
              <a:rPr lang="en-GB" sz="3600" dirty="0"/>
              <a:t>problems, and extracting actionable insights from large datasets.</a:t>
            </a:r>
            <a:endParaRPr lang="en-IN" sz="3600" dirty="0"/>
          </a:p>
        </p:txBody>
      </p:sp>
    </p:spTree>
    <p:extLst>
      <p:ext uri="{BB962C8B-B14F-4D97-AF65-F5344CB8AC3E}">
        <p14:creationId xmlns:p14="http://schemas.microsoft.com/office/powerpoint/2010/main" val="226150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B22E0B8-4224-84FB-8BD2-BB0C3B469D19}"/>
              </a:ext>
            </a:extLst>
          </p:cNvPr>
          <p:cNvSpPr txBox="1"/>
          <p:nvPr/>
        </p:nvSpPr>
        <p:spPr>
          <a:xfrm>
            <a:off x="156289" y="3195735"/>
            <a:ext cx="10545924" cy="3170099"/>
          </a:xfrm>
          <a:prstGeom prst="rect">
            <a:avLst/>
          </a:prstGeom>
          <a:noFill/>
        </p:spPr>
        <p:txBody>
          <a:bodyPr wrap="square">
            <a:spAutoFit/>
          </a:bodyPr>
          <a:lstStyle/>
          <a:p>
            <a:r>
              <a:rPr lang="en-GB" sz="2000" dirty="0">
                <a:solidFill>
                  <a:srgbClr val="FF0000"/>
                </a:solidFill>
              </a:rPr>
              <a:t>Why Choose This Project?</a:t>
            </a:r>
          </a:p>
          <a:p>
            <a:endParaRPr lang="en-GB" sz="2400" dirty="0"/>
          </a:p>
          <a:p>
            <a:r>
              <a:rPr lang="en-GB" sz="2400" dirty="0"/>
              <a:t>Hands-on Learning: Practical experience with complex datasets and advanced business problem-solving.</a:t>
            </a:r>
          </a:p>
          <a:p>
            <a:endParaRPr lang="en-GB" sz="2400" dirty="0"/>
          </a:p>
          <a:p>
            <a:r>
              <a:rPr lang="en-GB" sz="2400" dirty="0"/>
              <a:t>Comprehensive Coverage: Each table provides new opportunities to explore SQL concepts.</a:t>
            </a:r>
          </a:p>
          <a:p>
            <a:endParaRPr lang="en-GB" dirty="0"/>
          </a:p>
          <a:p>
            <a:endParaRPr lang="en-GB" dirty="0"/>
          </a:p>
        </p:txBody>
      </p:sp>
      <p:sp>
        <p:nvSpPr>
          <p:cNvPr id="11" name="TextBox 10">
            <a:extLst>
              <a:ext uri="{FF2B5EF4-FFF2-40B4-BE49-F238E27FC236}">
                <a16:creationId xmlns:a16="http://schemas.microsoft.com/office/drawing/2014/main" id="{3A8B9C89-C520-82F0-3939-E8BD0CAEFFC5}"/>
              </a:ext>
            </a:extLst>
          </p:cNvPr>
          <p:cNvSpPr txBox="1"/>
          <p:nvPr/>
        </p:nvSpPr>
        <p:spPr>
          <a:xfrm>
            <a:off x="277585" y="246518"/>
            <a:ext cx="8857083" cy="2585323"/>
          </a:xfrm>
          <a:prstGeom prst="rect">
            <a:avLst/>
          </a:prstGeom>
          <a:noFill/>
        </p:spPr>
        <p:txBody>
          <a:bodyPr wrap="square">
            <a:spAutoFit/>
          </a:bodyPr>
          <a:lstStyle/>
          <a:p>
            <a:r>
              <a:rPr lang="en-GB" sz="1800" dirty="0"/>
              <a:t>                                                                  </a:t>
            </a:r>
            <a:r>
              <a:rPr lang="en-GB" sz="2400" dirty="0">
                <a:solidFill>
                  <a:srgbClr val="FFC000"/>
                </a:solidFill>
              </a:rPr>
              <a:t>Project Overview</a:t>
            </a:r>
          </a:p>
          <a:p>
            <a:endParaRPr lang="en-GB" sz="1800" dirty="0">
              <a:solidFill>
                <a:srgbClr val="FFC000"/>
              </a:solidFill>
            </a:endParaRPr>
          </a:p>
          <a:p>
            <a:r>
              <a:rPr lang="en-GB" sz="2400" dirty="0"/>
              <a:t>*This project is designed to analyze Apple retail sales data, providing insights into store performance, product trends, and warranty claims. By leveraging advanced SQL features,the project addresses real-world business challenges and showcases efficient dataprocessing techniques.</a:t>
            </a:r>
            <a:endParaRPr lang="en-IN" sz="2400" dirty="0"/>
          </a:p>
        </p:txBody>
      </p:sp>
    </p:spTree>
    <p:extLst>
      <p:ext uri="{BB962C8B-B14F-4D97-AF65-F5344CB8AC3E}">
        <p14:creationId xmlns:p14="http://schemas.microsoft.com/office/powerpoint/2010/main" val="359825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CFCE71-1B44-0AEE-B90B-2AF6C36A7F15}"/>
              </a:ext>
            </a:extLst>
          </p:cNvPr>
          <p:cNvSpPr txBox="1"/>
          <p:nvPr/>
        </p:nvSpPr>
        <p:spPr>
          <a:xfrm>
            <a:off x="604157" y="564417"/>
            <a:ext cx="9864789" cy="4832092"/>
          </a:xfrm>
          <a:prstGeom prst="rect">
            <a:avLst/>
          </a:prstGeom>
          <a:noFill/>
        </p:spPr>
        <p:txBody>
          <a:bodyPr wrap="square">
            <a:spAutoFit/>
          </a:bodyPr>
          <a:lstStyle/>
          <a:p>
            <a:pPr algn="ctr"/>
            <a:r>
              <a:rPr lang="en-GB" sz="2800" dirty="0"/>
              <a:t>Table of Contents</a:t>
            </a:r>
          </a:p>
          <a:p>
            <a:pPr algn="ctr"/>
            <a:endParaRPr lang="en-GB" sz="2800" dirty="0"/>
          </a:p>
          <a:p>
            <a:r>
              <a:rPr lang="en-GB" sz="2800" dirty="0"/>
              <a:t>1.Project Overview</a:t>
            </a:r>
          </a:p>
          <a:p>
            <a:endParaRPr lang="en-GB" sz="2800" dirty="0"/>
          </a:p>
          <a:p>
            <a:r>
              <a:rPr lang="en-GB" sz="2800" dirty="0"/>
              <a:t>2.Database Schema</a:t>
            </a:r>
          </a:p>
          <a:p>
            <a:endParaRPr lang="en-GB" sz="2800" dirty="0"/>
          </a:p>
          <a:p>
            <a:r>
              <a:rPr lang="en-GB" sz="2800" dirty="0"/>
              <a:t>3.Skills Highlighted</a:t>
            </a:r>
          </a:p>
          <a:p>
            <a:endParaRPr lang="en-GB" sz="2800" dirty="0"/>
          </a:p>
          <a:p>
            <a:r>
              <a:rPr lang="en-GB" sz="2800" dirty="0"/>
              <a:t>4.Key Business Questions Solved</a:t>
            </a:r>
          </a:p>
          <a:p>
            <a:endParaRPr lang="en-GB" sz="2800" dirty="0"/>
          </a:p>
          <a:p>
            <a:r>
              <a:rPr lang="en-GB" sz="2800" dirty="0"/>
              <a:t>5.Performance optimization</a:t>
            </a:r>
            <a:endParaRPr lang="en-IN" sz="2800" dirty="0"/>
          </a:p>
        </p:txBody>
      </p:sp>
    </p:spTree>
    <p:extLst>
      <p:ext uri="{BB962C8B-B14F-4D97-AF65-F5344CB8AC3E}">
        <p14:creationId xmlns:p14="http://schemas.microsoft.com/office/powerpoint/2010/main" val="45245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326B96-B26F-3D6B-3D1F-46B172FC487F}"/>
              </a:ext>
            </a:extLst>
          </p:cNvPr>
          <p:cNvSpPr txBox="1"/>
          <p:nvPr/>
        </p:nvSpPr>
        <p:spPr>
          <a:xfrm>
            <a:off x="408213" y="369361"/>
            <a:ext cx="11441665" cy="5786199"/>
          </a:xfrm>
          <a:prstGeom prst="rect">
            <a:avLst/>
          </a:prstGeom>
          <a:noFill/>
        </p:spPr>
        <p:txBody>
          <a:bodyPr wrap="square">
            <a:spAutoFit/>
          </a:bodyPr>
          <a:lstStyle/>
          <a:p>
            <a:pPr algn="ctr"/>
            <a:r>
              <a:rPr lang="en-GB" sz="3200" dirty="0">
                <a:solidFill>
                  <a:schemeClr val="accent4"/>
                </a:solidFill>
              </a:rPr>
              <a:t>Database Schema</a:t>
            </a:r>
          </a:p>
          <a:p>
            <a:endParaRPr lang="en-GB" dirty="0"/>
          </a:p>
          <a:p>
            <a:r>
              <a:rPr lang="en-GB" sz="3200" dirty="0"/>
              <a:t>The database consists of five main tables:</a:t>
            </a:r>
          </a:p>
          <a:p>
            <a:endParaRPr lang="en-GB" sz="3200" dirty="0"/>
          </a:p>
          <a:p>
            <a:r>
              <a:rPr lang="en-GB" sz="3200" dirty="0"/>
              <a:t>•stores: Information about Apple retail stores (e.g., store ID, name, city, country).</a:t>
            </a:r>
          </a:p>
          <a:p>
            <a:r>
              <a:rPr lang="en-GB" sz="3200" dirty="0"/>
              <a:t>•category: Product categories (e.g., category ID, category name).</a:t>
            </a:r>
          </a:p>
          <a:p>
            <a:r>
              <a:rPr lang="en-GB" sz="3200" dirty="0"/>
              <a:t>•products: Details about Apple products (e.g., product ID, name, launch date, price).</a:t>
            </a:r>
          </a:p>
          <a:p>
            <a:r>
              <a:rPr lang="en-GB" sz="3200" dirty="0"/>
              <a:t>•sales: Sales transactions (e.g., sale date, store ID, product ID, quantity).</a:t>
            </a:r>
          </a:p>
          <a:p>
            <a:r>
              <a:rPr lang="en-GB" sz="3200" dirty="0"/>
              <a:t>•warranty: Warranty claims (e.g., claim date, repair status).</a:t>
            </a:r>
          </a:p>
        </p:txBody>
      </p:sp>
    </p:spTree>
    <p:extLst>
      <p:ext uri="{BB962C8B-B14F-4D97-AF65-F5344CB8AC3E}">
        <p14:creationId xmlns:p14="http://schemas.microsoft.com/office/powerpoint/2010/main" val="342807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A76675-B54E-1ECC-FED3-15785CC67485}"/>
              </a:ext>
            </a:extLst>
          </p:cNvPr>
          <p:cNvSpPr txBox="1"/>
          <p:nvPr/>
        </p:nvSpPr>
        <p:spPr>
          <a:xfrm>
            <a:off x="251926" y="-64264"/>
            <a:ext cx="10898155" cy="6986528"/>
          </a:xfrm>
          <a:prstGeom prst="rect">
            <a:avLst/>
          </a:prstGeom>
          <a:noFill/>
        </p:spPr>
        <p:txBody>
          <a:bodyPr wrap="square">
            <a:spAutoFit/>
          </a:bodyPr>
          <a:lstStyle/>
          <a:p>
            <a:pPr algn="ctr"/>
            <a:r>
              <a:rPr lang="en-GB" sz="2800" dirty="0">
                <a:solidFill>
                  <a:schemeClr val="accent2">
                    <a:lumMod val="75000"/>
                  </a:schemeClr>
                </a:solidFill>
              </a:rPr>
              <a:t>Skills Highlighted</a:t>
            </a:r>
          </a:p>
          <a:p>
            <a:pPr algn="ctr"/>
            <a:endParaRPr lang="en-GB" sz="2800" dirty="0"/>
          </a:p>
          <a:p>
            <a:r>
              <a:rPr lang="en-GB" sz="2800" dirty="0"/>
              <a:t>•Performance Optimization: Created indexes to enhance query execution speeds significantly.</a:t>
            </a:r>
          </a:p>
          <a:p>
            <a:endParaRPr lang="en-GB" sz="2800" dirty="0"/>
          </a:p>
          <a:p>
            <a:r>
              <a:rPr lang="en-GB" sz="2800" dirty="0"/>
              <a:t>•Window Functions: Used for running totals, ranking, and growth analysis.</a:t>
            </a:r>
          </a:p>
          <a:p>
            <a:endParaRPr lang="en-GB" sz="2800" dirty="0"/>
          </a:p>
          <a:p>
            <a:r>
              <a:rPr lang="en-GB" sz="2800" dirty="0"/>
              <a:t>•Complex Joins and Aggregations: Combined data from multiple tables to derive meaningful insights.</a:t>
            </a:r>
          </a:p>
          <a:p>
            <a:endParaRPr lang="en-GB" sz="2800" dirty="0"/>
          </a:p>
          <a:p>
            <a:r>
              <a:rPr lang="en-GB" sz="2800" dirty="0"/>
              <a:t>•Data Segmentation: Analyzed trends across varioustimeframes and regions.</a:t>
            </a:r>
          </a:p>
          <a:p>
            <a:endParaRPr lang="en-GB" sz="2800" dirty="0"/>
          </a:p>
          <a:p>
            <a:r>
              <a:rPr lang="en-GB" sz="2800" dirty="0"/>
              <a:t>•Correlation Analysis: Explored relationships between variables like product price and warranty claims.</a:t>
            </a:r>
            <a:endParaRPr lang="en-IN" sz="2800" dirty="0"/>
          </a:p>
        </p:txBody>
      </p:sp>
    </p:spTree>
    <p:extLst>
      <p:ext uri="{BB962C8B-B14F-4D97-AF65-F5344CB8AC3E}">
        <p14:creationId xmlns:p14="http://schemas.microsoft.com/office/powerpoint/2010/main" val="249306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FF8CAE-8622-2559-7E72-0308D8ECC452}"/>
              </a:ext>
            </a:extLst>
          </p:cNvPr>
          <p:cNvSpPr txBox="1"/>
          <p:nvPr/>
        </p:nvSpPr>
        <p:spPr>
          <a:xfrm>
            <a:off x="594827" y="284813"/>
            <a:ext cx="8297246" cy="5816977"/>
          </a:xfrm>
          <a:prstGeom prst="rect">
            <a:avLst/>
          </a:prstGeom>
          <a:noFill/>
          <a:effectLst>
            <a:glow rad="139700">
              <a:schemeClr val="accent5">
                <a:satMod val="175000"/>
                <a:alpha val="40000"/>
              </a:schemeClr>
            </a:glow>
            <a:outerShdw blurRad="50800" dist="38100" dir="2700000" algn="tl" rotWithShape="0">
              <a:prstClr val="black">
                <a:alpha val="40000"/>
              </a:prstClr>
            </a:outerShdw>
          </a:effectLst>
        </p:spPr>
        <p:txBody>
          <a:bodyPr wrap="square">
            <a:spAutoFit/>
          </a:bodyPr>
          <a:lstStyle/>
          <a:p>
            <a:pPr algn="ctr"/>
            <a:r>
              <a:rPr lang="en-GB" sz="2000" dirty="0">
                <a:solidFill>
                  <a:srgbClr val="FF0000"/>
                </a:solidFill>
              </a:rPr>
              <a:t>Key Business Questions Solved</a:t>
            </a:r>
          </a:p>
          <a:p>
            <a:pPr algn="ctr"/>
            <a:endParaRPr lang="en-GB" dirty="0"/>
          </a:p>
          <a:p>
            <a:r>
              <a:rPr lang="en-GB" sz="2400" dirty="0"/>
              <a:t>1.How many stores exist in each country?</a:t>
            </a:r>
          </a:p>
          <a:p>
            <a:r>
              <a:rPr lang="en-GB" sz="2400" dirty="0"/>
              <a:t>2.Which store sold the highest number of units in the past year?</a:t>
            </a:r>
          </a:p>
          <a:p>
            <a:r>
              <a:rPr lang="en-GB" sz="2400" dirty="0"/>
              <a:t>3.What is the average price of products in each category?</a:t>
            </a:r>
          </a:p>
          <a:p>
            <a:r>
              <a:rPr lang="en-GB" sz="2400" dirty="0"/>
              <a:t>4.What percentage of warranty claims were rejected?</a:t>
            </a:r>
          </a:p>
          <a:p>
            <a:r>
              <a:rPr lang="en-GB" sz="2400" dirty="0"/>
              <a:t>5.Which store had the highest percentage of completed warranty claims?</a:t>
            </a:r>
          </a:p>
          <a:p>
            <a:r>
              <a:rPr lang="en-GB" sz="2400" dirty="0"/>
              <a:t>6.What is the least-selling product in each country for each year?</a:t>
            </a:r>
          </a:p>
          <a:p>
            <a:r>
              <a:rPr lang="en-GB" sz="2400" dirty="0"/>
              <a:t>7.How many warranty claims were filed within 180 days of purchase?</a:t>
            </a:r>
          </a:p>
          <a:p>
            <a:r>
              <a:rPr lang="en-GB" sz="2400" dirty="0"/>
              <a:t>8.What is the year-over-year growth ratio for each store?</a:t>
            </a:r>
          </a:p>
          <a:p>
            <a:r>
              <a:rPr lang="en-GB" sz="2400" dirty="0"/>
              <a:t>9.What is the monthly running total of sales for each store over the past four years?</a:t>
            </a:r>
          </a:p>
          <a:p>
            <a:r>
              <a:rPr lang="en-GB" sz="2400" dirty="0"/>
              <a:t>For the complete list of queries and results, check the queries.sql file.</a:t>
            </a:r>
            <a:endParaRPr lang="en-IN" sz="2400" dirty="0"/>
          </a:p>
        </p:txBody>
      </p:sp>
    </p:spTree>
    <p:extLst>
      <p:ext uri="{BB962C8B-B14F-4D97-AF65-F5344CB8AC3E}">
        <p14:creationId xmlns:p14="http://schemas.microsoft.com/office/powerpoint/2010/main" val="119501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9DBE8C-F921-09B9-0840-4644D64120AC}"/>
              </a:ext>
            </a:extLst>
          </p:cNvPr>
          <p:cNvSpPr txBox="1"/>
          <p:nvPr/>
        </p:nvSpPr>
        <p:spPr>
          <a:xfrm>
            <a:off x="576165" y="603198"/>
            <a:ext cx="10919149" cy="3046988"/>
          </a:xfrm>
          <a:prstGeom prst="rect">
            <a:avLst/>
          </a:prstGeom>
          <a:noFill/>
        </p:spPr>
        <p:txBody>
          <a:bodyPr wrap="square">
            <a:spAutoFit/>
          </a:bodyPr>
          <a:lstStyle/>
          <a:p>
            <a:pPr algn="ctr"/>
            <a:r>
              <a:rPr lang="en-GB" sz="3200" dirty="0">
                <a:solidFill>
                  <a:srgbClr val="FF0000"/>
                </a:solidFill>
              </a:rPr>
              <a:t>Conclusion</a:t>
            </a:r>
          </a:p>
          <a:p>
            <a:endParaRPr lang="en-GB" sz="3200" dirty="0"/>
          </a:p>
          <a:p>
            <a:r>
              <a:rPr lang="en-GB" sz="3200" dirty="0"/>
              <a:t>By completing this project, we will develop advanced SQL querying skills, improve our ability to handle large datasets, and gain practical experience in solving complex data analysis problems that are crucial for business decision-making. </a:t>
            </a:r>
            <a:endParaRPr lang="en-IN" sz="3200" dirty="0"/>
          </a:p>
        </p:txBody>
      </p:sp>
    </p:spTree>
    <p:extLst>
      <p:ext uri="{BB962C8B-B14F-4D97-AF65-F5344CB8AC3E}">
        <p14:creationId xmlns:p14="http://schemas.microsoft.com/office/powerpoint/2010/main" val="317883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9,700+ Thank You Blue Stock Photos, Pictures &amp; Royalty-Free ...">
            <a:extLst>
              <a:ext uri="{FF2B5EF4-FFF2-40B4-BE49-F238E27FC236}">
                <a16:creationId xmlns:a16="http://schemas.microsoft.com/office/drawing/2014/main" id="{30397FC8-B0DB-27F5-8FD3-46AB492A2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584" y="514350"/>
            <a:ext cx="9060024"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931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526</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APPLE RETAIL SALES ANALYSIS</vt:lpstr>
      <vt:lpstr>Advanced SQL Analysis of Apple Retail Sales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nithish netapalli</dc:creator>
  <cp:lastModifiedBy>nithish netapalli</cp:lastModifiedBy>
  <cp:revision>2</cp:revision>
  <dcterms:created xsi:type="dcterms:W3CDTF">2025-04-26T10:02:02Z</dcterms:created>
  <dcterms:modified xsi:type="dcterms:W3CDTF">2025-05-06T10:33:08Z</dcterms:modified>
</cp:coreProperties>
</file>