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57" r:id="rId4"/>
    <p:sldId id="258" r:id="rId5"/>
    <p:sldId id="259" r:id="rId6"/>
    <p:sldId id="260" r:id="rId7"/>
    <p:sldId id="261" r:id="rId8"/>
    <p:sldId id="263" r:id="rId9"/>
  </p:sldIdLst>
  <p:sldSz cx="12649200" cy="7315200"/>
  <p:notesSz cx="12649200" cy="7315200"/>
  <p:embeddedFontLst>
    <p:embeddedFont>
      <p:font typeface="AMFDEV+Standard Font" panose="020B0604020202020204" charset="0"/>
      <p:regular r:id="rId10"/>
    </p:embeddedFont>
    <p:embeddedFont>
      <p:font typeface="BOUJBT+Standard Font" panose="020B0604020202020204" charset="0"/>
      <p:regular r:id="rId11"/>
    </p:embeddedFont>
    <p:embeddedFont>
      <p:font typeface="DHNHIB+PowerVisuals" panose="020B0604020202020204" charset="0"/>
      <p:regular r:id="rId12"/>
    </p:embeddedFont>
    <p:embeddedFont>
      <p:font typeface="DPMKMG+Standard Font" panose="020B0604020202020204" charset="0"/>
      <p:regular r:id="rId13"/>
    </p:embeddedFont>
    <p:embeddedFont>
      <p:font typeface="EELTFK+Fabric MDL2 Assets" panose="020B0604020202020204" charset="0"/>
      <p:regular r:id="rId14"/>
    </p:embeddedFont>
    <p:embeddedFont>
      <p:font typeface="JBQBVM+Standard Font" panose="020B0604020202020204" charset="0"/>
      <p:regular r:id="rId15"/>
    </p:embeddedFont>
    <p:embeddedFont>
      <p:font typeface="KDOCAO+Fabric MDL2 Assets" panose="020B0604020202020204" charset="0"/>
      <p:regular r:id="rId16"/>
    </p:embeddedFont>
    <p:embeddedFont>
      <p:font typeface="KKIMLM+Standard Font" panose="020B0604020202020204" charset="0"/>
      <p:regular r:id="rId17"/>
    </p:embeddedFont>
    <p:embeddedFont>
      <p:font typeface="PLHIDJ+Fabric MDL2 Assets" panose="020B0604020202020204" charset="0"/>
      <p:regular r:id="rId18"/>
    </p:embeddedFont>
    <p:embeddedFont>
      <p:font typeface="Segoe UI" panose="020B0502040204020203" pitchFamily="34" charset="0"/>
      <p:regular r:id="rId19"/>
      <p:bold r:id="rId20"/>
      <p:italic r:id="rId21"/>
      <p:boldItalic r:id="rId22"/>
    </p:embeddedFont>
    <p:embeddedFont>
      <p:font typeface="UWJVCE+Fabric MDL2 Asset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773" y="53"/>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4/13/2025</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4/13/2025</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75929" y="1857400"/>
            <a:ext cx="12241360" cy="830997"/>
          </a:xfrm>
          <a:prstGeom prst="rect">
            <a:avLst/>
          </a:prstGeom>
          <a:blipFill>
            <a:blip r:embed="rId2" cstate="print"/>
            <a:stretch>
              <a:fillRect/>
            </a:stretch>
          </a:blipFill>
        </p:spPr>
        <p:txBody>
          <a:bodyPr wrap="square" lIns="0" tIns="0" rIns="0" bIns="0" rtlCol="0">
            <a:spAutoFit/>
          </a:bodyPr>
          <a:lstStyle/>
          <a:p>
            <a:pPr algn="ctr"/>
            <a:r>
              <a:rPr lang="en-GB" sz="5400" dirty="0">
                <a:solidFill>
                  <a:srgbClr val="FF0000"/>
                </a:solidFill>
              </a:rPr>
              <a:t>REPORT ON ECOMMERCE SALES</a:t>
            </a:r>
            <a:endParaRPr sz="5400" dirty="0">
              <a:solidFill>
                <a:srgbClr val="FF0000"/>
              </a:solidFill>
            </a:endParaRPr>
          </a:p>
        </p:txBody>
      </p:sp>
      <p:pic>
        <p:nvPicPr>
          <p:cNvPr id="1028" name="Picture 4" descr="e-commerce. pdf | PPT">
            <a:extLst>
              <a:ext uri="{FF2B5EF4-FFF2-40B4-BE49-F238E27FC236}">
                <a16:creationId xmlns:a16="http://schemas.microsoft.com/office/drawing/2014/main" id="{D53DE068-A70B-5298-59C6-AE44D67C6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84" y="2865512"/>
            <a:ext cx="5334000" cy="40324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66C72D-843D-A4E2-6F86-D5954FE275F2}"/>
              </a:ext>
            </a:extLst>
          </p:cNvPr>
          <p:cNvSpPr txBox="1"/>
          <p:nvPr/>
        </p:nvSpPr>
        <p:spPr>
          <a:xfrm>
            <a:off x="9132912" y="6695609"/>
            <a:ext cx="3168352" cy="646331"/>
          </a:xfrm>
          <a:prstGeom prst="rect">
            <a:avLst/>
          </a:prstGeom>
          <a:noFill/>
        </p:spPr>
        <p:txBody>
          <a:bodyPr wrap="square" rtlCol="0">
            <a:spAutoFit/>
          </a:bodyPr>
          <a:lstStyle/>
          <a:p>
            <a:r>
              <a:rPr lang="en-GB" dirty="0"/>
              <a:t>BY</a:t>
            </a:r>
          </a:p>
          <a:p>
            <a:r>
              <a:rPr lang="en-GB" dirty="0"/>
              <a:t>N.NITHISH KUMAR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0E0C-C596-CD9D-87A7-F3E7C7775F36}"/>
              </a:ext>
            </a:extLst>
          </p:cNvPr>
          <p:cNvSpPr>
            <a:spLocks noGrp="1"/>
          </p:cNvSpPr>
          <p:nvPr>
            <p:ph type="title"/>
          </p:nvPr>
        </p:nvSpPr>
        <p:spPr>
          <a:xfrm>
            <a:off x="377666" y="427735"/>
            <a:ext cx="11707574" cy="923330"/>
          </a:xfrm>
        </p:spPr>
        <p:txBody>
          <a:bodyPr/>
          <a:lstStyle/>
          <a:p>
            <a:r>
              <a:rPr lang="en-GB" sz="2400" dirty="0">
                <a:solidFill>
                  <a:schemeClr val="accent2"/>
                </a:solidFill>
              </a:rPr>
              <a:t>Goal of the report: </a:t>
            </a:r>
            <a:br>
              <a:rPr lang="en-GB" dirty="0"/>
            </a:br>
            <a:br>
              <a:rPr lang="en-GB" dirty="0"/>
            </a:br>
            <a:r>
              <a:rPr lang="en-GB" dirty="0"/>
              <a:t>Work with data sets using Power BI Tool. To analyze data  with the help of dashboards and report and derive insights. </a:t>
            </a:r>
            <a:endParaRPr lang="en-IN" dirty="0"/>
          </a:p>
        </p:txBody>
      </p:sp>
      <p:sp>
        <p:nvSpPr>
          <p:cNvPr id="3" name="Text Placeholder 2">
            <a:extLst>
              <a:ext uri="{FF2B5EF4-FFF2-40B4-BE49-F238E27FC236}">
                <a16:creationId xmlns:a16="http://schemas.microsoft.com/office/drawing/2014/main" id="{EEFB1210-52ED-D74B-CBC5-821509ECC2F3}"/>
              </a:ext>
            </a:extLst>
          </p:cNvPr>
          <p:cNvSpPr>
            <a:spLocks noGrp="1"/>
          </p:cNvSpPr>
          <p:nvPr>
            <p:ph type="body" idx="1"/>
          </p:nvPr>
        </p:nvSpPr>
        <p:spPr>
          <a:xfrm>
            <a:off x="377666" y="2459482"/>
            <a:ext cx="6797992" cy="3600986"/>
          </a:xfrm>
        </p:spPr>
        <p:txBody>
          <a:bodyPr/>
          <a:lstStyle/>
          <a:p>
            <a:r>
              <a:rPr lang="en-GB" dirty="0">
                <a:highlight>
                  <a:srgbClr val="FFFF00"/>
                </a:highlight>
              </a:rPr>
              <a:t>About Data:</a:t>
            </a:r>
          </a:p>
          <a:p>
            <a:r>
              <a:rPr lang="en-GB" dirty="0"/>
              <a:t> </a:t>
            </a:r>
          </a:p>
          <a:p>
            <a:r>
              <a:rPr lang="en-GB" dirty="0"/>
              <a:t>The below data sets were  (one of leading eCommerce company). This data is about customer behavior which contains data of multiple user events. The duration of the data for two months. </a:t>
            </a:r>
          </a:p>
          <a:p>
            <a:endParaRPr lang="en-GB" dirty="0"/>
          </a:p>
          <a:p>
            <a:endParaRPr lang="en-GB" dirty="0"/>
          </a:p>
          <a:p>
            <a:pPr marL="342900" indent="-342900">
              <a:buAutoNum type="arabicPeriod"/>
            </a:pPr>
            <a:r>
              <a:rPr lang="en-GB" dirty="0"/>
              <a:t>Sales_Data_Ecommerce : The entire customer behavior data</a:t>
            </a:r>
          </a:p>
          <a:p>
            <a:endParaRPr lang="en-GB" dirty="0"/>
          </a:p>
          <a:p>
            <a:r>
              <a:rPr lang="en-GB" dirty="0"/>
              <a:t>2. Promotion: This is promotion data set of special promotions for that day. One product will be promoted in first page of app/website. In addition to that there are many promotions running however the data is limited special promotion.</a:t>
            </a:r>
            <a:endParaRPr lang="en-IN" dirty="0"/>
          </a:p>
        </p:txBody>
      </p:sp>
    </p:spTree>
    <p:extLst>
      <p:ext uri="{BB962C8B-B14F-4D97-AF65-F5344CB8AC3E}">
        <p14:creationId xmlns:p14="http://schemas.microsoft.com/office/powerpoint/2010/main" val="404690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649199" cy="73152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486346" y="283055"/>
            <a:ext cx="7857012" cy="977758"/>
          </a:xfrm>
          <a:prstGeom prst="rect">
            <a:avLst/>
          </a:prstGeom>
        </p:spPr>
        <p:txBody>
          <a:bodyPr vert="horz" wrap="square" lIns="0" tIns="0" rIns="0" bIns="0" rtlCol="0">
            <a:spAutoFit/>
          </a:bodyPr>
          <a:lstStyle/>
          <a:p>
            <a:pPr marL="1410146" marR="0">
              <a:lnSpc>
                <a:spcPts val="3723"/>
              </a:lnSpc>
              <a:spcBef>
                <a:spcPts val="0"/>
              </a:spcBef>
              <a:spcAft>
                <a:spcPts val="0"/>
              </a:spcAft>
            </a:pPr>
            <a:r>
              <a:rPr sz="2800" b="1" dirty="0">
                <a:solidFill>
                  <a:srgbClr val="252423"/>
                </a:solidFill>
                <a:latin typeface="Segoe UI"/>
                <a:cs typeface="Segoe UI"/>
              </a:rPr>
              <a:t>HOW IS PRICE IS </a:t>
            </a:r>
            <a:r>
              <a:rPr sz="2800" b="1" spc="-25" dirty="0">
                <a:solidFill>
                  <a:srgbClr val="252423"/>
                </a:solidFill>
                <a:latin typeface="Segoe UI"/>
                <a:cs typeface="Segoe UI"/>
              </a:rPr>
              <a:t>VARYING</a:t>
            </a:r>
            <a:r>
              <a:rPr sz="2800" b="1" spc="23" dirty="0">
                <a:solidFill>
                  <a:srgbClr val="252423"/>
                </a:solidFill>
                <a:latin typeface="Segoe UI"/>
                <a:cs typeface="Segoe UI"/>
              </a:rPr>
              <a:t> </a:t>
            </a:r>
            <a:r>
              <a:rPr sz="2800" b="1" spc="-69" dirty="0">
                <a:solidFill>
                  <a:srgbClr val="252423"/>
                </a:solidFill>
                <a:latin typeface="Segoe UI"/>
                <a:cs typeface="Segoe UI"/>
              </a:rPr>
              <a:t>BY</a:t>
            </a:r>
          </a:p>
          <a:p>
            <a:pPr marL="0" marR="0">
              <a:lnSpc>
                <a:spcPts val="3675"/>
              </a:lnSpc>
              <a:spcBef>
                <a:spcPts val="0"/>
              </a:spcBef>
              <a:spcAft>
                <a:spcPts val="0"/>
              </a:spcAft>
            </a:pPr>
            <a:r>
              <a:rPr sz="2800" b="1" dirty="0">
                <a:solidFill>
                  <a:srgbClr val="252423"/>
                </a:solidFill>
                <a:latin typeface="Segoe UI"/>
                <a:cs typeface="Segoe UI"/>
              </a:rPr>
              <a:t>BRAND/CATEGORY/CHANNEL/EVENT HOUR ?</a:t>
            </a:r>
          </a:p>
        </p:txBody>
      </p:sp>
      <p:sp>
        <p:nvSpPr>
          <p:cNvPr id="4" name="object 4"/>
          <p:cNvSpPr txBox="1"/>
          <p:nvPr/>
        </p:nvSpPr>
        <p:spPr>
          <a:xfrm>
            <a:off x="12134849" y="285750"/>
            <a:ext cx="304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605E5C"/>
                </a:solidFill>
                <a:latin typeface="KDOCAO+Fabric MDL2 Assets"/>
                <a:cs typeface="KDOCAO+Fabric MDL2 Assets"/>
              </a:rPr>
              <a:t></a:t>
            </a:r>
          </a:p>
        </p:txBody>
      </p:sp>
      <p:sp>
        <p:nvSpPr>
          <p:cNvPr id="5" name="object 5"/>
          <p:cNvSpPr txBox="1"/>
          <p:nvPr/>
        </p:nvSpPr>
        <p:spPr>
          <a:xfrm>
            <a:off x="10861773" y="552285"/>
            <a:ext cx="680458" cy="308329"/>
          </a:xfrm>
          <a:prstGeom prst="rect">
            <a:avLst/>
          </a:prstGeom>
        </p:spPr>
        <p:txBody>
          <a:bodyPr vert="horz" wrap="square" lIns="0" tIns="0" rIns="0" bIns="0" rtlCol="0">
            <a:spAutoFit/>
          </a:bodyPr>
          <a:lstStyle/>
          <a:p>
            <a:pPr marL="0" marR="0">
              <a:lnSpc>
                <a:spcPts val="2127"/>
              </a:lnSpc>
              <a:spcBef>
                <a:spcPts val="0"/>
              </a:spcBef>
              <a:spcAft>
                <a:spcPts val="0"/>
              </a:spcAft>
            </a:pPr>
            <a:r>
              <a:rPr sz="1600" dirty="0">
                <a:solidFill>
                  <a:srgbClr val="E8D166"/>
                </a:solidFill>
                <a:latin typeface="Segoe UI"/>
                <a:cs typeface="Segoe UI"/>
              </a:rPr>
              <a:t>brand</a:t>
            </a:r>
          </a:p>
        </p:txBody>
      </p:sp>
      <p:sp>
        <p:nvSpPr>
          <p:cNvPr id="6" name="object 6"/>
          <p:cNvSpPr txBox="1"/>
          <p:nvPr/>
        </p:nvSpPr>
        <p:spPr>
          <a:xfrm>
            <a:off x="10582274" y="587406"/>
            <a:ext cx="355568" cy="1269968"/>
          </a:xfrm>
          <a:prstGeom prst="rect">
            <a:avLst/>
          </a:prstGeom>
        </p:spPr>
        <p:txBody>
          <a:bodyPr vert="horz" wrap="square" lIns="0" tIns="0" rIns="0" bIns="0" rtlCol="0">
            <a:spAutoFit/>
          </a:bodyPr>
          <a:lstStyle/>
          <a:p>
            <a:pPr marL="0" marR="0">
              <a:lnSpc>
                <a:spcPts val="1599"/>
              </a:lnSpc>
              <a:spcBef>
                <a:spcPts val="0"/>
              </a:spcBef>
              <a:spcAft>
                <a:spcPts val="0"/>
              </a:spcAft>
            </a:pPr>
            <a:r>
              <a:rPr sz="1600" dirty="0">
                <a:solidFill>
                  <a:srgbClr val="797775"/>
                </a:solidFill>
                <a:latin typeface="UWJVCE+Fabric MDL2 Assets"/>
                <a:cs typeface="UWJVCE+Fabric MDL2 Assets"/>
              </a:rPr>
              <a:t></a:t>
            </a:r>
          </a:p>
          <a:p>
            <a:pPr marL="0" marR="0">
              <a:lnSpc>
                <a:spcPts val="1599"/>
              </a:lnSpc>
              <a:spcBef>
                <a:spcPts val="1100"/>
              </a:spcBef>
              <a:spcAft>
                <a:spcPts val="0"/>
              </a:spcAft>
            </a:pPr>
            <a:r>
              <a:rPr sz="1600" dirty="0">
                <a:solidFill>
                  <a:srgbClr val="212121"/>
                </a:solidFill>
                <a:latin typeface="EELTFK+Fabric MDL2 Assets"/>
                <a:cs typeface="EELTFK+Fabric MDL2 Assets"/>
              </a:rPr>
              <a:t></a:t>
            </a:r>
          </a:p>
          <a:p>
            <a:pPr marL="0" marR="0">
              <a:lnSpc>
                <a:spcPts val="1599"/>
              </a:lnSpc>
              <a:spcBef>
                <a:spcPts val="1100"/>
              </a:spcBef>
              <a:spcAft>
                <a:spcPts val="0"/>
              </a:spcAft>
            </a:pPr>
            <a:r>
              <a:rPr sz="1600" dirty="0">
                <a:solidFill>
                  <a:srgbClr val="797775"/>
                </a:solidFill>
                <a:latin typeface="UWJVCE+Fabric MDL2 Assets"/>
                <a:cs typeface="UWJVCE+Fabric MDL2 Assets"/>
              </a:rPr>
              <a:t></a:t>
            </a:r>
          </a:p>
          <a:p>
            <a:pPr marL="0" marR="0">
              <a:lnSpc>
                <a:spcPts val="1599"/>
              </a:lnSpc>
              <a:spcBef>
                <a:spcPts val="1100"/>
              </a:spcBef>
              <a:spcAft>
                <a:spcPts val="0"/>
              </a:spcAft>
            </a:pPr>
            <a:r>
              <a:rPr sz="1600" dirty="0">
                <a:solidFill>
                  <a:srgbClr val="797775"/>
                </a:solidFill>
                <a:latin typeface="UWJVCE+Fabric MDL2 Assets"/>
                <a:cs typeface="UWJVCE+Fabric MDL2 Assets"/>
              </a:rPr>
              <a:t></a:t>
            </a:r>
          </a:p>
        </p:txBody>
      </p:sp>
      <p:sp>
        <p:nvSpPr>
          <p:cNvPr id="7" name="object 7"/>
          <p:cNvSpPr txBox="1"/>
          <p:nvPr/>
        </p:nvSpPr>
        <p:spPr>
          <a:xfrm>
            <a:off x="10861773" y="895185"/>
            <a:ext cx="1149987" cy="994129"/>
          </a:xfrm>
          <a:prstGeom prst="rect">
            <a:avLst/>
          </a:prstGeom>
        </p:spPr>
        <p:txBody>
          <a:bodyPr vert="horz" wrap="square" lIns="0" tIns="0" rIns="0" bIns="0" rtlCol="0">
            <a:spAutoFit/>
          </a:bodyPr>
          <a:lstStyle/>
          <a:p>
            <a:pPr marL="0" marR="0">
              <a:lnSpc>
                <a:spcPts val="2127"/>
              </a:lnSpc>
              <a:spcBef>
                <a:spcPts val="0"/>
              </a:spcBef>
              <a:spcAft>
                <a:spcPts val="0"/>
              </a:spcAft>
            </a:pPr>
            <a:r>
              <a:rPr sz="1600" dirty="0">
                <a:solidFill>
                  <a:srgbClr val="E8D166"/>
                </a:solidFill>
                <a:latin typeface="Segoe UI"/>
                <a:cs typeface="Segoe UI"/>
              </a:rPr>
              <a:t>category</a:t>
            </a:r>
          </a:p>
          <a:p>
            <a:pPr marL="0" marR="0">
              <a:lnSpc>
                <a:spcPts val="2127"/>
              </a:lnSpc>
              <a:spcBef>
                <a:spcPts val="572"/>
              </a:spcBef>
              <a:spcAft>
                <a:spcPts val="0"/>
              </a:spcAft>
            </a:pPr>
            <a:r>
              <a:rPr sz="1600" dirty="0">
                <a:solidFill>
                  <a:srgbClr val="E8D166"/>
                </a:solidFill>
                <a:latin typeface="Segoe UI"/>
                <a:cs typeface="Segoe UI"/>
              </a:rPr>
              <a:t>Channel</a:t>
            </a:r>
          </a:p>
          <a:p>
            <a:pPr marL="0" marR="0">
              <a:lnSpc>
                <a:spcPts val="2127"/>
              </a:lnSpc>
              <a:spcBef>
                <a:spcPts val="572"/>
              </a:spcBef>
              <a:spcAft>
                <a:spcPts val="0"/>
              </a:spcAft>
            </a:pPr>
            <a:r>
              <a:rPr sz="1600" dirty="0">
                <a:solidFill>
                  <a:srgbClr val="E8D166"/>
                </a:solidFill>
                <a:latin typeface="Segoe UI"/>
                <a:cs typeface="Segoe UI"/>
              </a:rPr>
              <a:t>event_hour</a:t>
            </a:r>
          </a:p>
        </p:txBody>
      </p:sp>
      <p:sp>
        <p:nvSpPr>
          <p:cNvPr id="8" name="object 8"/>
          <p:cNvSpPr txBox="1"/>
          <p:nvPr/>
        </p:nvSpPr>
        <p:spPr>
          <a:xfrm>
            <a:off x="2120502" y="2559047"/>
            <a:ext cx="1454753" cy="359005"/>
          </a:xfrm>
          <a:prstGeom prst="rect">
            <a:avLst/>
          </a:prstGeom>
        </p:spPr>
        <p:txBody>
          <a:bodyPr vert="horz" wrap="square" lIns="0" tIns="0" rIns="0" bIns="0" rtlCol="0">
            <a:spAutoFit/>
          </a:bodyPr>
          <a:lstStyle/>
          <a:p>
            <a:pPr marL="0" marR="0">
              <a:lnSpc>
                <a:spcPts val="2526"/>
              </a:lnSpc>
              <a:spcBef>
                <a:spcPts val="0"/>
              </a:spcBef>
              <a:spcAft>
                <a:spcPts val="0"/>
              </a:spcAft>
            </a:pPr>
            <a:r>
              <a:rPr sz="1900" b="1" dirty="0">
                <a:solidFill>
                  <a:srgbClr val="605E5C"/>
                </a:solidFill>
                <a:latin typeface="Segoe UI"/>
                <a:cs typeface="Segoe UI"/>
              </a:rPr>
              <a:t>Home </a:t>
            </a:r>
            <a:r>
              <a:rPr sz="1900" b="1" spc="-15" dirty="0">
                <a:solidFill>
                  <a:srgbClr val="605E5C"/>
                </a:solidFill>
                <a:latin typeface="Segoe UI"/>
                <a:cs typeface="Segoe UI"/>
              </a:rPr>
              <a:t>Page</a:t>
            </a:r>
          </a:p>
        </p:txBody>
      </p:sp>
      <p:sp>
        <p:nvSpPr>
          <p:cNvPr id="9" name="object 9"/>
          <p:cNvSpPr txBox="1"/>
          <p:nvPr/>
        </p:nvSpPr>
        <p:spPr>
          <a:xfrm>
            <a:off x="285749" y="3298692"/>
            <a:ext cx="1919696" cy="219741"/>
          </a:xfrm>
          <a:prstGeom prst="rect">
            <a:avLst/>
          </a:prstGeom>
        </p:spPr>
        <p:txBody>
          <a:bodyPr vert="horz" wrap="square" lIns="0" tIns="0" rIns="0" bIns="0" rtlCol="0">
            <a:spAutoFit/>
          </a:bodyPr>
          <a:lstStyle/>
          <a:p>
            <a:pPr marL="0" marR="0">
              <a:lnSpc>
                <a:spcPts val="1430"/>
              </a:lnSpc>
              <a:spcBef>
                <a:spcPts val="0"/>
              </a:spcBef>
              <a:spcAft>
                <a:spcPts val="0"/>
              </a:spcAft>
            </a:pPr>
            <a:r>
              <a:rPr sz="1400" dirty="0">
                <a:solidFill>
                  <a:srgbClr val="252423"/>
                </a:solidFill>
                <a:latin typeface="KKIMLM+Standard Font"/>
                <a:cs typeface="KKIMLM+Standard Font"/>
              </a:rPr>
              <a:t>Sum of price by category</a:t>
            </a:r>
          </a:p>
        </p:txBody>
      </p:sp>
      <p:sp>
        <p:nvSpPr>
          <p:cNvPr id="10" name="object 10"/>
          <p:cNvSpPr txBox="1"/>
          <p:nvPr/>
        </p:nvSpPr>
        <p:spPr>
          <a:xfrm>
            <a:off x="496073" y="3528007"/>
            <a:ext cx="378265" cy="3198520"/>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50M</a:t>
            </a:r>
          </a:p>
          <a:p>
            <a:pPr marL="0" marR="0">
              <a:lnSpc>
                <a:spcPts val="1197"/>
              </a:lnSpc>
              <a:spcBef>
                <a:spcPts val="3540"/>
              </a:spcBef>
              <a:spcAft>
                <a:spcPts val="0"/>
              </a:spcAft>
            </a:pPr>
            <a:r>
              <a:rPr sz="900" dirty="0">
                <a:solidFill>
                  <a:srgbClr val="605E5C"/>
                </a:solidFill>
                <a:latin typeface="Segoe UI"/>
                <a:cs typeface="Segoe UI"/>
              </a:rPr>
              <a:t>40M</a:t>
            </a:r>
          </a:p>
          <a:p>
            <a:pPr marL="0" marR="0">
              <a:lnSpc>
                <a:spcPts val="1197"/>
              </a:lnSpc>
              <a:spcBef>
                <a:spcPts val="3590"/>
              </a:spcBef>
              <a:spcAft>
                <a:spcPts val="0"/>
              </a:spcAft>
            </a:pPr>
            <a:r>
              <a:rPr sz="900" dirty="0">
                <a:solidFill>
                  <a:srgbClr val="605E5C"/>
                </a:solidFill>
                <a:latin typeface="Segoe UI"/>
                <a:cs typeface="Segoe UI"/>
              </a:rPr>
              <a:t>30M</a:t>
            </a:r>
          </a:p>
          <a:p>
            <a:pPr marL="0" marR="0">
              <a:lnSpc>
                <a:spcPts val="1197"/>
              </a:lnSpc>
              <a:spcBef>
                <a:spcPts val="3540"/>
              </a:spcBef>
              <a:spcAft>
                <a:spcPts val="0"/>
              </a:spcAft>
            </a:pPr>
            <a:r>
              <a:rPr sz="900" dirty="0">
                <a:solidFill>
                  <a:srgbClr val="605E5C"/>
                </a:solidFill>
                <a:latin typeface="Segoe UI"/>
                <a:cs typeface="Segoe UI"/>
              </a:rPr>
              <a:t>20M</a:t>
            </a:r>
          </a:p>
          <a:p>
            <a:pPr marL="0" marR="0">
              <a:lnSpc>
                <a:spcPts val="1197"/>
              </a:lnSpc>
              <a:spcBef>
                <a:spcPts val="3540"/>
              </a:spcBef>
              <a:spcAft>
                <a:spcPts val="0"/>
              </a:spcAft>
            </a:pPr>
            <a:r>
              <a:rPr sz="900" dirty="0">
                <a:solidFill>
                  <a:srgbClr val="605E5C"/>
                </a:solidFill>
                <a:latin typeface="Segoe UI"/>
                <a:cs typeface="Segoe UI"/>
              </a:rPr>
              <a:t>10M</a:t>
            </a:r>
          </a:p>
          <a:p>
            <a:pPr marL="61614" marR="0">
              <a:lnSpc>
                <a:spcPts val="1197"/>
              </a:lnSpc>
              <a:spcBef>
                <a:spcPts val="3590"/>
              </a:spcBef>
              <a:spcAft>
                <a:spcPts val="0"/>
              </a:spcAft>
            </a:pPr>
            <a:r>
              <a:rPr sz="900" dirty="0">
                <a:solidFill>
                  <a:srgbClr val="605E5C"/>
                </a:solidFill>
                <a:latin typeface="Segoe UI"/>
                <a:cs typeface="Segoe UI"/>
              </a:rPr>
              <a:t>0M</a:t>
            </a:r>
          </a:p>
        </p:txBody>
      </p:sp>
      <p:sp>
        <p:nvSpPr>
          <p:cNvPr id="11" name="object 11"/>
          <p:cNvSpPr txBox="1"/>
          <p:nvPr/>
        </p:nvSpPr>
        <p:spPr>
          <a:xfrm>
            <a:off x="938816" y="3922924"/>
            <a:ext cx="692337"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46.10M</a:t>
            </a:r>
          </a:p>
        </p:txBody>
      </p:sp>
      <p:sp>
        <p:nvSpPr>
          <p:cNvPr id="12" name="object 12"/>
          <p:cNvSpPr txBox="1"/>
          <p:nvPr/>
        </p:nvSpPr>
        <p:spPr>
          <a:xfrm>
            <a:off x="1961659" y="5834951"/>
            <a:ext cx="60335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7.72M</a:t>
            </a:r>
          </a:p>
        </p:txBody>
      </p:sp>
      <p:sp>
        <p:nvSpPr>
          <p:cNvPr id="13" name="object 13"/>
          <p:cNvSpPr txBox="1"/>
          <p:nvPr/>
        </p:nvSpPr>
        <p:spPr>
          <a:xfrm>
            <a:off x="2940150" y="5881668"/>
            <a:ext cx="60335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6.95M</a:t>
            </a:r>
          </a:p>
        </p:txBody>
      </p:sp>
      <p:sp>
        <p:nvSpPr>
          <p:cNvPr id="14" name="object 14"/>
          <p:cNvSpPr txBox="1"/>
          <p:nvPr/>
        </p:nvSpPr>
        <p:spPr>
          <a:xfrm>
            <a:off x="3918642" y="6250925"/>
            <a:ext cx="60335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0.81M</a:t>
            </a:r>
          </a:p>
        </p:txBody>
      </p:sp>
      <p:sp>
        <p:nvSpPr>
          <p:cNvPr id="15" name="object 15"/>
          <p:cNvSpPr txBox="1"/>
          <p:nvPr/>
        </p:nvSpPr>
        <p:spPr>
          <a:xfrm>
            <a:off x="4897134" y="6281959"/>
            <a:ext cx="60335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0.29M</a:t>
            </a:r>
          </a:p>
        </p:txBody>
      </p:sp>
      <p:sp>
        <p:nvSpPr>
          <p:cNvPr id="16" name="object 16"/>
          <p:cNvSpPr txBox="1"/>
          <p:nvPr/>
        </p:nvSpPr>
        <p:spPr>
          <a:xfrm>
            <a:off x="5875626" y="6287490"/>
            <a:ext cx="603355" cy="257654"/>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0.20M</a:t>
            </a:r>
          </a:p>
        </p:txBody>
      </p:sp>
      <p:sp>
        <p:nvSpPr>
          <p:cNvPr id="17" name="object 17"/>
          <p:cNvSpPr txBox="1"/>
          <p:nvPr/>
        </p:nvSpPr>
        <p:spPr>
          <a:xfrm>
            <a:off x="6854118" y="6290531"/>
            <a:ext cx="60335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0.15M</a:t>
            </a:r>
          </a:p>
        </p:txBody>
      </p:sp>
      <p:sp>
        <p:nvSpPr>
          <p:cNvPr id="18" name="object 18"/>
          <p:cNvSpPr txBox="1"/>
          <p:nvPr/>
        </p:nvSpPr>
        <p:spPr>
          <a:xfrm>
            <a:off x="7832610" y="6295431"/>
            <a:ext cx="603355" cy="257654"/>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0.07M</a:t>
            </a:r>
          </a:p>
        </p:txBody>
      </p:sp>
      <p:sp>
        <p:nvSpPr>
          <p:cNvPr id="19" name="object 19"/>
          <p:cNvSpPr txBox="1"/>
          <p:nvPr/>
        </p:nvSpPr>
        <p:spPr>
          <a:xfrm>
            <a:off x="8811102" y="6296464"/>
            <a:ext cx="60335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0.05M</a:t>
            </a:r>
          </a:p>
        </p:txBody>
      </p:sp>
      <p:sp>
        <p:nvSpPr>
          <p:cNvPr id="20" name="object 20"/>
          <p:cNvSpPr txBox="1"/>
          <p:nvPr/>
        </p:nvSpPr>
        <p:spPr>
          <a:xfrm>
            <a:off x="9789593" y="6298915"/>
            <a:ext cx="60335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0.01M</a:t>
            </a:r>
          </a:p>
        </p:txBody>
      </p:sp>
      <p:sp>
        <p:nvSpPr>
          <p:cNvPr id="21" name="object 21"/>
          <p:cNvSpPr txBox="1"/>
          <p:nvPr/>
        </p:nvSpPr>
        <p:spPr>
          <a:xfrm>
            <a:off x="10768086" y="6299196"/>
            <a:ext cx="60335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0.01M</a:t>
            </a:r>
          </a:p>
        </p:txBody>
      </p:sp>
      <p:sp>
        <p:nvSpPr>
          <p:cNvPr id="22" name="object 22"/>
          <p:cNvSpPr txBox="1"/>
          <p:nvPr/>
        </p:nvSpPr>
        <p:spPr>
          <a:xfrm>
            <a:off x="11746579" y="6299555"/>
            <a:ext cx="60335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605E5C"/>
                </a:solidFill>
                <a:latin typeface="Segoe UI"/>
                <a:cs typeface="Segoe UI"/>
              </a:rPr>
              <a:t>0.00M</a:t>
            </a:r>
          </a:p>
        </p:txBody>
      </p:sp>
      <p:sp>
        <p:nvSpPr>
          <p:cNvPr id="23" name="object 23"/>
          <p:cNvSpPr txBox="1"/>
          <p:nvPr/>
        </p:nvSpPr>
        <p:spPr>
          <a:xfrm>
            <a:off x="940006" y="6687033"/>
            <a:ext cx="689576"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Electronics</a:t>
            </a:r>
          </a:p>
        </p:txBody>
      </p:sp>
      <p:sp>
        <p:nvSpPr>
          <p:cNvPr id="24" name="object 24"/>
          <p:cNvSpPr txBox="1"/>
          <p:nvPr/>
        </p:nvSpPr>
        <p:spPr>
          <a:xfrm>
            <a:off x="1909718" y="6687033"/>
            <a:ext cx="707212"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Computers</a:t>
            </a:r>
          </a:p>
        </p:txBody>
      </p:sp>
      <p:sp>
        <p:nvSpPr>
          <p:cNvPr id="25" name="object 25"/>
          <p:cNvSpPr txBox="1"/>
          <p:nvPr/>
        </p:nvSpPr>
        <p:spPr>
          <a:xfrm>
            <a:off x="2891930" y="6687033"/>
            <a:ext cx="69978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Appliances</a:t>
            </a:r>
          </a:p>
        </p:txBody>
      </p:sp>
      <p:sp>
        <p:nvSpPr>
          <p:cNvPr id="26" name="object 26"/>
          <p:cNvSpPr txBox="1"/>
          <p:nvPr/>
        </p:nvSpPr>
        <p:spPr>
          <a:xfrm>
            <a:off x="3916409" y="6687033"/>
            <a:ext cx="607925"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Furniture</a:t>
            </a:r>
          </a:p>
        </p:txBody>
      </p:sp>
      <p:sp>
        <p:nvSpPr>
          <p:cNvPr id="27" name="object 27"/>
          <p:cNvSpPr txBox="1"/>
          <p:nvPr/>
        </p:nvSpPr>
        <p:spPr>
          <a:xfrm>
            <a:off x="4800098" y="6687033"/>
            <a:ext cx="797346"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Construction</a:t>
            </a:r>
          </a:p>
        </p:txBody>
      </p:sp>
      <p:sp>
        <p:nvSpPr>
          <p:cNvPr id="28" name="object 28"/>
          <p:cNvSpPr txBox="1"/>
          <p:nvPr/>
        </p:nvSpPr>
        <p:spPr>
          <a:xfrm>
            <a:off x="5904350" y="6687033"/>
            <a:ext cx="545864"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Apparel</a:t>
            </a:r>
          </a:p>
        </p:txBody>
      </p:sp>
      <p:sp>
        <p:nvSpPr>
          <p:cNvPr id="29" name="object 29"/>
          <p:cNvSpPr txBox="1"/>
          <p:nvPr/>
        </p:nvSpPr>
        <p:spPr>
          <a:xfrm>
            <a:off x="6957553" y="6687033"/>
            <a:ext cx="396515"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Auto</a:t>
            </a:r>
          </a:p>
        </p:txBody>
      </p:sp>
      <p:sp>
        <p:nvSpPr>
          <p:cNvPr id="30" name="object 30"/>
          <p:cNvSpPr txBox="1"/>
          <p:nvPr/>
        </p:nvSpPr>
        <p:spPr>
          <a:xfrm>
            <a:off x="7921460" y="6687033"/>
            <a:ext cx="425760"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Sport</a:t>
            </a:r>
          </a:p>
        </p:txBody>
      </p:sp>
      <p:sp>
        <p:nvSpPr>
          <p:cNvPr id="31" name="object 31"/>
          <p:cNvSpPr txBox="1"/>
          <p:nvPr/>
        </p:nvSpPr>
        <p:spPr>
          <a:xfrm>
            <a:off x="8931653" y="6687033"/>
            <a:ext cx="362191"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Kids</a:t>
            </a:r>
          </a:p>
        </p:txBody>
      </p:sp>
      <p:sp>
        <p:nvSpPr>
          <p:cNvPr id="32" name="object 32"/>
          <p:cNvSpPr txBox="1"/>
          <p:nvPr/>
        </p:nvSpPr>
        <p:spPr>
          <a:xfrm>
            <a:off x="9725745" y="6687033"/>
            <a:ext cx="731155"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Accessories</a:t>
            </a:r>
          </a:p>
        </p:txBody>
      </p:sp>
      <p:sp>
        <p:nvSpPr>
          <p:cNvPr id="33" name="object 33"/>
          <p:cNvSpPr txBox="1"/>
          <p:nvPr/>
        </p:nvSpPr>
        <p:spPr>
          <a:xfrm>
            <a:off x="10659143" y="6687033"/>
            <a:ext cx="821233"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Country_yard</a:t>
            </a:r>
          </a:p>
        </p:txBody>
      </p:sp>
      <p:sp>
        <p:nvSpPr>
          <p:cNvPr id="34" name="object 34"/>
          <p:cNvSpPr txBox="1"/>
          <p:nvPr/>
        </p:nvSpPr>
        <p:spPr>
          <a:xfrm>
            <a:off x="11718599" y="6687033"/>
            <a:ext cx="66289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Stationery</a:t>
            </a:r>
          </a:p>
        </p:txBody>
      </p:sp>
      <p:sp>
        <p:nvSpPr>
          <p:cNvPr id="35" name="object 35"/>
          <p:cNvSpPr txBox="1"/>
          <p:nvPr/>
        </p:nvSpPr>
        <p:spPr>
          <a:xfrm>
            <a:off x="6323290" y="6868938"/>
            <a:ext cx="686320" cy="193848"/>
          </a:xfrm>
          <a:prstGeom prst="rect">
            <a:avLst/>
          </a:prstGeom>
        </p:spPr>
        <p:txBody>
          <a:bodyPr vert="horz" wrap="square" lIns="0" tIns="0" rIns="0" bIns="0" rtlCol="0">
            <a:spAutoFit/>
          </a:bodyPr>
          <a:lstStyle/>
          <a:p>
            <a:pPr marL="0" marR="0">
              <a:lnSpc>
                <a:spcPts val="1226"/>
              </a:lnSpc>
              <a:spcBef>
                <a:spcPts val="0"/>
              </a:spcBef>
              <a:spcAft>
                <a:spcPts val="0"/>
              </a:spcAft>
            </a:pPr>
            <a:r>
              <a:rPr sz="1200" dirty="0">
                <a:solidFill>
                  <a:srgbClr val="252423"/>
                </a:solidFill>
                <a:latin typeface="KKIMLM+Standard Font"/>
                <a:cs typeface="KKIMLM+Standard Font"/>
              </a:rPr>
              <a:t>category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649199" cy="73152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81249" y="285750"/>
            <a:ext cx="333375" cy="219075"/>
          </a:xfrm>
          <a:prstGeom prst="rect">
            <a:avLst/>
          </a:prstGeom>
        </p:spPr>
        <p:txBody>
          <a:bodyPr vert="horz" wrap="square" lIns="0" tIns="0" rIns="0" bIns="0" rtlCol="0">
            <a:spAutoFit/>
          </a:bodyPr>
          <a:lstStyle/>
          <a:p>
            <a:pPr marL="0" marR="0">
              <a:lnSpc>
                <a:spcPts val="1424"/>
              </a:lnSpc>
              <a:spcBef>
                <a:spcPts val="0"/>
              </a:spcBef>
              <a:spcAft>
                <a:spcPts val="0"/>
              </a:spcAft>
            </a:pPr>
            <a:r>
              <a:rPr sz="1400" dirty="0">
                <a:solidFill>
                  <a:srgbClr val="605E5C"/>
                </a:solidFill>
                <a:latin typeface="KDOCAO+Fabric MDL2 Assets"/>
                <a:cs typeface="KDOCAO+Fabric MDL2 Assets"/>
              </a:rPr>
              <a:t></a:t>
            </a:r>
          </a:p>
        </p:txBody>
      </p:sp>
      <p:sp>
        <p:nvSpPr>
          <p:cNvPr id="4" name="object 4"/>
          <p:cNvSpPr txBox="1"/>
          <p:nvPr/>
        </p:nvSpPr>
        <p:spPr>
          <a:xfrm>
            <a:off x="615999" y="589254"/>
            <a:ext cx="476022" cy="274503"/>
          </a:xfrm>
          <a:prstGeom prst="rect">
            <a:avLst/>
          </a:prstGeom>
        </p:spPr>
        <p:txBody>
          <a:bodyPr vert="horz" wrap="square" lIns="0" tIns="0" rIns="0" bIns="0" rtlCol="0">
            <a:spAutoFit/>
          </a:bodyPr>
          <a:lstStyle/>
          <a:p>
            <a:pPr marL="0" marR="0">
              <a:lnSpc>
                <a:spcPts val="1861"/>
              </a:lnSpc>
              <a:spcBef>
                <a:spcPts val="0"/>
              </a:spcBef>
              <a:spcAft>
                <a:spcPts val="0"/>
              </a:spcAft>
            </a:pPr>
            <a:r>
              <a:rPr sz="1400" dirty="0">
                <a:solidFill>
                  <a:srgbClr val="252423"/>
                </a:solidFill>
                <a:latin typeface="Segoe UI"/>
                <a:cs typeface="Segoe UI"/>
              </a:rPr>
              <a:t>App</a:t>
            </a:r>
          </a:p>
        </p:txBody>
      </p:sp>
      <p:sp>
        <p:nvSpPr>
          <p:cNvPr id="5" name="object 5"/>
          <p:cNvSpPr txBox="1"/>
          <p:nvPr/>
        </p:nvSpPr>
        <p:spPr>
          <a:xfrm>
            <a:off x="361949" y="622363"/>
            <a:ext cx="330136" cy="530161"/>
          </a:xfrm>
          <a:prstGeom prst="rect">
            <a:avLst/>
          </a:prstGeom>
        </p:spPr>
        <p:txBody>
          <a:bodyPr vert="horz" wrap="square" lIns="0" tIns="0" rIns="0" bIns="0" rtlCol="0">
            <a:spAutoFit/>
          </a:bodyPr>
          <a:lstStyle/>
          <a:p>
            <a:pPr marL="0" marR="0">
              <a:lnSpc>
                <a:spcPts val="1399"/>
              </a:lnSpc>
              <a:spcBef>
                <a:spcPts val="0"/>
              </a:spcBef>
              <a:spcAft>
                <a:spcPts val="0"/>
              </a:spcAft>
            </a:pPr>
            <a:r>
              <a:rPr sz="1400" dirty="0">
                <a:solidFill>
                  <a:srgbClr val="797775"/>
                </a:solidFill>
                <a:latin typeface="UWJVCE+Fabric MDL2 Assets"/>
                <a:cs typeface="UWJVCE+Fabric MDL2 Assets"/>
              </a:rPr>
              <a:t></a:t>
            </a:r>
          </a:p>
          <a:p>
            <a:pPr marL="0" marR="0">
              <a:lnSpc>
                <a:spcPts val="1399"/>
              </a:lnSpc>
              <a:spcBef>
                <a:spcPts val="1075"/>
              </a:spcBef>
              <a:spcAft>
                <a:spcPts val="0"/>
              </a:spcAft>
            </a:pPr>
            <a:r>
              <a:rPr sz="1400" dirty="0">
                <a:solidFill>
                  <a:srgbClr val="797775"/>
                </a:solidFill>
                <a:latin typeface="UWJVCE+Fabric MDL2 Assets"/>
                <a:cs typeface="UWJVCE+Fabric MDL2 Assets"/>
              </a:rPr>
              <a:t></a:t>
            </a:r>
          </a:p>
        </p:txBody>
      </p:sp>
      <p:sp>
        <p:nvSpPr>
          <p:cNvPr id="6" name="object 6"/>
          <p:cNvSpPr txBox="1"/>
          <p:nvPr/>
        </p:nvSpPr>
        <p:spPr>
          <a:xfrm>
            <a:off x="615999" y="903579"/>
            <a:ext cx="778816" cy="274503"/>
          </a:xfrm>
          <a:prstGeom prst="rect">
            <a:avLst/>
          </a:prstGeom>
        </p:spPr>
        <p:txBody>
          <a:bodyPr vert="horz" wrap="square" lIns="0" tIns="0" rIns="0" bIns="0" rtlCol="0">
            <a:spAutoFit/>
          </a:bodyPr>
          <a:lstStyle/>
          <a:p>
            <a:pPr marL="0" marR="0">
              <a:lnSpc>
                <a:spcPts val="1861"/>
              </a:lnSpc>
              <a:spcBef>
                <a:spcPts val="0"/>
              </a:spcBef>
              <a:spcAft>
                <a:spcPts val="0"/>
              </a:spcAft>
            </a:pPr>
            <a:r>
              <a:rPr sz="1400" dirty="0">
                <a:solidFill>
                  <a:srgbClr val="252423"/>
                </a:solidFill>
                <a:latin typeface="Segoe UI"/>
                <a:cs typeface="Segoe UI"/>
              </a:rPr>
              <a:t>Browser</a:t>
            </a:r>
          </a:p>
        </p:txBody>
      </p:sp>
      <p:sp>
        <p:nvSpPr>
          <p:cNvPr id="7" name="object 7"/>
          <p:cNvSpPr txBox="1"/>
          <p:nvPr/>
        </p:nvSpPr>
        <p:spPr>
          <a:xfrm>
            <a:off x="2390774" y="3175187"/>
            <a:ext cx="5655650" cy="323606"/>
          </a:xfrm>
          <a:prstGeom prst="rect">
            <a:avLst/>
          </a:prstGeom>
        </p:spPr>
        <p:txBody>
          <a:bodyPr vert="horz" wrap="square" lIns="0" tIns="0" rIns="0" bIns="0" rtlCol="0">
            <a:spAutoFit/>
          </a:bodyPr>
          <a:lstStyle/>
          <a:p>
            <a:pPr marL="0" marR="0">
              <a:lnSpc>
                <a:spcPts val="2248"/>
              </a:lnSpc>
              <a:spcBef>
                <a:spcPts val="0"/>
              </a:spcBef>
              <a:spcAft>
                <a:spcPts val="0"/>
              </a:spcAft>
            </a:pPr>
            <a:r>
              <a:rPr sz="2000" baseline="10227" dirty="0">
                <a:solidFill>
                  <a:srgbClr val="605E5C"/>
                </a:solidFill>
                <a:latin typeface="KDOCAO+Fabric MDL2 Assets"/>
                <a:cs typeface="KDOCAO+Fabric MDL2 Assets"/>
              </a:rPr>
              <a:t></a:t>
            </a:r>
            <a:r>
              <a:rPr sz="2000" spc="999" baseline="10227" dirty="0">
                <a:solidFill>
                  <a:srgbClr val="605E5C"/>
                </a:solidFill>
                <a:latin typeface="Times New Roman"/>
                <a:cs typeface="Times New Roman"/>
              </a:rPr>
              <a:t> </a:t>
            </a:r>
            <a:r>
              <a:rPr sz="2200" dirty="0">
                <a:solidFill>
                  <a:srgbClr val="252423"/>
                </a:solidFill>
                <a:latin typeface="BOUJBT+Standard Font"/>
                <a:cs typeface="BOUJBT+Standard Font"/>
              </a:rPr>
              <a:t>Count of user_id by Day_of_Week and Channel</a:t>
            </a:r>
          </a:p>
        </p:txBody>
      </p:sp>
      <p:sp>
        <p:nvSpPr>
          <p:cNvPr id="8" name="object 8"/>
          <p:cNvSpPr txBox="1"/>
          <p:nvPr/>
        </p:nvSpPr>
        <p:spPr>
          <a:xfrm>
            <a:off x="590549" y="3493144"/>
            <a:ext cx="557733"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Friday</a:t>
            </a:r>
          </a:p>
        </p:txBody>
      </p:sp>
      <p:sp>
        <p:nvSpPr>
          <p:cNvPr id="9" name="object 9"/>
          <p:cNvSpPr txBox="1"/>
          <p:nvPr/>
        </p:nvSpPr>
        <p:spPr>
          <a:xfrm>
            <a:off x="2965281" y="3508957"/>
            <a:ext cx="42363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9,100</a:t>
            </a:r>
          </a:p>
        </p:txBody>
      </p:sp>
      <p:sp>
        <p:nvSpPr>
          <p:cNvPr id="10" name="object 10"/>
          <p:cNvSpPr txBox="1"/>
          <p:nvPr/>
        </p:nvSpPr>
        <p:spPr>
          <a:xfrm>
            <a:off x="361949" y="3524250"/>
            <a:ext cx="304800" cy="184785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212121"/>
                </a:solidFill>
                <a:latin typeface="EELTFK+Fabric MDL2 Assets"/>
                <a:cs typeface="EELTFK+Fabric MDL2 Assets"/>
              </a:rPr>
              <a:t></a:t>
            </a:r>
          </a:p>
          <a:p>
            <a:pPr marL="0" marR="0">
              <a:lnSpc>
                <a:spcPts val="1200"/>
              </a:lnSpc>
              <a:spcBef>
                <a:spcPts val="925"/>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797775"/>
                </a:solidFill>
                <a:latin typeface="UWJVCE+Fabric MDL2 Assets"/>
                <a:cs typeface="UWJVCE+Fabric MDL2 Assets"/>
              </a:rPr>
              <a:t></a:t>
            </a:r>
          </a:p>
          <a:p>
            <a:pPr marL="0" marR="0">
              <a:lnSpc>
                <a:spcPts val="1200"/>
              </a:lnSpc>
              <a:spcBef>
                <a:spcPts val="925"/>
              </a:spcBef>
              <a:spcAft>
                <a:spcPts val="0"/>
              </a:spcAft>
            </a:pPr>
            <a:r>
              <a:rPr sz="1200" dirty="0">
                <a:solidFill>
                  <a:srgbClr val="797775"/>
                </a:solidFill>
                <a:latin typeface="UWJVCE+Fabric MDL2 Assets"/>
                <a:cs typeface="UWJVCE+Fabric MDL2 Assets"/>
              </a:rPr>
              <a:t></a:t>
            </a:r>
          </a:p>
        </p:txBody>
      </p:sp>
      <p:sp>
        <p:nvSpPr>
          <p:cNvPr id="11" name="object 11"/>
          <p:cNvSpPr txBox="1"/>
          <p:nvPr/>
        </p:nvSpPr>
        <p:spPr>
          <a:xfrm>
            <a:off x="10011063" y="3707012"/>
            <a:ext cx="546868"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9054.00</a:t>
            </a:r>
          </a:p>
        </p:txBody>
      </p:sp>
      <p:sp>
        <p:nvSpPr>
          <p:cNvPr id="12" name="object 12"/>
          <p:cNvSpPr txBox="1"/>
          <p:nvPr/>
        </p:nvSpPr>
        <p:spPr>
          <a:xfrm>
            <a:off x="590549" y="3769369"/>
            <a:ext cx="742801" cy="79325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Monday</a:t>
            </a:r>
          </a:p>
          <a:p>
            <a:pPr marL="0" marR="0">
              <a:lnSpc>
                <a:spcPts val="1596"/>
              </a:lnSpc>
              <a:spcBef>
                <a:spcPts val="578"/>
              </a:spcBef>
              <a:spcAft>
                <a:spcPts val="0"/>
              </a:spcAft>
            </a:pPr>
            <a:r>
              <a:rPr sz="1200" dirty="0">
                <a:solidFill>
                  <a:srgbClr val="252423"/>
                </a:solidFill>
                <a:latin typeface="Segoe UI"/>
                <a:cs typeface="Segoe UI"/>
              </a:rPr>
              <a:t>Saturday</a:t>
            </a:r>
          </a:p>
          <a:p>
            <a:pPr marL="0" marR="0">
              <a:lnSpc>
                <a:spcPts val="1596"/>
              </a:lnSpc>
              <a:spcBef>
                <a:spcPts val="528"/>
              </a:spcBef>
              <a:spcAft>
                <a:spcPts val="0"/>
              </a:spcAft>
            </a:pPr>
            <a:r>
              <a:rPr sz="1200" dirty="0">
                <a:solidFill>
                  <a:srgbClr val="252423"/>
                </a:solidFill>
                <a:latin typeface="Segoe UI"/>
                <a:cs typeface="Segoe UI"/>
              </a:rPr>
              <a:t>Sunday</a:t>
            </a:r>
          </a:p>
        </p:txBody>
      </p:sp>
      <p:sp>
        <p:nvSpPr>
          <p:cNvPr id="13" name="object 13"/>
          <p:cNvSpPr txBox="1"/>
          <p:nvPr/>
        </p:nvSpPr>
        <p:spPr>
          <a:xfrm>
            <a:off x="2965281" y="3918261"/>
            <a:ext cx="423639" cy="2236641"/>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9,050</a:t>
            </a:r>
          </a:p>
          <a:p>
            <a:pPr marL="0" marR="0">
              <a:lnSpc>
                <a:spcPts val="1197"/>
              </a:lnSpc>
              <a:spcBef>
                <a:spcPts val="2025"/>
              </a:spcBef>
              <a:spcAft>
                <a:spcPts val="0"/>
              </a:spcAft>
            </a:pPr>
            <a:r>
              <a:rPr sz="900" dirty="0">
                <a:solidFill>
                  <a:srgbClr val="605E5C"/>
                </a:solidFill>
                <a:latin typeface="Segoe UI"/>
                <a:cs typeface="Segoe UI"/>
              </a:rPr>
              <a:t>9,000</a:t>
            </a:r>
          </a:p>
          <a:p>
            <a:pPr marL="0" marR="0">
              <a:lnSpc>
                <a:spcPts val="1197"/>
              </a:lnSpc>
              <a:spcBef>
                <a:spcPts val="2025"/>
              </a:spcBef>
              <a:spcAft>
                <a:spcPts val="0"/>
              </a:spcAft>
            </a:pPr>
            <a:r>
              <a:rPr sz="900" dirty="0">
                <a:solidFill>
                  <a:srgbClr val="605E5C"/>
                </a:solidFill>
                <a:latin typeface="Segoe UI"/>
                <a:cs typeface="Segoe UI"/>
              </a:rPr>
              <a:t>8,950</a:t>
            </a:r>
          </a:p>
          <a:p>
            <a:pPr marL="0" marR="0">
              <a:lnSpc>
                <a:spcPts val="1197"/>
              </a:lnSpc>
              <a:spcBef>
                <a:spcPts val="2075"/>
              </a:spcBef>
              <a:spcAft>
                <a:spcPts val="0"/>
              </a:spcAft>
            </a:pPr>
            <a:r>
              <a:rPr sz="900" dirty="0">
                <a:solidFill>
                  <a:srgbClr val="605E5C"/>
                </a:solidFill>
                <a:latin typeface="Segoe UI"/>
                <a:cs typeface="Segoe UI"/>
              </a:rPr>
              <a:t>8,900</a:t>
            </a:r>
          </a:p>
          <a:p>
            <a:pPr marL="0" marR="0">
              <a:lnSpc>
                <a:spcPts val="1197"/>
              </a:lnSpc>
              <a:spcBef>
                <a:spcPts val="2025"/>
              </a:spcBef>
              <a:spcAft>
                <a:spcPts val="0"/>
              </a:spcAft>
            </a:pPr>
            <a:r>
              <a:rPr sz="900" dirty="0">
                <a:solidFill>
                  <a:srgbClr val="605E5C"/>
                </a:solidFill>
                <a:latin typeface="Segoe UI"/>
                <a:cs typeface="Segoe UI"/>
              </a:rPr>
              <a:t>8,850</a:t>
            </a:r>
          </a:p>
          <a:p>
            <a:pPr marL="0" marR="0">
              <a:lnSpc>
                <a:spcPts val="1197"/>
              </a:lnSpc>
              <a:spcBef>
                <a:spcPts val="2025"/>
              </a:spcBef>
              <a:spcAft>
                <a:spcPts val="0"/>
              </a:spcAft>
            </a:pPr>
            <a:r>
              <a:rPr sz="900" dirty="0">
                <a:solidFill>
                  <a:srgbClr val="605E5C"/>
                </a:solidFill>
                <a:latin typeface="Segoe UI"/>
                <a:cs typeface="Segoe UI"/>
              </a:rPr>
              <a:t>8,800</a:t>
            </a:r>
          </a:p>
        </p:txBody>
      </p:sp>
      <p:sp>
        <p:nvSpPr>
          <p:cNvPr id="14" name="object 14"/>
          <p:cNvSpPr txBox="1"/>
          <p:nvPr/>
        </p:nvSpPr>
        <p:spPr>
          <a:xfrm>
            <a:off x="590549" y="4598044"/>
            <a:ext cx="935831" cy="79325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Thursday</a:t>
            </a:r>
          </a:p>
          <a:p>
            <a:pPr marL="0" marR="0">
              <a:lnSpc>
                <a:spcPts val="1596"/>
              </a:lnSpc>
              <a:spcBef>
                <a:spcPts val="578"/>
              </a:spcBef>
              <a:spcAft>
                <a:spcPts val="0"/>
              </a:spcAft>
            </a:pPr>
            <a:r>
              <a:rPr sz="1200" dirty="0">
                <a:solidFill>
                  <a:srgbClr val="252423"/>
                </a:solidFill>
                <a:latin typeface="Segoe UI"/>
                <a:cs typeface="Segoe UI"/>
              </a:rPr>
              <a:t>Tuesday</a:t>
            </a:r>
          </a:p>
          <a:p>
            <a:pPr marL="0" marR="0">
              <a:lnSpc>
                <a:spcPts val="1596"/>
              </a:lnSpc>
              <a:spcBef>
                <a:spcPts val="528"/>
              </a:spcBef>
              <a:spcAft>
                <a:spcPts val="0"/>
              </a:spcAft>
            </a:pPr>
            <a:r>
              <a:rPr sz="1200" dirty="0">
                <a:solidFill>
                  <a:srgbClr val="252423"/>
                </a:solidFill>
                <a:latin typeface="Segoe UI"/>
                <a:cs typeface="Segoe UI"/>
              </a:rPr>
              <a:t>Wednesday</a:t>
            </a:r>
          </a:p>
        </p:txBody>
      </p:sp>
      <p:sp>
        <p:nvSpPr>
          <p:cNvPr id="15" name="object 15"/>
          <p:cNvSpPr txBox="1"/>
          <p:nvPr/>
        </p:nvSpPr>
        <p:spPr>
          <a:xfrm>
            <a:off x="5099337" y="6222460"/>
            <a:ext cx="546869" cy="452770"/>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8790.00</a:t>
            </a:r>
          </a:p>
          <a:p>
            <a:pPr marL="93166" marR="0">
              <a:lnSpc>
                <a:spcPts val="1197"/>
              </a:lnSpc>
              <a:spcBef>
                <a:spcPts val="870"/>
              </a:spcBef>
              <a:spcAft>
                <a:spcPts val="0"/>
              </a:spcAft>
            </a:pPr>
            <a:r>
              <a:rPr sz="900" dirty="0">
                <a:solidFill>
                  <a:srgbClr val="605E5C"/>
                </a:solidFill>
                <a:latin typeface="Segoe UI"/>
                <a:cs typeface="Segoe UI"/>
              </a:rPr>
              <a:t>App</a:t>
            </a:r>
          </a:p>
        </p:txBody>
      </p:sp>
      <p:sp>
        <p:nvSpPr>
          <p:cNvPr id="16" name="object 16"/>
          <p:cNvSpPr txBox="1"/>
          <p:nvPr/>
        </p:nvSpPr>
        <p:spPr>
          <a:xfrm>
            <a:off x="2965281" y="6374077"/>
            <a:ext cx="42363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8,750</a:t>
            </a:r>
          </a:p>
        </p:txBody>
      </p:sp>
      <p:sp>
        <p:nvSpPr>
          <p:cNvPr id="17" name="object 17"/>
          <p:cNvSpPr txBox="1"/>
          <p:nvPr/>
        </p:nvSpPr>
        <p:spPr>
          <a:xfrm>
            <a:off x="10006896" y="6485103"/>
            <a:ext cx="555240"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Browser</a:t>
            </a:r>
          </a:p>
        </p:txBody>
      </p:sp>
      <p:sp>
        <p:nvSpPr>
          <p:cNvPr id="18" name="object 18"/>
          <p:cNvSpPr txBox="1"/>
          <p:nvPr/>
        </p:nvSpPr>
        <p:spPr>
          <a:xfrm>
            <a:off x="7544930" y="6647028"/>
            <a:ext cx="567463"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Monday</a:t>
            </a:r>
          </a:p>
        </p:txBody>
      </p:sp>
      <p:sp>
        <p:nvSpPr>
          <p:cNvPr id="19" name="object 19"/>
          <p:cNvSpPr txBox="1"/>
          <p:nvPr/>
        </p:nvSpPr>
        <p:spPr>
          <a:xfrm>
            <a:off x="7503348" y="6867004"/>
            <a:ext cx="650304" cy="193848"/>
          </a:xfrm>
          <a:prstGeom prst="rect">
            <a:avLst/>
          </a:prstGeom>
        </p:spPr>
        <p:txBody>
          <a:bodyPr vert="horz" wrap="square" lIns="0" tIns="0" rIns="0" bIns="0" rtlCol="0">
            <a:spAutoFit/>
          </a:bodyPr>
          <a:lstStyle/>
          <a:p>
            <a:pPr marL="0" marR="0">
              <a:lnSpc>
                <a:spcPts val="1226"/>
              </a:lnSpc>
              <a:spcBef>
                <a:spcPts val="0"/>
              </a:spcBef>
              <a:spcAft>
                <a:spcPts val="0"/>
              </a:spcAft>
            </a:pPr>
            <a:r>
              <a:rPr sz="1200" dirty="0">
                <a:solidFill>
                  <a:srgbClr val="252423"/>
                </a:solidFill>
                <a:latin typeface="BOUJBT+Standard Font"/>
                <a:cs typeface="BOUJBT+Standard Font"/>
              </a:rPr>
              <a:t>Channel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649199" cy="73152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181224" y="281909"/>
            <a:ext cx="783893" cy="297616"/>
          </a:xfrm>
          <a:prstGeom prst="rect">
            <a:avLst/>
          </a:prstGeom>
        </p:spPr>
        <p:txBody>
          <a:bodyPr vert="horz" wrap="square" lIns="0" tIns="0" rIns="0" bIns="0" rtlCol="0">
            <a:spAutoFit/>
          </a:bodyPr>
          <a:lstStyle/>
          <a:p>
            <a:pPr marL="0" marR="0">
              <a:lnSpc>
                <a:spcPts val="2043"/>
              </a:lnSpc>
              <a:spcBef>
                <a:spcPts val="0"/>
              </a:spcBef>
              <a:spcAft>
                <a:spcPts val="0"/>
              </a:spcAft>
            </a:pPr>
            <a:r>
              <a:rPr sz="2000" dirty="0">
                <a:solidFill>
                  <a:srgbClr val="70BBFF"/>
                </a:solidFill>
                <a:latin typeface="JBQBVM+Standard Font"/>
                <a:cs typeface="JBQBVM+Standard Font"/>
              </a:rPr>
              <a:t>Month</a:t>
            </a:r>
          </a:p>
        </p:txBody>
      </p:sp>
      <p:sp>
        <p:nvSpPr>
          <p:cNvPr id="4" name="object 4"/>
          <p:cNvSpPr txBox="1"/>
          <p:nvPr/>
        </p:nvSpPr>
        <p:spPr>
          <a:xfrm>
            <a:off x="3533774" y="285750"/>
            <a:ext cx="342900" cy="228600"/>
          </a:xfrm>
          <a:prstGeom prst="rect">
            <a:avLst/>
          </a:prstGeom>
        </p:spPr>
        <p:txBody>
          <a:bodyPr vert="horz" wrap="square" lIns="0" tIns="0" rIns="0" bIns="0" rtlCol="0">
            <a:spAutoFit/>
          </a:bodyPr>
          <a:lstStyle/>
          <a:p>
            <a:pPr marL="0" marR="0">
              <a:lnSpc>
                <a:spcPts val="1499"/>
              </a:lnSpc>
              <a:spcBef>
                <a:spcPts val="0"/>
              </a:spcBef>
              <a:spcAft>
                <a:spcPts val="0"/>
              </a:spcAft>
            </a:pPr>
            <a:r>
              <a:rPr sz="1500" dirty="0">
                <a:solidFill>
                  <a:srgbClr val="605E5C"/>
                </a:solidFill>
                <a:latin typeface="KDOCAO+Fabric MDL2 Assets"/>
                <a:cs typeface="KDOCAO+Fabric MDL2 Assets"/>
              </a:rPr>
              <a:t></a:t>
            </a:r>
          </a:p>
        </p:txBody>
      </p:sp>
      <p:sp>
        <p:nvSpPr>
          <p:cNvPr id="5" name="object 5"/>
          <p:cNvSpPr txBox="1"/>
          <p:nvPr/>
        </p:nvSpPr>
        <p:spPr>
          <a:xfrm>
            <a:off x="5391149" y="283029"/>
            <a:ext cx="1359744" cy="284669"/>
          </a:xfrm>
          <a:prstGeom prst="rect">
            <a:avLst/>
          </a:prstGeom>
        </p:spPr>
        <p:txBody>
          <a:bodyPr vert="horz" wrap="square" lIns="0" tIns="0" rIns="0" bIns="0" rtlCol="0">
            <a:spAutoFit/>
          </a:bodyPr>
          <a:lstStyle/>
          <a:p>
            <a:pPr marL="0" marR="0">
              <a:lnSpc>
                <a:spcPts val="1941"/>
              </a:lnSpc>
              <a:spcBef>
                <a:spcPts val="0"/>
              </a:spcBef>
              <a:spcAft>
                <a:spcPts val="0"/>
              </a:spcAft>
            </a:pPr>
            <a:r>
              <a:rPr sz="1200" dirty="0">
                <a:solidFill>
                  <a:srgbClr val="605E5C"/>
                </a:solidFill>
                <a:latin typeface="KDOCAO+Fabric MDL2 Assets"/>
                <a:cs typeface="KDOCAO+Fabric MDL2 Assets"/>
              </a:rPr>
              <a:t></a:t>
            </a:r>
            <a:r>
              <a:rPr sz="1200" spc="1800" dirty="0">
                <a:solidFill>
                  <a:srgbClr val="605E5C"/>
                </a:solidFill>
                <a:latin typeface="Times New Roman"/>
                <a:cs typeface="Times New Roman"/>
              </a:rPr>
              <a:t> </a:t>
            </a:r>
            <a:r>
              <a:rPr sz="1900" dirty="0">
                <a:solidFill>
                  <a:srgbClr val="E1C233"/>
                </a:solidFill>
                <a:latin typeface="BOUJBT+Standard Font"/>
                <a:cs typeface="BOUJBT+Standard Font"/>
              </a:rPr>
              <a:t>Channel</a:t>
            </a:r>
          </a:p>
        </p:txBody>
      </p:sp>
      <p:sp>
        <p:nvSpPr>
          <p:cNvPr id="6" name="object 6"/>
          <p:cNvSpPr txBox="1"/>
          <p:nvPr/>
        </p:nvSpPr>
        <p:spPr>
          <a:xfrm>
            <a:off x="7172324" y="285750"/>
            <a:ext cx="333375" cy="219075"/>
          </a:xfrm>
          <a:prstGeom prst="rect">
            <a:avLst/>
          </a:prstGeom>
        </p:spPr>
        <p:txBody>
          <a:bodyPr vert="horz" wrap="square" lIns="0" tIns="0" rIns="0" bIns="0" rtlCol="0">
            <a:spAutoFit/>
          </a:bodyPr>
          <a:lstStyle/>
          <a:p>
            <a:pPr marL="0" marR="0">
              <a:lnSpc>
                <a:spcPts val="1424"/>
              </a:lnSpc>
              <a:spcBef>
                <a:spcPts val="0"/>
              </a:spcBef>
              <a:spcAft>
                <a:spcPts val="0"/>
              </a:spcAft>
            </a:pPr>
            <a:r>
              <a:rPr sz="1400" dirty="0">
                <a:solidFill>
                  <a:srgbClr val="605E5C"/>
                </a:solidFill>
                <a:latin typeface="KDOCAO+Fabric MDL2 Assets"/>
                <a:cs typeface="KDOCAO+Fabric MDL2 Assets"/>
              </a:rPr>
              <a:t></a:t>
            </a:r>
          </a:p>
        </p:txBody>
      </p:sp>
      <p:sp>
        <p:nvSpPr>
          <p:cNvPr id="7" name="object 7"/>
          <p:cNvSpPr txBox="1"/>
          <p:nvPr/>
        </p:nvSpPr>
        <p:spPr>
          <a:xfrm>
            <a:off x="9086849" y="285750"/>
            <a:ext cx="209550" cy="123825"/>
          </a:xfrm>
          <a:prstGeom prst="rect">
            <a:avLst/>
          </a:prstGeom>
        </p:spPr>
        <p:txBody>
          <a:bodyPr vert="horz" wrap="square" lIns="0" tIns="0" rIns="0" bIns="0" rtlCol="0">
            <a:spAutoFit/>
          </a:bodyPr>
          <a:lstStyle/>
          <a:p>
            <a:pPr marL="0" marR="0">
              <a:lnSpc>
                <a:spcPts val="674"/>
              </a:lnSpc>
              <a:spcBef>
                <a:spcPts val="0"/>
              </a:spcBef>
              <a:spcAft>
                <a:spcPts val="0"/>
              </a:spcAft>
            </a:pPr>
            <a:r>
              <a:rPr sz="650" dirty="0">
                <a:solidFill>
                  <a:srgbClr val="605E5C"/>
                </a:solidFill>
                <a:latin typeface="KDOCAO+Fabric MDL2 Assets"/>
                <a:cs typeface="KDOCAO+Fabric MDL2 Assets"/>
              </a:rPr>
              <a:t></a:t>
            </a:r>
          </a:p>
        </p:txBody>
      </p:sp>
      <p:sp>
        <p:nvSpPr>
          <p:cNvPr id="8" name="object 8"/>
          <p:cNvSpPr txBox="1"/>
          <p:nvPr/>
        </p:nvSpPr>
        <p:spPr>
          <a:xfrm>
            <a:off x="10858499" y="285750"/>
            <a:ext cx="285750" cy="171450"/>
          </a:xfrm>
          <a:prstGeom prst="rect">
            <a:avLst/>
          </a:prstGeom>
        </p:spPr>
        <p:txBody>
          <a:bodyPr vert="horz" wrap="square" lIns="0" tIns="0" rIns="0" bIns="0" rtlCol="0">
            <a:spAutoFit/>
          </a:bodyPr>
          <a:lstStyle/>
          <a:p>
            <a:pPr marL="0" marR="0">
              <a:lnSpc>
                <a:spcPts val="1050"/>
              </a:lnSpc>
              <a:spcBef>
                <a:spcPts val="0"/>
              </a:spcBef>
              <a:spcAft>
                <a:spcPts val="0"/>
              </a:spcAft>
            </a:pPr>
            <a:r>
              <a:rPr sz="1050" dirty="0">
                <a:solidFill>
                  <a:srgbClr val="605E5C"/>
                </a:solidFill>
                <a:latin typeface="KDOCAO+Fabric MDL2 Assets"/>
                <a:cs typeface="KDOCAO+Fabric MDL2 Assets"/>
              </a:rPr>
              <a:t></a:t>
            </a:r>
          </a:p>
        </p:txBody>
      </p:sp>
      <p:sp>
        <p:nvSpPr>
          <p:cNvPr id="9" name="object 9"/>
          <p:cNvSpPr txBox="1"/>
          <p:nvPr/>
        </p:nvSpPr>
        <p:spPr>
          <a:xfrm>
            <a:off x="7705724" y="524358"/>
            <a:ext cx="93255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252423"/>
                </a:solidFill>
                <a:latin typeface="Segoe UI"/>
                <a:cs typeface="Segoe UI"/>
              </a:rPr>
              <a:t>01-10-2019</a:t>
            </a:r>
            <a:r>
              <a:rPr sz="900" spc="417" dirty="0">
                <a:solidFill>
                  <a:srgbClr val="252423"/>
                </a:solidFill>
                <a:latin typeface="Times New Roman"/>
                <a:cs typeface="Times New Roman"/>
              </a:rPr>
              <a:t> </a:t>
            </a:r>
            <a:r>
              <a:rPr sz="900" dirty="0">
                <a:solidFill>
                  <a:srgbClr val="252423"/>
                </a:solidFill>
                <a:latin typeface="PLHIDJ+Fabric MDL2 Assets"/>
                <a:cs typeface="PLHIDJ+Fabric MDL2 Assets"/>
              </a:rPr>
              <a:t></a:t>
            </a:r>
          </a:p>
        </p:txBody>
      </p:sp>
      <p:sp>
        <p:nvSpPr>
          <p:cNvPr id="10" name="object 10"/>
          <p:cNvSpPr txBox="1"/>
          <p:nvPr/>
        </p:nvSpPr>
        <p:spPr>
          <a:xfrm>
            <a:off x="9439274" y="521344"/>
            <a:ext cx="1152673"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797775"/>
                </a:solidFill>
                <a:latin typeface="UWJVCE+Fabric MDL2 Assets"/>
                <a:cs typeface="UWJVCE+Fabric MDL2 Assets"/>
              </a:rPr>
              <a:t></a:t>
            </a:r>
            <a:r>
              <a:rPr sz="1200" spc="300" dirty="0">
                <a:solidFill>
                  <a:srgbClr val="797775"/>
                </a:solidFill>
                <a:latin typeface="Times New Roman"/>
                <a:cs typeface="Times New Roman"/>
              </a:rPr>
              <a:t> </a:t>
            </a:r>
            <a:r>
              <a:rPr sz="1200" dirty="0">
                <a:solidFill>
                  <a:srgbClr val="252423"/>
                </a:solidFill>
                <a:latin typeface="Segoe UI"/>
                <a:cs typeface="Segoe UI"/>
              </a:rPr>
              <a:t>Accessories</a:t>
            </a:r>
          </a:p>
        </p:txBody>
      </p:sp>
      <p:sp>
        <p:nvSpPr>
          <p:cNvPr id="11" name="object 11"/>
          <p:cNvSpPr txBox="1"/>
          <p:nvPr/>
        </p:nvSpPr>
        <p:spPr>
          <a:xfrm>
            <a:off x="373112" y="568516"/>
            <a:ext cx="1695189" cy="733737"/>
          </a:xfrm>
          <a:prstGeom prst="rect">
            <a:avLst/>
          </a:prstGeom>
        </p:spPr>
        <p:txBody>
          <a:bodyPr vert="horz" wrap="square" lIns="0" tIns="0" rIns="0" bIns="0" rtlCol="0">
            <a:spAutoFit/>
          </a:bodyPr>
          <a:lstStyle/>
          <a:p>
            <a:pPr marL="219075" marR="0">
              <a:lnSpc>
                <a:spcPts val="3065"/>
              </a:lnSpc>
              <a:spcBef>
                <a:spcPts val="0"/>
              </a:spcBef>
              <a:spcAft>
                <a:spcPts val="0"/>
              </a:spcAft>
            </a:pPr>
            <a:r>
              <a:rPr sz="3000" dirty="0">
                <a:solidFill>
                  <a:srgbClr val="252423"/>
                </a:solidFill>
                <a:latin typeface="AMFDEV+Standard Font"/>
                <a:cs typeface="AMFDEV+Standard Font"/>
              </a:rPr>
              <a:t>12.95M</a:t>
            </a:r>
          </a:p>
          <a:p>
            <a:pPr marL="0" marR="0">
              <a:lnSpc>
                <a:spcPts val="1995"/>
              </a:lnSpc>
              <a:spcBef>
                <a:spcPts val="416"/>
              </a:spcBef>
              <a:spcAft>
                <a:spcPts val="0"/>
              </a:spcAft>
            </a:pPr>
            <a:r>
              <a:rPr sz="1500" dirty="0">
                <a:solidFill>
                  <a:srgbClr val="6B2328"/>
                </a:solidFill>
                <a:latin typeface="Segoe UI"/>
                <a:cs typeface="Segoe UI"/>
              </a:rPr>
              <a:t>Potential_Revenue</a:t>
            </a:r>
          </a:p>
        </p:txBody>
      </p:sp>
      <p:sp>
        <p:nvSpPr>
          <p:cNvPr id="12" name="object 12"/>
          <p:cNvSpPr txBox="1"/>
          <p:nvPr/>
        </p:nvSpPr>
        <p:spPr>
          <a:xfrm>
            <a:off x="3990974" y="549919"/>
            <a:ext cx="567704"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797775"/>
                </a:solidFill>
                <a:latin typeface="UWJVCE+Fabric MDL2 Assets"/>
                <a:cs typeface="UWJVCE+Fabric MDL2 Assets"/>
              </a:rPr>
              <a:t></a:t>
            </a:r>
            <a:r>
              <a:rPr sz="1200" spc="300" dirty="0">
                <a:solidFill>
                  <a:srgbClr val="797775"/>
                </a:solidFill>
                <a:latin typeface="Times New Roman"/>
                <a:cs typeface="Times New Roman"/>
              </a:rPr>
              <a:t> </a:t>
            </a:r>
            <a:r>
              <a:rPr sz="1200" dirty="0">
                <a:solidFill>
                  <a:srgbClr val="252423"/>
                </a:solidFill>
                <a:latin typeface="Segoe UI"/>
                <a:cs typeface="Segoe UI"/>
              </a:rPr>
              <a:t>AK</a:t>
            </a:r>
          </a:p>
        </p:txBody>
      </p:sp>
      <p:sp>
        <p:nvSpPr>
          <p:cNvPr id="13" name="object 13"/>
          <p:cNvSpPr txBox="1"/>
          <p:nvPr/>
        </p:nvSpPr>
        <p:spPr>
          <a:xfrm>
            <a:off x="6038849" y="588019"/>
            <a:ext cx="429890"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App</a:t>
            </a:r>
          </a:p>
        </p:txBody>
      </p:sp>
      <p:sp>
        <p:nvSpPr>
          <p:cNvPr id="14" name="object 14"/>
          <p:cNvSpPr txBox="1"/>
          <p:nvPr/>
        </p:nvSpPr>
        <p:spPr>
          <a:xfrm>
            <a:off x="5810249" y="619125"/>
            <a:ext cx="304800" cy="19050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797775"/>
                </a:solidFill>
                <a:latin typeface="UWJVCE+Fabric MDL2 Assets"/>
                <a:cs typeface="UWJVCE+Fabric MDL2 Assets"/>
              </a:rPr>
              <a:t></a:t>
            </a:r>
          </a:p>
        </p:txBody>
      </p:sp>
      <p:sp>
        <p:nvSpPr>
          <p:cNvPr id="15" name="object 15"/>
          <p:cNvSpPr txBox="1"/>
          <p:nvPr/>
        </p:nvSpPr>
        <p:spPr>
          <a:xfrm>
            <a:off x="2209799" y="663088"/>
            <a:ext cx="295797"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All</a:t>
            </a:r>
          </a:p>
        </p:txBody>
      </p:sp>
      <p:sp>
        <p:nvSpPr>
          <p:cNvPr id="16" name="object 16"/>
          <p:cNvSpPr txBox="1"/>
          <p:nvPr/>
        </p:nvSpPr>
        <p:spPr>
          <a:xfrm>
            <a:off x="3568600" y="682656"/>
            <a:ext cx="279368" cy="165068"/>
          </a:xfrm>
          <a:prstGeom prst="rect">
            <a:avLst/>
          </a:prstGeom>
        </p:spPr>
        <p:txBody>
          <a:bodyPr vert="horz" wrap="square" lIns="0" tIns="0" rIns="0" bIns="0" rtlCol="0">
            <a:spAutoFit/>
          </a:bodyPr>
          <a:lstStyle/>
          <a:p>
            <a:pPr marL="0" marR="0">
              <a:lnSpc>
                <a:spcPts val="999"/>
              </a:lnSpc>
              <a:spcBef>
                <a:spcPts val="0"/>
              </a:spcBef>
              <a:spcAft>
                <a:spcPts val="0"/>
              </a:spcAft>
            </a:pPr>
            <a:r>
              <a:rPr sz="1000" dirty="0">
                <a:solidFill>
                  <a:srgbClr val="605E5C"/>
                </a:solidFill>
                <a:latin typeface="DHNHIB+PowerVisuals"/>
                <a:cs typeface="DHNHIB+PowerVisuals"/>
              </a:rPr>
              <a:t></a:t>
            </a:r>
          </a:p>
        </p:txBody>
      </p:sp>
      <p:sp>
        <p:nvSpPr>
          <p:cNvPr id="17" name="object 17"/>
          <p:cNvSpPr txBox="1"/>
          <p:nvPr/>
        </p:nvSpPr>
        <p:spPr>
          <a:xfrm>
            <a:off x="9667874" y="797569"/>
            <a:ext cx="677019"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Apparel</a:t>
            </a:r>
          </a:p>
        </p:txBody>
      </p:sp>
      <p:sp>
        <p:nvSpPr>
          <p:cNvPr id="18" name="object 18"/>
          <p:cNvSpPr txBox="1"/>
          <p:nvPr/>
        </p:nvSpPr>
        <p:spPr>
          <a:xfrm>
            <a:off x="4219574" y="826144"/>
            <a:ext cx="322436"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AL</a:t>
            </a:r>
          </a:p>
        </p:txBody>
      </p:sp>
      <p:sp>
        <p:nvSpPr>
          <p:cNvPr id="19" name="object 19"/>
          <p:cNvSpPr txBox="1"/>
          <p:nvPr/>
        </p:nvSpPr>
        <p:spPr>
          <a:xfrm>
            <a:off x="7705724" y="867258"/>
            <a:ext cx="93255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252423"/>
                </a:solidFill>
                <a:latin typeface="Segoe UI"/>
                <a:cs typeface="Segoe UI"/>
              </a:rPr>
              <a:t>30-11-2019</a:t>
            </a:r>
            <a:r>
              <a:rPr sz="900" spc="417" dirty="0">
                <a:solidFill>
                  <a:srgbClr val="252423"/>
                </a:solidFill>
                <a:latin typeface="Times New Roman"/>
                <a:cs typeface="Times New Roman"/>
              </a:rPr>
              <a:t> </a:t>
            </a:r>
            <a:r>
              <a:rPr sz="900" dirty="0">
                <a:solidFill>
                  <a:srgbClr val="252423"/>
                </a:solidFill>
                <a:latin typeface="PLHIDJ+Fabric MDL2 Assets"/>
                <a:cs typeface="PLHIDJ+Fabric MDL2 Assets"/>
              </a:rPr>
              <a:t></a:t>
            </a:r>
          </a:p>
        </p:txBody>
      </p:sp>
      <p:sp>
        <p:nvSpPr>
          <p:cNvPr id="20" name="object 20"/>
          <p:cNvSpPr txBox="1"/>
          <p:nvPr/>
        </p:nvSpPr>
        <p:spPr>
          <a:xfrm>
            <a:off x="9439274" y="828675"/>
            <a:ext cx="304800" cy="466725"/>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797775"/>
                </a:solidFill>
                <a:latin typeface="UWJVCE+Fabric MDL2 Assets"/>
                <a:cs typeface="UWJVCE+Fabric MDL2 Assets"/>
              </a:rPr>
              <a:t></a:t>
            </a:r>
          </a:p>
        </p:txBody>
      </p:sp>
      <p:sp>
        <p:nvSpPr>
          <p:cNvPr id="21" name="object 21"/>
          <p:cNvSpPr txBox="1"/>
          <p:nvPr/>
        </p:nvSpPr>
        <p:spPr>
          <a:xfrm>
            <a:off x="3990974" y="857250"/>
            <a:ext cx="304800" cy="466725"/>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797775"/>
                </a:solidFill>
                <a:latin typeface="UWJVCE+Fabric MDL2 Assets"/>
                <a:cs typeface="UWJVCE+Fabric MDL2 Assets"/>
              </a:rPr>
              <a:t></a:t>
            </a:r>
          </a:p>
        </p:txBody>
      </p:sp>
      <p:sp>
        <p:nvSpPr>
          <p:cNvPr id="22" name="object 22"/>
          <p:cNvSpPr txBox="1"/>
          <p:nvPr/>
        </p:nvSpPr>
        <p:spPr>
          <a:xfrm>
            <a:off x="5810249" y="864244"/>
            <a:ext cx="918120"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797775"/>
                </a:solidFill>
                <a:latin typeface="UWJVCE+Fabric MDL2 Assets"/>
                <a:cs typeface="UWJVCE+Fabric MDL2 Assets"/>
              </a:rPr>
              <a:t></a:t>
            </a:r>
            <a:r>
              <a:rPr sz="1200" spc="300" dirty="0">
                <a:solidFill>
                  <a:srgbClr val="797775"/>
                </a:solidFill>
                <a:latin typeface="Times New Roman"/>
                <a:cs typeface="Times New Roman"/>
              </a:rPr>
              <a:t> </a:t>
            </a:r>
            <a:r>
              <a:rPr sz="1200" dirty="0">
                <a:solidFill>
                  <a:srgbClr val="252423"/>
                </a:solidFill>
                <a:latin typeface="Segoe UI"/>
                <a:cs typeface="Segoe UI"/>
              </a:rPr>
              <a:t>Browser</a:t>
            </a:r>
          </a:p>
        </p:txBody>
      </p:sp>
      <p:sp>
        <p:nvSpPr>
          <p:cNvPr id="23" name="object 23"/>
          <p:cNvSpPr txBox="1"/>
          <p:nvPr/>
        </p:nvSpPr>
        <p:spPr>
          <a:xfrm>
            <a:off x="9667874" y="1073794"/>
            <a:ext cx="882253"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Appliances</a:t>
            </a:r>
          </a:p>
        </p:txBody>
      </p:sp>
      <p:sp>
        <p:nvSpPr>
          <p:cNvPr id="24" name="object 24"/>
          <p:cNvSpPr txBox="1"/>
          <p:nvPr/>
        </p:nvSpPr>
        <p:spPr>
          <a:xfrm>
            <a:off x="4219574" y="1102369"/>
            <a:ext cx="341858"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AR</a:t>
            </a:r>
          </a:p>
        </p:txBody>
      </p:sp>
      <p:sp>
        <p:nvSpPr>
          <p:cNvPr id="25" name="object 25"/>
          <p:cNvSpPr txBox="1"/>
          <p:nvPr/>
        </p:nvSpPr>
        <p:spPr>
          <a:xfrm>
            <a:off x="10674547" y="1837029"/>
            <a:ext cx="1739355" cy="274503"/>
          </a:xfrm>
          <a:prstGeom prst="rect">
            <a:avLst/>
          </a:prstGeom>
        </p:spPr>
        <p:txBody>
          <a:bodyPr vert="horz" wrap="square" lIns="0" tIns="0" rIns="0" bIns="0" rtlCol="0">
            <a:spAutoFit/>
          </a:bodyPr>
          <a:lstStyle/>
          <a:p>
            <a:pPr marL="0" marR="0">
              <a:lnSpc>
                <a:spcPts val="1861"/>
              </a:lnSpc>
              <a:spcBef>
                <a:spcPts val="0"/>
              </a:spcBef>
              <a:spcAft>
                <a:spcPts val="0"/>
              </a:spcAft>
            </a:pPr>
            <a:r>
              <a:rPr sz="1400" b="1" dirty="0">
                <a:solidFill>
                  <a:srgbClr val="A8337D"/>
                </a:solidFill>
                <a:latin typeface="Segoe UI"/>
                <a:cs typeface="Segoe UI"/>
              </a:rPr>
              <a:t>CLEAR ALL </a:t>
            </a:r>
            <a:r>
              <a:rPr sz="1400" b="1" spc="-15" dirty="0">
                <a:solidFill>
                  <a:srgbClr val="A8337D"/>
                </a:solidFill>
                <a:latin typeface="Segoe UI"/>
                <a:cs typeface="Segoe UI"/>
              </a:rPr>
              <a:t>FILTERS</a:t>
            </a:r>
          </a:p>
        </p:txBody>
      </p:sp>
      <p:sp>
        <p:nvSpPr>
          <p:cNvPr id="26" name="object 26"/>
          <p:cNvSpPr txBox="1"/>
          <p:nvPr/>
        </p:nvSpPr>
        <p:spPr>
          <a:xfrm>
            <a:off x="285749" y="2955792"/>
            <a:ext cx="3026817" cy="219741"/>
          </a:xfrm>
          <a:prstGeom prst="rect">
            <a:avLst/>
          </a:prstGeom>
        </p:spPr>
        <p:txBody>
          <a:bodyPr vert="horz" wrap="square" lIns="0" tIns="0" rIns="0" bIns="0" rtlCol="0">
            <a:spAutoFit/>
          </a:bodyPr>
          <a:lstStyle/>
          <a:p>
            <a:pPr marL="0" marR="0">
              <a:lnSpc>
                <a:spcPts val="1430"/>
              </a:lnSpc>
              <a:spcBef>
                <a:spcPts val="0"/>
              </a:spcBef>
              <a:spcAft>
                <a:spcPts val="0"/>
              </a:spcAft>
            </a:pPr>
            <a:r>
              <a:rPr sz="1400" dirty="0">
                <a:solidFill>
                  <a:srgbClr val="252423"/>
                </a:solidFill>
                <a:latin typeface="AMFDEV+Standard Font"/>
                <a:cs typeface="AMFDEV+Standard Font"/>
              </a:rPr>
              <a:t>Revenue by category and sub_category2</a:t>
            </a:r>
          </a:p>
        </p:txBody>
      </p:sp>
      <p:sp>
        <p:nvSpPr>
          <p:cNvPr id="27" name="object 27"/>
          <p:cNvSpPr txBox="1"/>
          <p:nvPr/>
        </p:nvSpPr>
        <p:spPr>
          <a:xfrm>
            <a:off x="333374" y="3215900"/>
            <a:ext cx="928172"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000000"/>
                </a:solidFill>
                <a:latin typeface="Segoe UI"/>
                <a:cs typeface="Segoe UI"/>
              </a:rPr>
              <a:t>Electronics</a:t>
            </a:r>
          </a:p>
        </p:txBody>
      </p:sp>
      <p:sp>
        <p:nvSpPr>
          <p:cNvPr id="28" name="object 28"/>
          <p:cNvSpPr txBox="1"/>
          <p:nvPr/>
        </p:nvSpPr>
        <p:spPr>
          <a:xfrm>
            <a:off x="6865142" y="3215900"/>
            <a:ext cx="942922"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000000"/>
                </a:solidFill>
                <a:latin typeface="Segoe UI"/>
                <a:cs typeface="Segoe UI"/>
              </a:rPr>
              <a:t>Appliances</a:t>
            </a:r>
          </a:p>
        </p:txBody>
      </p:sp>
      <p:sp>
        <p:nvSpPr>
          <p:cNvPr id="29" name="object 29"/>
          <p:cNvSpPr txBox="1"/>
          <p:nvPr/>
        </p:nvSpPr>
        <p:spPr>
          <a:xfrm>
            <a:off x="11865321" y="3215900"/>
            <a:ext cx="598197"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000000"/>
                </a:solidFill>
                <a:latin typeface="Segoe UI"/>
                <a:cs typeface="Segoe UI"/>
              </a:rPr>
              <a:t>Furn…</a:t>
            </a:r>
          </a:p>
        </p:txBody>
      </p:sp>
      <p:sp>
        <p:nvSpPr>
          <p:cNvPr id="30" name="object 30"/>
          <p:cNvSpPr txBox="1"/>
          <p:nvPr/>
        </p:nvSpPr>
        <p:spPr>
          <a:xfrm>
            <a:off x="10627220" y="3703476"/>
            <a:ext cx="1266304"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dishwash…</a:t>
            </a:r>
            <a:r>
              <a:rPr sz="900" spc="526" dirty="0">
                <a:solidFill>
                  <a:srgbClr val="FFFFFF"/>
                </a:solidFill>
                <a:latin typeface="Segoe UI"/>
                <a:cs typeface="Segoe UI"/>
              </a:rPr>
              <a:t> </a:t>
            </a:r>
            <a:r>
              <a:rPr sz="900" dirty="0">
                <a:solidFill>
                  <a:srgbClr val="FFFFFF"/>
                </a:solidFill>
                <a:latin typeface="Segoe UI"/>
                <a:cs typeface="Segoe UI"/>
              </a:rPr>
              <a:t>blender…</a:t>
            </a:r>
          </a:p>
        </p:txBody>
      </p:sp>
      <p:sp>
        <p:nvSpPr>
          <p:cNvPr id="31" name="object 31"/>
          <p:cNvSpPr txBox="1"/>
          <p:nvPr/>
        </p:nvSpPr>
        <p:spPr>
          <a:xfrm>
            <a:off x="11865321" y="4008573"/>
            <a:ext cx="548152"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bed 7.…</a:t>
            </a:r>
          </a:p>
        </p:txBody>
      </p:sp>
      <p:sp>
        <p:nvSpPr>
          <p:cNvPr id="32" name="object 32"/>
          <p:cNvSpPr txBox="1"/>
          <p:nvPr/>
        </p:nvSpPr>
        <p:spPr>
          <a:xfrm>
            <a:off x="6865142" y="4178982"/>
            <a:ext cx="114286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refrigerators 44.48K</a:t>
            </a:r>
          </a:p>
        </p:txBody>
      </p:sp>
      <p:sp>
        <p:nvSpPr>
          <p:cNvPr id="33" name="object 33"/>
          <p:cNvSpPr txBox="1"/>
          <p:nvPr/>
        </p:nvSpPr>
        <p:spPr>
          <a:xfrm>
            <a:off x="10627220" y="4280780"/>
            <a:ext cx="1246212"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air_…</a:t>
            </a:r>
            <a:r>
              <a:rPr sz="900" spc="519" dirty="0">
                <a:solidFill>
                  <a:srgbClr val="FFFFFF"/>
                </a:solidFill>
                <a:latin typeface="Segoe UI"/>
                <a:cs typeface="Segoe UI"/>
              </a:rPr>
              <a:t> </a:t>
            </a:r>
            <a:r>
              <a:rPr sz="900" dirty="0">
                <a:solidFill>
                  <a:srgbClr val="FFFFFF"/>
                </a:solidFill>
                <a:latin typeface="Segoe UI"/>
                <a:cs typeface="Segoe UI"/>
              </a:rPr>
              <a:t>ir…</a:t>
            </a:r>
            <a:r>
              <a:rPr sz="900" spc="893" dirty="0">
                <a:solidFill>
                  <a:srgbClr val="FFFFFF"/>
                </a:solidFill>
                <a:latin typeface="Segoe UI"/>
                <a:cs typeface="Segoe UI"/>
              </a:rPr>
              <a:t> </a:t>
            </a:r>
            <a:r>
              <a:rPr sz="900" dirty="0">
                <a:solidFill>
                  <a:srgbClr val="FFFFFF"/>
                </a:solidFill>
                <a:latin typeface="Segoe UI"/>
                <a:cs typeface="Segoe UI"/>
              </a:rPr>
              <a:t>w…</a:t>
            </a:r>
            <a:r>
              <a:rPr sz="900" spc="769" dirty="0">
                <a:solidFill>
                  <a:srgbClr val="FFFFFF"/>
                </a:solidFill>
                <a:latin typeface="Segoe UI"/>
                <a:cs typeface="Segoe UI"/>
              </a:rPr>
              <a:t> </a:t>
            </a:r>
            <a:r>
              <a:rPr sz="900" dirty="0">
                <a:solidFill>
                  <a:srgbClr val="FFFFFF"/>
                </a:solidFill>
                <a:latin typeface="Segoe UI"/>
                <a:cs typeface="Segoe UI"/>
              </a:rPr>
              <a:t>h…</a:t>
            </a:r>
          </a:p>
        </p:txBody>
      </p:sp>
      <p:sp>
        <p:nvSpPr>
          <p:cNvPr id="34" name="object 34"/>
          <p:cNvSpPr txBox="1"/>
          <p:nvPr/>
        </p:nvSpPr>
        <p:spPr>
          <a:xfrm>
            <a:off x="9486601" y="4607011"/>
            <a:ext cx="914772"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vacuum 26.45K</a:t>
            </a:r>
          </a:p>
        </p:txBody>
      </p:sp>
      <p:sp>
        <p:nvSpPr>
          <p:cNvPr id="35" name="object 35"/>
          <p:cNvSpPr txBox="1"/>
          <p:nvPr/>
        </p:nvSpPr>
        <p:spPr>
          <a:xfrm>
            <a:off x="11050041" y="4595700"/>
            <a:ext cx="45483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micr…</a:t>
            </a:r>
          </a:p>
        </p:txBody>
      </p:sp>
      <p:sp>
        <p:nvSpPr>
          <p:cNvPr id="36" name="object 36"/>
          <p:cNvSpPr txBox="1"/>
          <p:nvPr/>
        </p:nvSpPr>
        <p:spPr>
          <a:xfrm>
            <a:off x="10627220" y="4658208"/>
            <a:ext cx="41766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ove…</a:t>
            </a:r>
          </a:p>
        </p:txBody>
      </p:sp>
      <p:sp>
        <p:nvSpPr>
          <p:cNvPr id="37" name="object 37"/>
          <p:cNvSpPr txBox="1"/>
          <p:nvPr/>
        </p:nvSpPr>
        <p:spPr>
          <a:xfrm>
            <a:off x="11865321" y="4689164"/>
            <a:ext cx="566458"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cabine…</a:t>
            </a:r>
          </a:p>
        </p:txBody>
      </p:sp>
      <p:sp>
        <p:nvSpPr>
          <p:cNvPr id="38" name="object 38"/>
          <p:cNvSpPr txBox="1"/>
          <p:nvPr/>
        </p:nvSpPr>
        <p:spPr>
          <a:xfrm>
            <a:off x="11050041" y="4842309"/>
            <a:ext cx="491281"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meat…</a:t>
            </a:r>
          </a:p>
        </p:txBody>
      </p:sp>
      <p:sp>
        <p:nvSpPr>
          <p:cNvPr id="39" name="object 39"/>
          <p:cNvSpPr txBox="1"/>
          <p:nvPr/>
        </p:nvSpPr>
        <p:spPr>
          <a:xfrm>
            <a:off x="11865321" y="4955849"/>
            <a:ext cx="573936"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000000"/>
                </a:solidFill>
                <a:latin typeface="Segoe UI"/>
                <a:cs typeface="Segoe UI"/>
              </a:rPr>
              <a:t>App…</a:t>
            </a:r>
          </a:p>
        </p:txBody>
      </p:sp>
      <p:sp>
        <p:nvSpPr>
          <p:cNvPr id="40" name="object 40"/>
          <p:cNvSpPr txBox="1"/>
          <p:nvPr/>
        </p:nvSpPr>
        <p:spPr>
          <a:xfrm>
            <a:off x="4597151" y="5000811"/>
            <a:ext cx="614734"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tv 65.55K</a:t>
            </a:r>
          </a:p>
        </p:txBody>
      </p:sp>
      <p:sp>
        <p:nvSpPr>
          <p:cNvPr id="41" name="object 41"/>
          <p:cNvSpPr txBox="1"/>
          <p:nvPr/>
        </p:nvSpPr>
        <p:spPr>
          <a:xfrm>
            <a:off x="6865142" y="4999918"/>
            <a:ext cx="874700"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washer 31.25K</a:t>
            </a:r>
          </a:p>
        </p:txBody>
      </p:sp>
      <p:sp>
        <p:nvSpPr>
          <p:cNvPr id="42" name="object 42"/>
          <p:cNvSpPr txBox="1"/>
          <p:nvPr/>
        </p:nvSpPr>
        <p:spPr>
          <a:xfrm>
            <a:off x="9486601" y="4999918"/>
            <a:ext cx="1575420"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sewing_machine 6.…</a:t>
            </a:r>
            <a:r>
              <a:rPr sz="900" spc="657" dirty="0">
                <a:solidFill>
                  <a:srgbClr val="FFFFFF"/>
                </a:solidFill>
                <a:latin typeface="Segoe UI"/>
                <a:cs typeface="Segoe UI"/>
              </a:rPr>
              <a:t> </a:t>
            </a:r>
            <a:r>
              <a:rPr sz="900" dirty="0">
                <a:solidFill>
                  <a:srgbClr val="FFFFFF"/>
                </a:solidFill>
                <a:latin typeface="Segoe UI"/>
                <a:cs typeface="Segoe UI"/>
              </a:rPr>
              <a:t>hoo…</a:t>
            </a:r>
          </a:p>
        </p:txBody>
      </p:sp>
      <p:sp>
        <p:nvSpPr>
          <p:cNvPr id="43" name="object 43"/>
          <p:cNvSpPr txBox="1"/>
          <p:nvPr/>
        </p:nvSpPr>
        <p:spPr>
          <a:xfrm>
            <a:off x="6865142" y="5205583"/>
            <a:ext cx="953642"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000000"/>
                </a:solidFill>
                <a:latin typeface="Segoe UI"/>
                <a:cs typeface="Segoe UI"/>
              </a:rPr>
              <a:t>Computers</a:t>
            </a:r>
          </a:p>
        </p:txBody>
      </p:sp>
      <p:sp>
        <p:nvSpPr>
          <p:cNvPr id="44" name="object 44"/>
          <p:cNvSpPr txBox="1"/>
          <p:nvPr/>
        </p:nvSpPr>
        <p:spPr>
          <a:xfrm>
            <a:off x="11865321" y="5492985"/>
            <a:ext cx="555910"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shoes …</a:t>
            </a:r>
          </a:p>
        </p:txBody>
      </p:sp>
      <p:sp>
        <p:nvSpPr>
          <p:cNvPr id="45" name="object 45"/>
          <p:cNvSpPr txBox="1"/>
          <p:nvPr/>
        </p:nvSpPr>
        <p:spPr>
          <a:xfrm>
            <a:off x="11865321" y="5756544"/>
            <a:ext cx="565715" cy="257653"/>
          </a:xfrm>
          <a:prstGeom prst="rect">
            <a:avLst/>
          </a:prstGeom>
        </p:spPr>
        <p:txBody>
          <a:bodyPr vert="horz" wrap="square" lIns="0" tIns="0" rIns="0" bIns="0" rtlCol="0">
            <a:spAutoFit/>
          </a:bodyPr>
          <a:lstStyle/>
          <a:p>
            <a:pPr marL="0" marR="0">
              <a:lnSpc>
                <a:spcPts val="1728"/>
              </a:lnSpc>
              <a:spcBef>
                <a:spcPts val="0"/>
              </a:spcBef>
              <a:spcAft>
                <a:spcPts val="0"/>
              </a:spcAft>
            </a:pPr>
            <a:r>
              <a:rPr sz="1300" dirty="0">
                <a:solidFill>
                  <a:srgbClr val="000000"/>
                </a:solidFill>
                <a:latin typeface="Segoe UI"/>
                <a:cs typeface="Segoe UI"/>
              </a:rPr>
              <a:t>Con…</a:t>
            </a:r>
          </a:p>
        </p:txBody>
      </p:sp>
      <p:sp>
        <p:nvSpPr>
          <p:cNvPr id="46" name="object 46"/>
          <p:cNvSpPr txBox="1"/>
          <p:nvPr/>
        </p:nvSpPr>
        <p:spPr>
          <a:xfrm>
            <a:off x="6152554" y="5785432"/>
            <a:ext cx="74962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headphon…</a:t>
            </a:r>
          </a:p>
        </p:txBody>
      </p:sp>
      <p:sp>
        <p:nvSpPr>
          <p:cNvPr id="47" name="object 47"/>
          <p:cNvSpPr txBox="1"/>
          <p:nvPr/>
        </p:nvSpPr>
        <p:spPr>
          <a:xfrm>
            <a:off x="6152554" y="6322404"/>
            <a:ext cx="74428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aco…</a:t>
            </a:r>
            <a:r>
              <a:rPr sz="900" spc="655" dirty="0">
                <a:solidFill>
                  <a:srgbClr val="FFFFFF"/>
                </a:solidFill>
                <a:latin typeface="Segoe UI"/>
                <a:cs typeface="Segoe UI"/>
              </a:rPr>
              <a:t> </a:t>
            </a:r>
            <a:r>
              <a:rPr sz="900" dirty="0">
                <a:solidFill>
                  <a:srgbClr val="FFFFFF"/>
                </a:solidFill>
                <a:latin typeface="Segoe UI"/>
                <a:cs typeface="Segoe UI"/>
              </a:rPr>
              <a:t>ph…</a:t>
            </a:r>
          </a:p>
        </p:txBody>
      </p:sp>
      <p:sp>
        <p:nvSpPr>
          <p:cNvPr id="48" name="object 48"/>
          <p:cNvSpPr txBox="1"/>
          <p:nvPr/>
        </p:nvSpPr>
        <p:spPr>
          <a:xfrm>
            <a:off x="4597151" y="6399795"/>
            <a:ext cx="826815" cy="646881"/>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clocks 31.59K</a:t>
            </a:r>
          </a:p>
          <a:p>
            <a:pPr marL="0" marR="0">
              <a:lnSpc>
                <a:spcPts val="1197"/>
              </a:lnSpc>
              <a:spcBef>
                <a:spcPts val="2399"/>
              </a:spcBef>
              <a:spcAft>
                <a:spcPts val="0"/>
              </a:spcAft>
            </a:pPr>
            <a:r>
              <a:rPr sz="900" dirty="0">
                <a:solidFill>
                  <a:srgbClr val="FFFFFF"/>
                </a:solidFill>
                <a:latin typeface="Segoe UI"/>
                <a:cs typeface="Segoe UI"/>
              </a:rPr>
              <a:t>tablet 10.32K</a:t>
            </a:r>
          </a:p>
        </p:txBody>
      </p:sp>
      <p:sp>
        <p:nvSpPr>
          <p:cNvPr id="49" name="object 49"/>
          <p:cNvSpPr txBox="1"/>
          <p:nvPr/>
        </p:nvSpPr>
        <p:spPr>
          <a:xfrm>
            <a:off x="10361115" y="6428965"/>
            <a:ext cx="926548"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desktop 20.20K</a:t>
            </a:r>
          </a:p>
        </p:txBody>
      </p:sp>
      <p:sp>
        <p:nvSpPr>
          <p:cNvPr id="50" name="object 50"/>
          <p:cNvSpPr txBox="1"/>
          <p:nvPr/>
        </p:nvSpPr>
        <p:spPr>
          <a:xfrm>
            <a:off x="11334451" y="6428965"/>
            <a:ext cx="573713" cy="456083"/>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printer…</a:t>
            </a:r>
          </a:p>
          <a:p>
            <a:pPr marL="74860" marR="0">
              <a:lnSpc>
                <a:spcPts val="1197"/>
              </a:lnSpc>
              <a:spcBef>
                <a:spcPts val="897"/>
              </a:spcBef>
              <a:spcAft>
                <a:spcPts val="0"/>
              </a:spcAft>
            </a:pPr>
            <a:r>
              <a:rPr sz="900" dirty="0">
                <a:solidFill>
                  <a:srgbClr val="FFFFFF"/>
                </a:solidFill>
                <a:latin typeface="Segoe UI"/>
                <a:cs typeface="Segoe UI"/>
              </a:rPr>
              <a:t>vi…</a:t>
            </a:r>
          </a:p>
        </p:txBody>
      </p:sp>
      <p:sp>
        <p:nvSpPr>
          <p:cNvPr id="51" name="object 51"/>
          <p:cNvSpPr txBox="1"/>
          <p:nvPr/>
        </p:nvSpPr>
        <p:spPr>
          <a:xfrm>
            <a:off x="6152554" y="6600713"/>
            <a:ext cx="343104"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pr…</a:t>
            </a:r>
          </a:p>
        </p:txBody>
      </p:sp>
      <p:sp>
        <p:nvSpPr>
          <p:cNvPr id="52" name="object 52"/>
          <p:cNvSpPr txBox="1"/>
          <p:nvPr/>
        </p:nvSpPr>
        <p:spPr>
          <a:xfrm>
            <a:off x="333374" y="6856548"/>
            <a:ext cx="1189750"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smartphone 238.14K</a:t>
            </a:r>
          </a:p>
        </p:txBody>
      </p:sp>
      <p:sp>
        <p:nvSpPr>
          <p:cNvPr id="53" name="object 53"/>
          <p:cNvSpPr txBox="1"/>
          <p:nvPr/>
        </p:nvSpPr>
        <p:spPr>
          <a:xfrm>
            <a:off x="6152554" y="6856548"/>
            <a:ext cx="362303"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mi…</a:t>
            </a:r>
          </a:p>
        </p:txBody>
      </p:sp>
      <p:sp>
        <p:nvSpPr>
          <p:cNvPr id="54" name="object 54"/>
          <p:cNvSpPr txBox="1"/>
          <p:nvPr/>
        </p:nvSpPr>
        <p:spPr>
          <a:xfrm>
            <a:off x="6865142" y="6856548"/>
            <a:ext cx="1009370"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notebook 94.25K</a:t>
            </a:r>
          </a:p>
        </p:txBody>
      </p:sp>
      <p:sp>
        <p:nvSpPr>
          <p:cNvPr id="55" name="object 55"/>
          <p:cNvSpPr txBox="1"/>
          <p:nvPr/>
        </p:nvSpPr>
        <p:spPr>
          <a:xfrm>
            <a:off x="10361115" y="6856548"/>
            <a:ext cx="862868"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monitor 6.51K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649199" cy="73152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5749" y="241167"/>
            <a:ext cx="1434653" cy="219741"/>
          </a:xfrm>
          <a:prstGeom prst="rect">
            <a:avLst/>
          </a:prstGeom>
        </p:spPr>
        <p:txBody>
          <a:bodyPr vert="horz" wrap="square" lIns="0" tIns="0" rIns="0" bIns="0" rtlCol="0">
            <a:spAutoFit/>
          </a:bodyPr>
          <a:lstStyle/>
          <a:p>
            <a:pPr marL="0" marR="0">
              <a:lnSpc>
                <a:spcPts val="1430"/>
              </a:lnSpc>
              <a:spcBef>
                <a:spcPts val="0"/>
              </a:spcBef>
              <a:spcAft>
                <a:spcPts val="0"/>
              </a:spcAft>
            </a:pPr>
            <a:r>
              <a:rPr sz="1400" dirty="0">
                <a:solidFill>
                  <a:srgbClr val="252423"/>
                </a:solidFill>
                <a:latin typeface="DPMKMG+Standard Font"/>
                <a:cs typeface="DPMKMG+Standard Font"/>
              </a:rPr>
              <a:t>Revenue by brand</a:t>
            </a:r>
          </a:p>
        </p:txBody>
      </p:sp>
      <p:sp>
        <p:nvSpPr>
          <p:cNvPr id="4" name="object 4"/>
          <p:cNvSpPr txBox="1"/>
          <p:nvPr/>
        </p:nvSpPr>
        <p:spPr>
          <a:xfrm>
            <a:off x="3047999" y="241167"/>
            <a:ext cx="2671778" cy="219741"/>
          </a:xfrm>
          <a:prstGeom prst="rect">
            <a:avLst/>
          </a:prstGeom>
        </p:spPr>
        <p:txBody>
          <a:bodyPr vert="horz" wrap="square" lIns="0" tIns="0" rIns="0" bIns="0" rtlCol="0">
            <a:spAutoFit/>
          </a:bodyPr>
          <a:lstStyle/>
          <a:p>
            <a:pPr marL="0" marR="0">
              <a:lnSpc>
                <a:spcPts val="1430"/>
              </a:lnSpc>
              <a:spcBef>
                <a:spcPts val="0"/>
              </a:spcBef>
              <a:spcAft>
                <a:spcPts val="0"/>
              </a:spcAft>
            </a:pPr>
            <a:r>
              <a:rPr sz="1400" dirty="0">
                <a:solidFill>
                  <a:srgbClr val="252423"/>
                </a:solidFill>
                <a:latin typeface="DPMKMG+Standard Font"/>
                <a:cs typeface="DPMKMG+Standard Font"/>
              </a:rPr>
              <a:t>Sum of price by brand and category</a:t>
            </a:r>
          </a:p>
        </p:txBody>
      </p:sp>
      <p:sp>
        <p:nvSpPr>
          <p:cNvPr id="5" name="object 5"/>
          <p:cNvSpPr txBox="1"/>
          <p:nvPr/>
        </p:nvSpPr>
        <p:spPr>
          <a:xfrm>
            <a:off x="5781674" y="281508"/>
            <a:ext cx="650304" cy="193848"/>
          </a:xfrm>
          <a:prstGeom prst="rect">
            <a:avLst/>
          </a:prstGeom>
        </p:spPr>
        <p:txBody>
          <a:bodyPr vert="horz" wrap="square" lIns="0" tIns="0" rIns="0" bIns="0" rtlCol="0">
            <a:spAutoFit/>
          </a:bodyPr>
          <a:lstStyle/>
          <a:p>
            <a:pPr marL="0" marR="0">
              <a:lnSpc>
                <a:spcPts val="1226"/>
              </a:lnSpc>
              <a:spcBef>
                <a:spcPts val="0"/>
              </a:spcBef>
              <a:spcAft>
                <a:spcPts val="0"/>
              </a:spcAft>
            </a:pPr>
            <a:r>
              <a:rPr sz="1200" dirty="0">
                <a:solidFill>
                  <a:srgbClr val="252423"/>
                </a:solidFill>
                <a:latin typeface="DPMKMG+Standard Font"/>
                <a:cs typeface="DPMKMG+Standard Font"/>
              </a:rPr>
              <a:t>Channel</a:t>
            </a:r>
          </a:p>
        </p:txBody>
      </p:sp>
      <p:sp>
        <p:nvSpPr>
          <p:cNvPr id="6" name="object 6"/>
          <p:cNvSpPr txBox="1"/>
          <p:nvPr/>
        </p:nvSpPr>
        <p:spPr>
          <a:xfrm>
            <a:off x="8105774" y="285750"/>
            <a:ext cx="266700"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605E5C"/>
                </a:solidFill>
                <a:latin typeface="KDOCAO+Fabric MDL2 Assets"/>
                <a:cs typeface="KDOCAO+Fabric MDL2 Assets"/>
              </a:rPr>
              <a:t></a:t>
            </a:r>
          </a:p>
        </p:txBody>
      </p:sp>
      <p:sp>
        <p:nvSpPr>
          <p:cNvPr id="7" name="object 7"/>
          <p:cNvSpPr txBox="1"/>
          <p:nvPr/>
        </p:nvSpPr>
        <p:spPr>
          <a:xfrm>
            <a:off x="10086974" y="281508"/>
            <a:ext cx="545306" cy="728290"/>
          </a:xfrm>
          <a:prstGeom prst="rect">
            <a:avLst/>
          </a:prstGeom>
        </p:spPr>
        <p:txBody>
          <a:bodyPr vert="horz" wrap="square" lIns="0" tIns="0" rIns="0" bIns="0" rtlCol="0">
            <a:spAutoFit/>
          </a:bodyPr>
          <a:lstStyle/>
          <a:p>
            <a:pPr marL="0" marR="0">
              <a:lnSpc>
                <a:spcPts val="1226"/>
              </a:lnSpc>
              <a:spcBef>
                <a:spcPts val="0"/>
              </a:spcBef>
              <a:spcAft>
                <a:spcPts val="0"/>
              </a:spcAft>
            </a:pPr>
            <a:r>
              <a:rPr sz="1200" dirty="0">
                <a:solidFill>
                  <a:srgbClr val="252423"/>
                </a:solidFill>
                <a:latin typeface="DPMKMG+Standard Font"/>
                <a:cs typeface="DPMKMG+Standard Font"/>
              </a:rPr>
              <a:t>Month</a:t>
            </a:r>
          </a:p>
          <a:p>
            <a:pPr marL="0" marR="0">
              <a:lnSpc>
                <a:spcPts val="1596"/>
              </a:lnSpc>
              <a:spcBef>
                <a:spcPts val="487"/>
              </a:spcBef>
              <a:spcAft>
                <a:spcPts val="0"/>
              </a:spcAft>
            </a:pPr>
            <a:r>
              <a:rPr sz="1200" dirty="0">
                <a:solidFill>
                  <a:srgbClr val="212121"/>
                </a:solidFill>
                <a:latin typeface="EELTFK+Fabric MDL2 Assets"/>
                <a:cs typeface="EELTFK+Fabric MDL2 Assets"/>
              </a:rPr>
              <a:t></a:t>
            </a:r>
            <a:r>
              <a:rPr sz="1200" spc="300" dirty="0">
                <a:solidFill>
                  <a:srgbClr val="212121"/>
                </a:solidFill>
                <a:latin typeface="Times New Roman"/>
                <a:cs typeface="Times New Roman"/>
              </a:rPr>
              <a:t> </a:t>
            </a:r>
            <a:r>
              <a:rPr sz="1200" dirty="0">
                <a:solidFill>
                  <a:srgbClr val="252423"/>
                </a:solidFill>
                <a:latin typeface="Segoe UI"/>
                <a:cs typeface="Segoe UI"/>
              </a:rPr>
              <a:t>10</a:t>
            </a:r>
          </a:p>
          <a:p>
            <a:pPr marL="0" marR="0">
              <a:lnSpc>
                <a:spcPts val="1596"/>
              </a:lnSpc>
              <a:spcBef>
                <a:spcPts val="528"/>
              </a:spcBef>
              <a:spcAft>
                <a:spcPts val="0"/>
              </a:spcAft>
            </a:pPr>
            <a:r>
              <a:rPr sz="1200" dirty="0">
                <a:solidFill>
                  <a:srgbClr val="797775"/>
                </a:solidFill>
                <a:latin typeface="UWJVCE+Fabric MDL2 Assets"/>
                <a:cs typeface="UWJVCE+Fabric MDL2 Assets"/>
              </a:rPr>
              <a:t></a:t>
            </a:r>
            <a:r>
              <a:rPr sz="1200" spc="300" dirty="0">
                <a:solidFill>
                  <a:srgbClr val="797775"/>
                </a:solidFill>
                <a:latin typeface="Times New Roman"/>
                <a:cs typeface="Times New Roman"/>
              </a:rPr>
              <a:t> </a:t>
            </a:r>
            <a:r>
              <a:rPr sz="1200" dirty="0">
                <a:solidFill>
                  <a:srgbClr val="252423"/>
                </a:solidFill>
                <a:latin typeface="Segoe UI"/>
                <a:cs typeface="Segoe UI"/>
              </a:rPr>
              <a:t>11</a:t>
            </a:r>
          </a:p>
        </p:txBody>
      </p:sp>
      <p:sp>
        <p:nvSpPr>
          <p:cNvPr id="8" name="object 8"/>
          <p:cNvSpPr txBox="1"/>
          <p:nvPr/>
        </p:nvSpPr>
        <p:spPr>
          <a:xfrm>
            <a:off x="12172949" y="285750"/>
            <a:ext cx="266700" cy="152400"/>
          </a:xfrm>
          <a:prstGeom prst="rect">
            <a:avLst/>
          </a:prstGeom>
        </p:spPr>
        <p:txBody>
          <a:bodyPr vert="horz" wrap="square" lIns="0" tIns="0" rIns="0" bIns="0" rtlCol="0">
            <a:spAutoFit/>
          </a:bodyPr>
          <a:lstStyle/>
          <a:p>
            <a:pPr marL="0" marR="0">
              <a:lnSpc>
                <a:spcPts val="900"/>
              </a:lnSpc>
              <a:spcBef>
                <a:spcPts val="0"/>
              </a:spcBef>
              <a:spcAft>
                <a:spcPts val="0"/>
              </a:spcAft>
            </a:pPr>
            <a:r>
              <a:rPr sz="900" dirty="0">
                <a:solidFill>
                  <a:srgbClr val="605E5C"/>
                </a:solidFill>
                <a:latin typeface="KDOCAO+Fabric MDL2 Assets"/>
                <a:cs typeface="KDOCAO+Fabric MDL2 Assets"/>
              </a:rPr>
              <a:t></a:t>
            </a:r>
          </a:p>
        </p:txBody>
      </p:sp>
      <p:sp>
        <p:nvSpPr>
          <p:cNvPr id="9" name="object 9"/>
          <p:cNvSpPr txBox="1"/>
          <p:nvPr/>
        </p:nvSpPr>
        <p:spPr>
          <a:xfrm>
            <a:off x="5781674" y="492769"/>
            <a:ext cx="658490"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797775"/>
                </a:solidFill>
                <a:latin typeface="UWJVCE+Fabric MDL2 Assets"/>
                <a:cs typeface="UWJVCE+Fabric MDL2 Assets"/>
              </a:rPr>
              <a:t></a:t>
            </a:r>
            <a:r>
              <a:rPr sz="1200" spc="300" dirty="0">
                <a:solidFill>
                  <a:srgbClr val="797775"/>
                </a:solidFill>
                <a:latin typeface="Times New Roman"/>
                <a:cs typeface="Times New Roman"/>
              </a:rPr>
              <a:t> </a:t>
            </a:r>
            <a:r>
              <a:rPr sz="1200" dirty="0">
                <a:solidFill>
                  <a:srgbClr val="252423"/>
                </a:solidFill>
                <a:latin typeface="Segoe UI"/>
                <a:cs typeface="Segoe UI"/>
              </a:rPr>
              <a:t>App</a:t>
            </a:r>
          </a:p>
        </p:txBody>
      </p:sp>
      <p:sp>
        <p:nvSpPr>
          <p:cNvPr id="10" name="object 10"/>
          <p:cNvSpPr txBox="1"/>
          <p:nvPr/>
        </p:nvSpPr>
        <p:spPr>
          <a:xfrm>
            <a:off x="3047999" y="520213"/>
            <a:ext cx="679429"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b="1" dirty="0">
                <a:solidFill>
                  <a:srgbClr val="605E5C"/>
                </a:solidFill>
                <a:latin typeface="Segoe UI"/>
                <a:cs typeface="Segoe UI"/>
              </a:rPr>
              <a:t>category</a:t>
            </a:r>
          </a:p>
        </p:txBody>
      </p:sp>
      <p:sp>
        <p:nvSpPr>
          <p:cNvPr id="11" name="object 11"/>
          <p:cNvSpPr txBox="1"/>
          <p:nvPr/>
        </p:nvSpPr>
        <p:spPr>
          <a:xfrm>
            <a:off x="3771601" y="520213"/>
            <a:ext cx="1405646"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Accessories</a:t>
            </a:r>
            <a:r>
              <a:rPr sz="1000" spc="1089" dirty="0">
                <a:solidFill>
                  <a:srgbClr val="605E5C"/>
                </a:solidFill>
                <a:latin typeface="Segoe UI"/>
                <a:cs typeface="Segoe UI"/>
              </a:rPr>
              <a:t> </a:t>
            </a:r>
            <a:r>
              <a:rPr sz="1000" dirty="0">
                <a:solidFill>
                  <a:srgbClr val="605E5C"/>
                </a:solidFill>
                <a:latin typeface="Segoe UI"/>
                <a:cs typeface="Segoe UI"/>
              </a:rPr>
              <a:t>Apparel</a:t>
            </a:r>
          </a:p>
        </p:txBody>
      </p:sp>
      <p:sp>
        <p:nvSpPr>
          <p:cNvPr id="12" name="object 12"/>
          <p:cNvSpPr txBox="1"/>
          <p:nvPr/>
        </p:nvSpPr>
        <p:spPr>
          <a:xfrm>
            <a:off x="499348" y="707020"/>
            <a:ext cx="40354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100K</a:t>
            </a:r>
          </a:p>
        </p:txBody>
      </p:sp>
      <p:sp>
        <p:nvSpPr>
          <p:cNvPr id="13" name="object 13"/>
          <p:cNvSpPr txBox="1"/>
          <p:nvPr/>
        </p:nvSpPr>
        <p:spPr>
          <a:xfrm>
            <a:off x="3257889" y="756225"/>
            <a:ext cx="377799" cy="189814"/>
          </a:xfrm>
          <a:prstGeom prst="rect">
            <a:avLst/>
          </a:prstGeom>
        </p:spPr>
        <p:txBody>
          <a:bodyPr vert="horz" wrap="square" lIns="0" tIns="0" rIns="0" bIns="0" rtlCol="0">
            <a:spAutoFit/>
          </a:bodyPr>
          <a:lstStyle/>
          <a:p>
            <a:pPr marL="0" marR="0">
              <a:lnSpc>
                <a:spcPts val="1194"/>
              </a:lnSpc>
              <a:spcBef>
                <a:spcPts val="0"/>
              </a:spcBef>
              <a:spcAft>
                <a:spcPts val="0"/>
              </a:spcAft>
            </a:pPr>
            <a:r>
              <a:rPr sz="900" dirty="0">
                <a:solidFill>
                  <a:srgbClr val="605E5C"/>
                </a:solidFill>
                <a:latin typeface="Segoe UI"/>
                <a:cs typeface="Segoe UI"/>
              </a:rPr>
              <a:t>10M</a:t>
            </a:r>
          </a:p>
        </p:txBody>
      </p:sp>
      <p:sp>
        <p:nvSpPr>
          <p:cNvPr id="14" name="object 14"/>
          <p:cNvSpPr txBox="1"/>
          <p:nvPr/>
        </p:nvSpPr>
        <p:spPr>
          <a:xfrm>
            <a:off x="5781674" y="768994"/>
            <a:ext cx="918120"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797775"/>
                </a:solidFill>
                <a:latin typeface="UWJVCE+Fabric MDL2 Assets"/>
                <a:cs typeface="UWJVCE+Fabric MDL2 Assets"/>
              </a:rPr>
              <a:t></a:t>
            </a:r>
            <a:r>
              <a:rPr sz="1200" spc="300" dirty="0">
                <a:solidFill>
                  <a:srgbClr val="797775"/>
                </a:solidFill>
                <a:latin typeface="Times New Roman"/>
                <a:cs typeface="Times New Roman"/>
              </a:rPr>
              <a:t> </a:t>
            </a:r>
            <a:r>
              <a:rPr sz="1200" dirty="0">
                <a:solidFill>
                  <a:srgbClr val="252423"/>
                </a:solidFill>
                <a:latin typeface="Segoe UI"/>
                <a:cs typeface="Segoe UI"/>
              </a:rPr>
              <a:t>Browser</a:t>
            </a:r>
          </a:p>
        </p:txBody>
      </p:sp>
      <p:sp>
        <p:nvSpPr>
          <p:cNvPr id="15" name="object 15"/>
          <p:cNvSpPr txBox="1"/>
          <p:nvPr/>
        </p:nvSpPr>
        <p:spPr>
          <a:xfrm>
            <a:off x="5705474" y="1146042"/>
            <a:ext cx="2140392" cy="219741"/>
          </a:xfrm>
          <a:prstGeom prst="rect">
            <a:avLst/>
          </a:prstGeom>
        </p:spPr>
        <p:txBody>
          <a:bodyPr vert="horz" wrap="square" lIns="0" tIns="0" rIns="0" bIns="0" rtlCol="0">
            <a:spAutoFit/>
          </a:bodyPr>
          <a:lstStyle/>
          <a:p>
            <a:pPr marL="0" marR="0">
              <a:lnSpc>
                <a:spcPts val="1430"/>
              </a:lnSpc>
              <a:spcBef>
                <a:spcPts val="0"/>
              </a:spcBef>
              <a:spcAft>
                <a:spcPts val="0"/>
              </a:spcAft>
            </a:pPr>
            <a:r>
              <a:rPr sz="1400" dirty="0">
                <a:solidFill>
                  <a:srgbClr val="252423"/>
                </a:solidFill>
                <a:latin typeface="DPMKMG+Standard Font"/>
                <a:cs typeface="DPMKMG+Standard Font"/>
              </a:rPr>
              <a:t>Potential_Revenue by brand</a:t>
            </a:r>
          </a:p>
        </p:txBody>
      </p:sp>
      <p:sp>
        <p:nvSpPr>
          <p:cNvPr id="16" name="object 16"/>
          <p:cNvSpPr txBox="1"/>
          <p:nvPr/>
        </p:nvSpPr>
        <p:spPr>
          <a:xfrm>
            <a:off x="560962" y="1298364"/>
            <a:ext cx="341932" cy="781471"/>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50K</a:t>
            </a:r>
          </a:p>
          <a:p>
            <a:pPr marL="61614" marR="0">
              <a:lnSpc>
                <a:spcPts val="1197"/>
              </a:lnSpc>
              <a:spcBef>
                <a:spcPts val="3459"/>
              </a:spcBef>
              <a:spcAft>
                <a:spcPts val="0"/>
              </a:spcAft>
            </a:pPr>
            <a:r>
              <a:rPr sz="900" dirty="0">
                <a:solidFill>
                  <a:srgbClr val="605E5C"/>
                </a:solidFill>
                <a:latin typeface="Segoe UI"/>
                <a:cs typeface="Segoe UI"/>
              </a:rPr>
              <a:t>0K</a:t>
            </a:r>
          </a:p>
        </p:txBody>
      </p:sp>
      <p:sp>
        <p:nvSpPr>
          <p:cNvPr id="17" name="object 17"/>
          <p:cNvSpPr txBox="1"/>
          <p:nvPr/>
        </p:nvSpPr>
        <p:spPr>
          <a:xfrm>
            <a:off x="3319377" y="1324960"/>
            <a:ext cx="316311" cy="758549"/>
          </a:xfrm>
          <a:prstGeom prst="rect">
            <a:avLst/>
          </a:prstGeom>
        </p:spPr>
        <p:txBody>
          <a:bodyPr vert="horz" wrap="square" lIns="0" tIns="0" rIns="0" bIns="0" rtlCol="0">
            <a:spAutoFit/>
          </a:bodyPr>
          <a:lstStyle/>
          <a:p>
            <a:pPr marL="0" marR="0">
              <a:lnSpc>
                <a:spcPts val="1194"/>
              </a:lnSpc>
              <a:spcBef>
                <a:spcPts val="0"/>
              </a:spcBef>
              <a:spcAft>
                <a:spcPts val="0"/>
              </a:spcAft>
            </a:pPr>
            <a:r>
              <a:rPr sz="900" dirty="0">
                <a:solidFill>
                  <a:srgbClr val="605E5C"/>
                </a:solidFill>
                <a:latin typeface="Segoe UI"/>
                <a:cs typeface="Segoe UI"/>
              </a:rPr>
              <a:t>5M</a:t>
            </a:r>
          </a:p>
          <a:p>
            <a:pPr marL="0" marR="0">
              <a:lnSpc>
                <a:spcPts val="1194"/>
              </a:lnSpc>
              <a:spcBef>
                <a:spcPts val="3283"/>
              </a:spcBef>
              <a:spcAft>
                <a:spcPts val="0"/>
              </a:spcAft>
            </a:pPr>
            <a:r>
              <a:rPr sz="900" dirty="0">
                <a:solidFill>
                  <a:srgbClr val="605E5C"/>
                </a:solidFill>
                <a:latin typeface="Segoe UI"/>
                <a:cs typeface="Segoe UI"/>
              </a:rPr>
              <a:t>0M</a:t>
            </a:r>
          </a:p>
        </p:txBody>
      </p:sp>
      <p:sp>
        <p:nvSpPr>
          <p:cNvPr id="18" name="object 18"/>
          <p:cNvSpPr txBox="1"/>
          <p:nvPr/>
        </p:nvSpPr>
        <p:spPr>
          <a:xfrm>
            <a:off x="11601449" y="1367938"/>
            <a:ext cx="605747" cy="407002"/>
          </a:xfrm>
          <a:prstGeom prst="rect">
            <a:avLst/>
          </a:prstGeom>
        </p:spPr>
        <p:txBody>
          <a:bodyPr vert="horz" wrap="square" lIns="0" tIns="0" rIns="0" bIns="0" rtlCol="0">
            <a:spAutoFit/>
          </a:bodyPr>
          <a:lstStyle/>
          <a:p>
            <a:pPr marL="0" marR="0">
              <a:lnSpc>
                <a:spcPts val="1329"/>
              </a:lnSpc>
              <a:spcBef>
                <a:spcPts val="0"/>
              </a:spcBef>
              <a:spcAft>
                <a:spcPts val="0"/>
              </a:spcAft>
            </a:pPr>
            <a:r>
              <a:rPr sz="1000" b="1" dirty="0">
                <a:solidFill>
                  <a:srgbClr val="605E5C"/>
                </a:solidFill>
                <a:latin typeface="Segoe UI"/>
                <a:cs typeface="Segoe UI"/>
              </a:rPr>
              <a:t>brand</a:t>
            </a:r>
          </a:p>
          <a:p>
            <a:pPr marL="125015" marR="0">
              <a:lnSpc>
                <a:spcPts val="1329"/>
              </a:lnSpc>
              <a:spcBef>
                <a:spcPts val="295"/>
              </a:spcBef>
              <a:spcAft>
                <a:spcPts val="0"/>
              </a:spcAft>
            </a:pPr>
            <a:r>
              <a:rPr sz="1000" dirty="0">
                <a:solidFill>
                  <a:srgbClr val="605E5C"/>
                </a:solidFill>
                <a:latin typeface="Segoe UI"/>
                <a:cs typeface="Segoe UI"/>
              </a:rPr>
              <a:t>Apple</a:t>
            </a:r>
          </a:p>
        </p:txBody>
      </p:sp>
      <p:sp>
        <p:nvSpPr>
          <p:cNvPr id="19" name="object 19"/>
          <p:cNvSpPr txBox="1"/>
          <p:nvPr/>
        </p:nvSpPr>
        <p:spPr>
          <a:xfrm>
            <a:off x="11726464" y="1815613"/>
            <a:ext cx="666163" cy="9308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Samsung</a:t>
            </a:r>
          </a:p>
          <a:p>
            <a:pPr marL="0" marR="0">
              <a:lnSpc>
                <a:spcPts val="1329"/>
              </a:lnSpc>
              <a:spcBef>
                <a:spcPts val="595"/>
              </a:spcBef>
              <a:spcAft>
                <a:spcPts val="0"/>
              </a:spcAft>
            </a:pPr>
            <a:r>
              <a:rPr sz="1000" dirty="0">
                <a:solidFill>
                  <a:srgbClr val="605E5C"/>
                </a:solidFill>
                <a:latin typeface="Segoe UI"/>
                <a:cs typeface="Segoe UI"/>
              </a:rPr>
              <a:t>Xiaomi</a:t>
            </a:r>
          </a:p>
          <a:p>
            <a:pPr marL="0" marR="0">
              <a:lnSpc>
                <a:spcPts val="1329"/>
              </a:lnSpc>
              <a:spcBef>
                <a:spcPts val="595"/>
              </a:spcBef>
              <a:spcAft>
                <a:spcPts val="0"/>
              </a:spcAft>
            </a:pPr>
            <a:r>
              <a:rPr sz="1000" dirty="0">
                <a:solidFill>
                  <a:srgbClr val="605E5C"/>
                </a:solidFill>
                <a:latin typeface="Segoe UI"/>
                <a:cs typeface="Segoe UI"/>
              </a:rPr>
              <a:t>Huawei</a:t>
            </a:r>
          </a:p>
          <a:p>
            <a:pPr marL="0" marR="0">
              <a:lnSpc>
                <a:spcPts val="1329"/>
              </a:lnSpc>
              <a:spcBef>
                <a:spcPts val="620"/>
              </a:spcBef>
              <a:spcAft>
                <a:spcPts val="0"/>
              </a:spcAft>
            </a:pPr>
            <a:r>
              <a:rPr sz="1000" dirty="0">
                <a:solidFill>
                  <a:srgbClr val="605E5C"/>
                </a:solidFill>
                <a:latin typeface="Segoe UI"/>
                <a:cs typeface="Segoe UI"/>
              </a:rPr>
              <a:t>Acer</a:t>
            </a:r>
          </a:p>
        </p:txBody>
      </p:sp>
      <p:sp>
        <p:nvSpPr>
          <p:cNvPr id="20" name="object 20"/>
          <p:cNvSpPr txBox="1"/>
          <p:nvPr/>
        </p:nvSpPr>
        <p:spPr>
          <a:xfrm>
            <a:off x="8101624" y="1969535"/>
            <a:ext cx="524563" cy="342527"/>
          </a:xfrm>
          <a:prstGeom prst="rect">
            <a:avLst/>
          </a:prstGeom>
        </p:spPr>
        <p:txBody>
          <a:bodyPr vert="horz" wrap="square" lIns="0" tIns="0" rIns="0" bIns="0" rtlCol="0">
            <a:spAutoFit/>
          </a:bodyPr>
          <a:lstStyle/>
          <a:p>
            <a:pPr marL="207912" marR="0">
              <a:lnSpc>
                <a:spcPts val="1197"/>
              </a:lnSpc>
              <a:spcBef>
                <a:spcPts val="0"/>
              </a:spcBef>
              <a:spcAft>
                <a:spcPts val="0"/>
              </a:spcAft>
            </a:pPr>
            <a:r>
              <a:rPr sz="900" dirty="0">
                <a:solidFill>
                  <a:srgbClr val="605E5C"/>
                </a:solidFill>
                <a:latin typeface="Segoe UI"/>
                <a:cs typeface="Segoe UI"/>
              </a:rPr>
              <a:t>0M</a:t>
            </a:r>
          </a:p>
          <a:p>
            <a:pPr marL="0" marR="0">
              <a:lnSpc>
                <a:spcPts val="1197"/>
              </a:lnSpc>
              <a:spcBef>
                <a:spcPts val="2"/>
              </a:spcBef>
              <a:spcAft>
                <a:spcPts val="0"/>
              </a:spcAft>
            </a:pPr>
            <a:r>
              <a:rPr sz="900" dirty="0">
                <a:solidFill>
                  <a:srgbClr val="605E5C"/>
                </a:solidFill>
                <a:latin typeface="Segoe UI"/>
                <a:cs typeface="Segoe UI"/>
              </a:rPr>
              <a:t>(0.04%)</a:t>
            </a:r>
          </a:p>
        </p:txBody>
      </p:sp>
      <p:sp>
        <p:nvSpPr>
          <p:cNvPr id="21" name="object 21"/>
          <p:cNvSpPr txBox="1"/>
          <p:nvPr/>
        </p:nvSpPr>
        <p:spPr>
          <a:xfrm>
            <a:off x="7728785" y="2008224"/>
            <a:ext cx="524544" cy="342527"/>
          </a:xfrm>
          <a:prstGeom prst="rect">
            <a:avLst/>
          </a:prstGeom>
        </p:spPr>
        <p:txBody>
          <a:bodyPr vert="horz" wrap="square" lIns="0" tIns="0" rIns="0" bIns="0" rtlCol="0">
            <a:spAutoFit/>
          </a:bodyPr>
          <a:lstStyle/>
          <a:p>
            <a:pPr marL="59828" marR="0">
              <a:lnSpc>
                <a:spcPts val="1197"/>
              </a:lnSpc>
              <a:spcBef>
                <a:spcPts val="0"/>
              </a:spcBef>
              <a:spcAft>
                <a:spcPts val="0"/>
              </a:spcAft>
            </a:pPr>
            <a:r>
              <a:rPr sz="900" dirty="0">
                <a:solidFill>
                  <a:srgbClr val="605E5C"/>
                </a:solidFill>
                <a:latin typeface="Segoe UI"/>
                <a:cs typeface="Segoe UI"/>
              </a:rPr>
              <a:t>0.01M</a:t>
            </a:r>
          </a:p>
          <a:p>
            <a:pPr marL="0" marR="0">
              <a:lnSpc>
                <a:spcPts val="1197"/>
              </a:lnSpc>
              <a:spcBef>
                <a:spcPts val="2"/>
              </a:spcBef>
              <a:spcAft>
                <a:spcPts val="0"/>
              </a:spcAft>
            </a:pPr>
            <a:r>
              <a:rPr sz="900" dirty="0">
                <a:solidFill>
                  <a:srgbClr val="605E5C"/>
                </a:solidFill>
                <a:latin typeface="Segoe UI"/>
                <a:cs typeface="Segoe UI"/>
              </a:rPr>
              <a:t>(0.25%)</a:t>
            </a:r>
          </a:p>
        </p:txBody>
      </p:sp>
      <p:sp>
        <p:nvSpPr>
          <p:cNvPr id="22" name="object 22"/>
          <p:cNvSpPr txBox="1"/>
          <p:nvPr/>
        </p:nvSpPr>
        <p:spPr>
          <a:xfrm>
            <a:off x="6460170" y="2196532"/>
            <a:ext cx="1415633" cy="516440"/>
          </a:xfrm>
          <a:prstGeom prst="rect">
            <a:avLst/>
          </a:prstGeom>
        </p:spPr>
        <p:txBody>
          <a:bodyPr vert="horz" wrap="square" lIns="0" tIns="0" rIns="0" bIns="0" rtlCol="0">
            <a:spAutoFit/>
          </a:bodyPr>
          <a:lstStyle/>
          <a:p>
            <a:pPr marL="547519" marR="0">
              <a:lnSpc>
                <a:spcPts val="1197"/>
              </a:lnSpc>
              <a:spcBef>
                <a:spcPts val="0"/>
              </a:spcBef>
              <a:spcAft>
                <a:spcPts val="0"/>
              </a:spcAft>
            </a:pPr>
            <a:r>
              <a:rPr sz="900" dirty="0">
                <a:solidFill>
                  <a:srgbClr val="605E5C"/>
                </a:solidFill>
                <a:latin typeface="Segoe UI"/>
                <a:cs typeface="Segoe UI"/>
              </a:rPr>
              <a:t>0.02M (0.54%)</a:t>
            </a:r>
          </a:p>
          <a:p>
            <a:pPr marL="235853" marR="0">
              <a:lnSpc>
                <a:spcPts val="1197"/>
              </a:lnSpc>
              <a:spcBef>
                <a:spcPts val="42"/>
              </a:spcBef>
              <a:spcAft>
                <a:spcPts val="0"/>
              </a:spcAft>
            </a:pPr>
            <a:r>
              <a:rPr sz="900" dirty="0">
                <a:solidFill>
                  <a:srgbClr val="605E5C"/>
                </a:solidFill>
                <a:latin typeface="Segoe UI"/>
                <a:cs typeface="Segoe UI"/>
              </a:rPr>
              <a:t>0.06M (1.21%)</a:t>
            </a:r>
          </a:p>
          <a:p>
            <a:pPr marL="0" marR="0">
              <a:lnSpc>
                <a:spcPts val="1197"/>
              </a:lnSpc>
              <a:spcBef>
                <a:spcPts val="183"/>
              </a:spcBef>
              <a:spcAft>
                <a:spcPts val="0"/>
              </a:spcAft>
            </a:pPr>
            <a:r>
              <a:rPr sz="900" dirty="0">
                <a:solidFill>
                  <a:srgbClr val="605E5C"/>
                </a:solidFill>
                <a:latin typeface="Segoe UI"/>
                <a:cs typeface="Segoe UI"/>
              </a:rPr>
              <a:t>0.07M (1.61%)</a:t>
            </a:r>
          </a:p>
        </p:txBody>
      </p:sp>
      <p:sp>
        <p:nvSpPr>
          <p:cNvPr id="23" name="object 23"/>
          <p:cNvSpPr txBox="1"/>
          <p:nvPr/>
        </p:nvSpPr>
        <p:spPr>
          <a:xfrm>
            <a:off x="1713339" y="2601738"/>
            <a:ext cx="505122" cy="193848"/>
          </a:xfrm>
          <a:prstGeom prst="rect">
            <a:avLst/>
          </a:prstGeom>
        </p:spPr>
        <p:txBody>
          <a:bodyPr vert="horz" wrap="square" lIns="0" tIns="0" rIns="0" bIns="0" rtlCol="0">
            <a:spAutoFit/>
          </a:bodyPr>
          <a:lstStyle/>
          <a:p>
            <a:pPr marL="0" marR="0">
              <a:lnSpc>
                <a:spcPts val="1226"/>
              </a:lnSpc>
              <a:spcBef>
                <a:spcPts val="0"/>
              </a:spcBef>
              <a:spcAft>
                <a:spcPts val="0"/>
              </a:spcAft>
            </a:pPr>
            <a:r>
              <a:rPr sz="1200" dirty="0">
                <a:solidFill>
                  <a:srgbClr val="252423"/>
                </a:solidFill>
                <a:latin typeface="DPMKMG+Standard Font"/>
                <a:cs typeface="DPMKMG+Standard Font"/>
              </a:rPr>
              <a:t>brand</a:t>
            </a:r>
          </a:p>
        </p:txBody>
      </p:sp>
      <p:sp>
        <p:nvSpPr>
          <p:cNvPr id="24" name="object 24"/>
          <p:cNvSpPr txBox="1"/>
          <p:nvPr/>
        </p:nvSpPr>
        <p:spPr>
          <a:xfrm>
            <a:off x="4406103" y="2604307"/>
            <a:ext cx="504394" cy="193527"/>
          </a:xfrm>
          <a:prstGeom prst="rect">
            <a:avLst/>
          </a:prstGeom>
        </p:spPr>
        <p:txBody>
          <a:bodyPr vert="horz" wrap="square" lIns="0" tIns="0" rIns="0" bIns="0" rtlCol="0">
            <a:spAutoFit/>
          </a:bodyPr>
          <a:lstStyle/>
          <a:p>
            <a:pPr marL="0" marR="0">
              <a:lnSpc>
                <a:spcPts val="1223"/>
              </a:lnSpc>
              <a:spcBef>
                <a:spcPts val="0"/>
              </a:spcBef>
              <a:spcAft>
                <a:spcPts val="0"/>
              </a:spcAft>
            </a:pPr>
            <a:r>
              <a:rPr sz="1200" dirty="0">
                <a:solidFill>
                  <a:srgbClr val="252423"/>
                </a:solidFill>
                <a:latin typeface="DPMKMG+Standard Font"/>
                <a:cs typeface="DPMKMG+Standard Font"/>
              </a:rPr>
              <a:t>brand</a:t>
            </a:r>
          </a:p>
        </p:txBody>
      </p:sp>
      <p:sp>
        <p:nvSpPr>
          <p:cNvPr id="25" name="object 25"/>
          <p:cNvSpPr txBox="1"/>
          <p:nvPr/>
        </p:nvSpPr>
        <p:spPr>
          <a:xfrm>
            <a:off x="6091497" y="2708047"/>
            <a:ext cx="1040513" cy="401694"/>
          </a:xfrm>
          <a:prstGeom prst="rect">
            <a:avLst/>
          </a:prstGeom>
        </p:spPr>
        <p:txBody>
          <a:bodyPr vert="horz" wrap="square" lIns="0" tIns="0" rIns="0" bIns="0" rtlCol="0">
            <a:spAutoFit/>
          </a:bodyPr>
          <a:lstStyle/>
          <a:p>
            <a:pPr marL="172398" marR="0">
              <a:lnSpc>
                <a:spcPts val="1197"/>
              </a:lnSpc>
              <a:spcBef>
                <a:spcPts val="0"/>
              </a:spcBef>
              <a:spcAft>
                <a:spcPts val="0"/>
              </a:spcAft>
            </a:pPr>
            <a:r>
              <a:rPr sz="900" dirty="0">
                <a:solidFill>
                  <a:srgbClr val="605E5C"/>
                </a:solidFill>
                <a:latin typeface="Segoe UI"/>
                <a:cs typeface="Segoe UI"/>
              </a:rPr>
              <a:t>0.08M (1.72%)</a:t>
            </a:r>
          </a:p>
          <a:p>
            <a:pPr marL="0" marR="0">
              <a:lnSpc>
                <a:spcPts val="1197"/>
              </a:lnSpc>
              <a:spcBef>
                <a:spcPts val="468"/>
              </a:spcBef>
              <a:spcAft>
                <a:spcPts val="0"/>
              </a:spcAft>
            </a:pPr>
            <a:r>
              <a:rPr sz="900" dirty="0">
                <a:solidFill>
                  <a:srgbClr val="605E5C"/>
                </a:solidFill>
                <a:latin typeface="Segoe UI"/>
                <a:cs typeface="Segoe UI"/>
              </a:rPr>
              <a:t>0.11M (2.46%)</a:t>
            </a:r>
          </a:p>
        </p:txBody>
      </p:sp>
      <p:sp>
        <p:nvSpPr>
          <p:cNvPr id="26" name="object 26"/>
          <p:cNvSpPr txBox="1"/>
          <p:nvPr/>
        </p:nvSpPr>
        <p:spPr>
          <a:xfrm>
            <a:off x="11726464" y="2777638"/>
            <a:ext cx="286932"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Lg</a:t>
            </a:r>
          </a:p>
        </p:txBody>
      </p:sp>
      <p:sp>
        <p:nvSpPr>
          <p:cNvPr id="27" name="object 27"/>
          <p:cNvSpPr txBox="1"/>
          <p:nvPr/>
        </p:nvSpPr>
        <p:spPr>
          <a:xfrm>
            <a:off x="276224" y="2898642"/>
            <a:ext cx="2896900" cy="219741"/>
          </a:xfrm>
          <a:prstGeom prst="rect">
            <a:avLst/>
          </a:prstGeom>
        </p:spPr>
        <p:txBody>
          <a:bodyPr vert="horz" wrap="square" lIns="0" tIns="0" rIns="0" bIns="0" rtlCol="0">
            <a:spAutoFit/>
          </a:bodyPr>
          <a:lstStyle/>
          <a:p>
            <a:pPr marL="0" marR="0">
              <a:lnSpc>
                <a:spcPts val="1430"/>
              </a:lnSpc>
              <a:spcBef>
                <a:spcPts val="0"/>
              </a:spcBef>
              <a:spcAft>
                <a:spcPts val="0"/>
              </a:spcAft>
            </a:pPr>
            <a:r>
              <a:rPr sz="1400" dirty="0">
                <a:solidFill>
                  <a:srgbClr val="252423"/>
                </a:solidFill>
                <a:latin typeface="DPMKMG+Standard Font"/>
                <a:cs typeface="DPMKMG+Standard Font"/>
              </a:rPr>
              <a:t>Count of user_id by State and category</a:t>
            </a:r>
          </a:p>
        </p:txBody>
      </p:sp>
      <p:sp>
        <p:nvSpPr>
          <p:cNvPr id="28" name="object 28"/>
          <p:cNvSpPr txBox="1"/>
          <p:nvPr/>
        </p:nvSpPr>
        <p:spPr>
          <a:xfrm>
            <a:off x="11726464" y="3015763"/>
            <a:ext cx="471804" cy="45462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Oppo</a:t>
            </a:r>
          </a:p>
          <a:p>
            <a:pPr marL="0" marR="0">
              <a:lnSpc>
                <a:spcPts val="1329"/>
              </a:lnSpc>
              <a:spcBef>
                <a:spcPts val="670"/>
              </a:spcBef>
              <a:spcAft>
                <a:spcPts val="0"/>
              </a:spcAft>
            </a:pPr>
            <a:r>
              <a:rPr sz="1000" dirty="0">
                <a:solidFill>
                  <a:srgbClr val="605E5C"/>
                </a:solidFill>
                <a:latin typeface="Segoe UI"/>
                <a:cs typeface="Segoe UI"/>
              </a:rPr>
              <a:t>Sony</a:t>
            </a:r>
          </a:p>
        </p:txBody>
      </p:sp>
      <p:sp>
        <p:nvSpPr>
          <p:cNvPr id="29" name="object 29"/>
          <p:cNvSpPr txBox="1"/>
          <p:nvPr/>
        </p:nvSpPr>
        <p:spPr>
          <a:xfrm>
            <a:off x="323849" y="3161763"/>
            <a:ext cx="297781"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spc="28" dirty="0">
                <a:solidFill>
                  <a:srgbClr val="FFFFFF"/>
                </a:solidFill>
                <a:latin typeface="Segoe UI"/>
                <a:cs typeface="Segoe UI"/>
              </a:rPr>
              <a:t>LA</a:t>
            </a:r>
          </a:p>
        </p:txBody>
      </p:sp>
      <p:sp>
        <p:nvSpPr>
          <p:cNvPr id="30" name="object 30"/>
          <p:cNvSpPr txBox="1"/>
          <p:nvPr/>
        </p:nvSpPr>
        <p:spPr>
          <a:xfrm>
            <a:off x="1203126" y="3161763"/>
            <a:ext cx="348308"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MA</a:t>
            </a:r>
          </a:p>
        </p:txBody>
      </p:sp>
      <p:sp>
        <p:nvSpPr>
          <p:cNvPr id="31" name="object 31"/>
          <p:cNvSpPr txBox="1"/>
          <p:nvPr/>
        </p:nvSpPr>
        <p:spPr>
          <a:xfrm>
            <a:off x="2057250" y="3161763"/>
            <a:ext cx="298710"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spc="18" dirty="0">
                <a:solidFill>
                  <a:srgbClr val="FFFFFF"/>
                </a:solidFill>
                <a:latin typeface="Segoe UI"/>
                <a:cs typeface="Segoe UI"/>
              </a:rPr>
              <a:t>KY</a:t>
            </a:r>
          </a:p>
        </p:txBody>
      </p:sp>
      <p:sp>
        <p:nvSpPr>
          <p:cNvPr id="32" name="object 32"/>
          <p:cNvSpPr txBox="1"/>
          <p:nvPr/>
        </p:nvSpPr>
        <p:spPr>
          <a:xfrm>
            <a:off x="2571749" y="3161763"/>
            <a:ext cx="362133"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MO</a:t>
            </a:r>
          </a:p>
        </p:txBody>
      </p:sp>
      <p:sp>
        <p:nvSpPr>
          <p:cNvPr id="33" name="object 33"/>
          <p:cNvSpPr txBox="1"/>
          <p:nvPr/>
        </p:nvSpPr>
        <p:spPr>
          <a:xfrm>
            <a:off x="3085802" y="3161763"/>
            <a:ext cx="292697"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NJ</a:t>
            </a:r>
          </a:p>
        </p:txBody>
      </p:sp>
      <p:sp>
        <p:nvSpPr>
          <p:cNvPr id="34" name="object 34"/>
          <p:cNvSpPr txBox="1"/>
          <p:nvPr/>
        </p:nvSpPr>
        <p:spPr>
          <a:xfrm>
            <a:off x="3599407" y="3161763"/>
            <a:ext cx="324067"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OR</a:t>
            </a:r>
          </a:p>
        </p:txBody>
      </p:sp>
      <p:sp>
        <p:nvSpPr>
          <p:cNvPr id="35" name="object 35"/>
          <p:cNvSpPr txBox="1"/>
          <p:nvPr/>
        </p:nvSpPr>
        <p:spPr>
          <a:xfrm>
            <a:off x="4111971" y="3161763"/>
            <a:ext cx="313156"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spc="-58" dirty="0">
                <a:solidFill>
                  <a:srgbClr val="FFFFFF"/>
                </a:solidFill>
                <a:latin typeface="Segoe UI"/>
                <a:cs typeface="Segoe UI"/>
              </a:rPr>
              <a:t>VA</a:t>
            </a:r>
          </a:p>
        </p:txBody>
      </p:sp>
      <p:sp>
        <p:nvSpPr>
          <p:cNvPr id="36" name="object 36"/>
          <p:cNvSpPr txBox="1"/>
          <p:nvPr/>
        </p:nvSpPr>
        <p:spPr>
          <a:xfrm>
            <a:off x="4624684" y="3161763"/>
            <a:ext cx="332933"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MT</a:t>
            </a:r>
          </a:p>
        </p:txBody>
      </p:sp>
      <p:sp>
        <p:nvSpPr>
          <p:cNvPr id="37" name="object 37"/>
          <p:cNvSpPr txBox="1"/>
          <p:nvPr/>
        </p:nvSpPr>
        <p:spPr>
          <a:xfrm>
            <a:off x="5136951" y="3161763"/>
            <a:ext cx="304786"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WI</a:t>
            </a:r>
          </a:p>
        </p:txBody>
      </p:sp>
      <p:sp>
        <p:nvSpPr>
          <p:cNvPr id="38" name="object 38"/>
          <p:cNvSpPr txBox="1"/>
          <p:nvPr/>
        </p:nvSpPr>
        <p:spPr>
          <a:xfrm>
            <a:off x="5864576" y="3330153"/>
            <a:ext cx="868114"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0.22M (4.74%)</a:t>
            </a:r>
          </a:p>
        </p:txBody>
      </p:sp>
      <p:sp>
        <p:nvSpPr>
          <p:cNvPr id="39" name="object 39"/>
          <p:cNvSpPr txBox="1"/>
          <p:nvPr/>
        </p:nvSpPr>
        <p:spPr>
          <a:xfrm>
            <a:off x="323849" y="3458505"/>
            <a:ext cx="644369"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4"/>
              </a:spcBef>
              <a:spcAft>
                <a:spcPts val="0"/>
              </a:spcAft>
            </a:pPr>
            <a:r>
              <a:rPr sz="1000" dirty="0">
                <a:solidFill>
                  <a:srgbClr val="FFFFFF"/>
                </a:solidFill>
                <a:latin typeface="Segoe UI"/>
                <a:cs typeface="Segoe UI"/>
              </a:rPr>
              <a:t>CT</a:t>
            </a:r>
          </a:p>
        </p:txBody>
      </p:sp>
      <p:sp>
        <p:nvSpPr>
          <p:cNvPr id="40" name="object 40"/>
          <p:cNvSpPr txBox="1"/>
          <p:nvPr/>
        </p:nvSpPr>
        <p:spPr>
          <a:xfrm>
            <a:off x="1203126" y="3447938"/>
            <a:ext cx="644369"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4"/>
              </a:spcBef>
              <a:spcAft>
                <a:spcPts val="0"/>
              </a:spcAft>
            </a:pPr>
            <a:r>
              <a:rPr sz="1000" dirty="0">
                <a:solidFill>
                  <a:srgbClr val="FFFFFF"/>
                </a:solidFill>
                <a:latin typeface="Segoe UI"/>
                <a:cs typeface="Segoe UI"/>
              </a:rPr>
              <a:t>TN</a:t>
            </a:r>
          </a:p>
        </p:txBody>
      </p:sp>
      <p:sp>
        <p:nvSpPr>
          <p:cNvPr id="41" name="object 41"/>
          <p:cNvSpPr txBox="1"/>
          <p:nvPr/>
        </p:nvSpPr>
        <p:spPr>
          <a:xfrm>
            <a:off x="2057250" y="3507469"/>
            <a:ext cx="1541263" cy="201736"/>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a:t>
            </a:r>
            <a:r>
              <a:rPr sz="900" spc="968" dirty="0">
                <a:solidFill>
                  <a:srgbClr val="FFFFFF"/>
                </a:solidFill>
                <a:latin typeface="Segoe UI"/>
                <a:cs typeface="Segoe UI"/>
              </a:rPr>
              <a:t> </a:t>
            </a:r>
            <a:r>
              <a:rPr sz="900" dirty="0">
                <a:solidFill>
                  <a:srgbClr val="FFFFFF"/>
                </a:solidFill>
                <a:latin typeface="Segoe UI"/>
                <a:cs typeface="Segoe UI"/>
              </a:rPr>
              <a:t>Electr…</a:t>
            </a:r>
            <a:r>
              <a:rPr sz="900" spc="964" dirty="0">
                <a:solidFill>
                  <a:srgbClr val="FFFFFF"/>
                </a:solidFill>
                <a:latin typeface="Segoe UI"/>
                <a:cs typeface="Segoe UI"/>
              </a:rPr>
              <a:t> </a:t>
            </a:r>
            <a:r>
              <a:rPr sz="900" dirty="0">
                <a:solidFill>
                  <a:srgbClr val="FFFFFF"/>
                </a:solidFill>
                <a:latin typeface="Segoe UI"/>
                <a:cs typeface="Segoe UI"/>
              </a:rPr>
              <a:t>Electr…</a:t>
            </a:r>
          </a:p>
        </p:txBody>
      </p:sp>
      <p:sp>
        <p:nvSpPr>
          <p:cNvPr id="42" name="object 42"/>
          <p:cNvSpPr txBox="1"/>
          <p:nvPr/>
        </p:nvSpPr>
        <p:spPr>
          <a:xfrm>
            <a:off x="3599407" y="3493777"/>
            <a:ext cx="1025276" cy="451470"/>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a:t>
            </a:r>
            <a:r>
              <a:rPr sz="900" spc="952" dirty="0">
                <a:solidFill>
                  <a:srgbClr val="FFFFFF"/>
                </a:solidFill>
                <a:latin typeface="Segoe UI"/>
                <a:cs typeface="Segoe UI"/>
              </a:rPr>
              <a:t> </a:t>
            </a:r>
            <a:r>
              <a:rPr sz="900" dirty="0">
                <a:solidFill>
                  <a:srgbClr val="FFFFFF"/>
                </a:solidFill>
                <a:latin typeface="Segoe UI"/>
                <a:cs typeface="Segoe UI"/>
              </a:rPr>
              <a:t>Electr…</a:t>
            </a:r>
          </a:p>
          <a:p>
            <a:pPr marL="0" marR="0">
              <a:lnSpc>
                <a:spcPts val="1197"/>
              </a:lnSpc>
              <a:spcBef>
                <a:spcPts val="728"/>
              </a:spcBef>
              <a:spcAft>
                <a:spcPts val="0"/>
              </a:spcAft>
            </a:pPr>
            <a:r>
              <a:rPr sz="900" dirty="0">
                <a:solidFill>
                  <a:srgbClr val="FFFFFF"/>
                </a:solidFill>
                <a:latin typeface="Segoe UI"/>
                <a:cs typeface="Segoe UI"/>
              </a:rPr>
              <a:t>A…</a:t>
            </a:r>
            <a:r>
              <a:rPr sz="900" spc="2548" dirty="0">
                <a:solidFill>
                  <a:srgbClr val="FFFFFF"/>
                </a:solidFill>
                <a:latin typeface="Segoe UI"/>
                <a:cs typeface="Segoe UI"/>
              </a:rPr>
              <a:t> </a:t>
            </a:r>
            <a:r>
              <a:rPr sz="900" dirty="0">
                <a:solidFill>
                  <a:srgbClr val="FFFFFF"/>
                </a:solidFill>
                <a:latin typeface="Segoe UI"/>
                <a:cs typeface="Segoe UI"/>
              </a:rPr>
              <a:t>A…</a:t>
            </a:r>
          </a:p>
        </p:txBody>
      </p:sp>
      <p:sp>
        <p:nvSpPr>
          <p:cNvPr id="43" name="object 43"/>
          <p:cNvSpPr txBox="1"/>
          <p:nvPr/>
        </p:nvSpPr>
        <p:spPr>
          <a:xfrm>
            <a:off x="4624684" y="3520864"/>
            <a:ext cx="512712" cy="424383"/>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a:t>
            </a:r>
          </a:p>
          <a:p>
            <a:pPr marL="0" marR="0">
              <a:lnSpc>
                <a:spcPts val="1197"/>
              </a:lnSpc>
              <a:spcBef>
                <a:spcPts val="647"/>
              </a:spcBef>
              <a:spcAft>
                <a:spcPts val="0"/>
              </a:spcAft>
            </a:pPr>
            <a:r>
              <a:rPr sz="900" dirty="0">
                <a:solidFill>
                  <a:srgbClr val="FFFFFF"/>
                </a:solidFill>
                <a:latin typeface="Segoe UI"/>
                <a:cs typeface="Segoe UI"/>
              </a:rPr>
              <a:t>A…</a:t>
            </a:r>
          </a:p>
        </p:txBody>
      </p:sp>
      <p:sp>
        <p:nvSpPr>
          <p:cNvPr id="44" name="object 44"/>
          <p:cNvSpPr txBox="1"/>
          <p:nvPr/>
        </p:nvSpPr>
        <p:spPr>
          <a:xfrm>
            <a:off x="5136951" y="3512678"/>
            <a:ext cx="512712"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a:t>
            </a:r>
          </a:p>
        </p:txBody>
      </p:sp>
      <p:sp>
        <p:nvSpPr>
          <p:cNvPr id="45" name="object 45"/>
          <p:cNvSpPr txBox="1"/>
          <p:nvPr/>
        </p:nvSpPr>
        <p:spPr>
          <a:xfrm>
            <a:off x="11726464" y="3501538"/>
            <a:ext cx="560025" cy="9308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Lenovo</a:t>
            </a:r>
          </a:p>
          <a:p>
            <a:pPr marL="0" marR="0">
              <a:lnSpc>
                <a:spcPts val="1329"/>
              </a:lnSpc>
              <a:spcBef>
                <a:spcPts val="595"/>
              </a:spcBef>
              <a:spcAft>
                <a:spcPts val="0"/>
              </a:spcAft>
            </a:pPr>
            <a:r>
              <a:rPr sz="1000" dirty="0">
                <a:solidFill>
                  <a:srgbClr val="605E5C"/>
                </a:solidFill>
                <a:latin typeface="Segoe UI"/>
                <a:cs typeface="Segoe UI"/>
              </a:rPr>
              <a:t>Bosch</a:t>
            </a:r>
          </a:p>
          <a:p>
            <a:pPr marL="0" marR="0">
              <a:lnSpc>
                <a:spcPts val="1329"/>
              </a:lnSpc>
              <a:spcBef>
                <a:spcPts val="670"/>
              </a:spcBef>
              <a:spcAft>
                <a:spcPts val="0"/>
              </a:spcAft>
            </a:pPr>
            <a:r>
              <a:rPr sz="1000" dirty="0">
                <a:solidFill>
                  <a:srgbClr val="605E5C"/>
                </a:solidFill>
                <a:latin typeface="Segoe UI"/>
                <a:cs typeface="Segoe UI"/>
              </a:rPr>
              <a:t>Indesit</a:t>
            </a:r>
          </a:p>
          <a:p>
            <a:pPr marL="0" marR="0">
              <a:lnSpc>
                <a:spcPts val="1329"/>
              </a:lnSpc>
              <a:spcBef>
                <a:spcPts val="545"/>
              </a:spcBef>
              <a:spcAft>
                <a:spcPts val="0"/>
              </a:spcAft>
            </a:pPr>
            <a:r>
              <a:rPr sz="1000" dirty="0">
                <a:solidFill>
                  <a:srgbClr val="605E5C"/>
                </a:solidFill>
                <a:latin typeface="Segoe UI"/>
                <a:cs typeface="Segoe UI"/>
              </a:rPr>
              <a:t>Beko</a:t>
            </a:r>
          </a:p>
        </p:txBody>
      </p:sp>
      <p:sp>
        <p:nvSpPr>
          <p:cNvPr id="46" name="object 46"/>
          <p:cNvSpPr txBox="1"/>
          <p:nvPr/>
        </p:nvSpPr>
        <p:spPr>
          <a:xfrm>
            <a:off x="2057250" y="3755119"/>
            <a:ext cx="30989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a:t>
            </a:r>
          </a:p>
        </p:txBody>
      </p:sp>
      <p:sp>
        <p:nvSpPr>
          <p:cNvPr id="47" name="object 47"/>
          <p:cNvSpPr txBox="1"/>
          <p:nvPr/>
        </p:nvSpPr>
        <p:spPr>
          <a:xfrm>
            <a:off x="2571749" y="3755119"/>
            <a:ext cx="30989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a:t>
            </a:r>
          </a:p>
        </p:txBody>
      </p:sp>
      <p:sp>
        <p:nvSpPr>
          <p:cNvPr id="48" name="object 48"/>
          <p:cNvSpPr txBox="1"/>
          <p:nvPr/>
        </p:nvSpPr>
        <p:spPr>
          <a:xfrm>
            <a:off x="3085802" y="3755119"/>
            <a:ext cx="30989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a:t>
            </a:r>
          </a:p>
        </p:txBody>
      </p:sp>
      <p:sp>
        <p:nvSpPr>
          <p:cNvPr id="49" name="object 49"/>
          <p:cNvSpPr txBox="1"/>
          <p:nvPr/>
        </p:nvSpPr>
        <p:spPr>
          <a:xfrm>
            <a:off x="5136951" y="3755119"/>
            <a:ext cx="355225"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a:t>
            </a:r>
          </a:p>
          <a:p>
            <a:pPr marL="44797" marR="0">
              <a:lnSpc>
                <a:spcPts val="1329"/>
              </a:lnSpc>
              <a:spcBef>
                <a:spcPts val="494"/>
              </a:spcBef>
              <a:spcAft>
                <a:spcPts val="0"/>
              </a:spcAft>
            </a:pPr>
            <a:r>
              <a:rPr sz="1000" spc="28" dirty="0">
                <a:solidFill>
                  <a:srgbClr val="FFFFFF"/>
                </a:solidFill>
                <a:latin typeface="Segoe UI"/>
                <a:cs typeface="Segoe UI"/>
              </a:rPr>
              <a:t>AZ</a:t>
            </a:r>
          </a:p>
        </p:txBody>
      </p:sp>
      <p:sp>
        <p:nvSpPr>
          <p:cNvPr id="50" name="object 50"/>
          <p:cNvSpPr txBox="1"/>
          <p:nvPr/>
        </p:nvSpPr>
        <p:spPr>
          <a:xfrm>
            <a:off x="323849" y="3950382"/>
            <a:ext cx="672052"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Electroni…</a:t>
            </a:r>
          </a:p>
          <a:p>
            <a:pPr marL="0" marR="0">
              <a:lnSpc>
                <a:spcPts val="1329"/>
              </a:lnSpc>
              <a:spcBef>
                <a:spcPts val="494"/>
              </a:spcBef>
              <a:spcAft>
                <a:spcPts val="0"/>
              </a:spcAft>
            </a:pPr>
            <a:r>
              <a:rPr sz="1000" dirty="0">
                <a:solidFill>
                  <a:srgbClr val="FFFFFF"/>
                </a:solidFill>
                <a:latin typeface="Segoe UI"/>
                <a:cs typeface="Segoe UI"/>
              </a:rPr>
              <a:t>GA</a:t>
            </a:r>
          </a:p>
        </p:txBody>
      </p:sp>
      <p:sp>
        <p:nvSpPr>
          <p:cNvPr id="51" name="object 51"/>
          <p:cNvSpPr txBox="1"/>
          <p:nvPr/>
        </p:nvSpPr>
        <p:spPr>
          <a:xfrm>
            <a:off x="1203126" y="3941452"/>
            <a:ext cx="644369"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4"/>
              </a:spcBef>
              <a:spcAft>
                <a:spcPts val="0"/>
              </a:spcAft>
            </a:pPr>
            <a:r>
              <a:rPr sz="1000" dirty="0">
                <a:solidFill>
                  <a:srgbClr val="FFFFFF"/>
                </a:solidFill>
                <a:latin typeface="Segoe UI"/>
                <a:cs typeface="Segoe UI"/>
              </a:rPr>
              <a:t>AL</a:t>
            </a:r>
          </a:p>
        </p:txBody>
      </p:sp>
      <p:sp>
        <p:nvSpPr>
          <p:cNvPr id="52" name="object 52"/>
          <p:cNvSpPr txBox="1"/>
          <p:nvPr/>
        </p:nvSpPr>
        <p:spPr>
          <a:xfrm>
            <a:off x="2057250" y="3963649"/>
            <a:ext cx="336404"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ND</a:t>
            </a:r>
          </a:p>
        </p:txBody>
      </p:sp>
      <p:sp>
        <p:nvSpPr>
          <p:cNvPr id="53" name="object 53"/>
          <p:cNvSpPr txBox="1"/>
          <p:nvPr/>
        </p:nvSpPr>
        <p:spPr>
          <a:xfrm>
            <a:off x="2843361" y="3963649"/>
            <a:ext cx="355437"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MD</a:t>
            </a:r>
          </a:p>
        </p:txBody>
      </p:sp>
      <p:sp>
        <p:nvSpPr>
          <p:cNvPr id="54" name="object 54"/>
          <p:cNvSpPr txBox="1"/>
          <p:nvPr/>
        </p:nvSpPr>
        <p:spPr>
          <a:xfrm>
            <a:off x="3311871" y="3963649"/>
            <a:ext cx="298463"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SC</a:t>
            </a:r>
          </a:p>
        </p:txBody>
      </p:sp>
      <p:sp>
        <p:nvSpPr>
          <p:cNvPr id="55" name="object 55"/>
          <p:cNvSpPr txBox="1"/>
          <p:nvPr/>
        </p:nvSpPr>
        <p:spPr>
          <a:xfrm>
            <a:off x="3779936" y="3963649"/>
            <a:ext cx="311606"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NE</a:t>
            </a:r>
          </a:p>
        </p:txBody>
      </p:sp>
      <p:sp>
        <p:nvSpPr>
          <p:cNvPr id="56" name="object 56"/>
          <p:cNvSpPr txBox="1"/>
          <p:nvPr/>
        </p:nvSpPr>
        <p:spPr>
          <a:xfrm>
            <a:off x="4247703" y="3963649"/>
            <a:ext cx="245952"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IL</a:t>
            </a:r>
          </a:p>
        </p:txBody>
      </p:sp>
      <p:sp>
        <p:nvSpPr>
          <p:cNvPr id="57" name="object 57"/>
          <p:cNvSpPr txBox="1"/>
          <p:nvPr/>
        </p:nvSpPr>
        <p:spPr>
          <a:xfrm>
            <a:off x="4714874" y="3963649"/>
            <a:ext cx="305654"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DE</a:t>
            </a:r>
          </a:p>
        </p:txBody>
      </p:sp>
      <p:sp>
        <p:nvSpPr>
          <p:cNvPr id="58" name="object 58"/>
          <p:cNvSpPr txBox="1"/>
          <p:nvPr/>
        </p:nvSpPr>
        <p:spPr>
          <a:xfrm>
            <a:off x="2057250" y="4276464"/>
            <a:ext cx="579685"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p>
          <a:p>
            <a:pPr marL="0" marR="0">
              <a:lnSpc>
                <a:spcPts val="1329"/>
              </a:lnSpc>
              <a:spcBef>
                <a:spcPts val="494"/>
              </a:spcBef>
              <a:spcAft>
                <a:spcPts val="0"/>
              </a:spcAft>
            </a:pPr>
            <a:r>
              <a:rPr sz="1000" dirty="0">
                <a:solidFill>
                  <a:srgbClr val="FFFFFF"/>
                </a:solidFill>
                <a:latin typeface="Segoe UI"/>
                <a:cs typeface="Segoe UI"/>
              </a:rPr>
              <a:t>NC</a:t>
            </a:r>
          </a:p>
        </p:txBody>
      </p:sp>
      <p:sp>
        <p:nvSpPr>
          <p:cNvPr id="59" name="object 59"/>
          <p:cNvSpPr txBox="1"/>
          <p:nvPr/>
        </p:nvSpPr>
        <p:spPr>
          <a:xfrm>
            <a:off x="3311871" y="4351325"/>
            <a:ext cx="2382589" cy="205010"/>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a:t>
            </a:r>
            <a:r>
              <a:rPr sz="900" spc="601" dirty="0">
                <a:solidFill>
                  <a:srgbClr val="FFFFFF"/>
                </a:solidFill>
                <a:latin typeface="Segoe UI"/>
                <a:cs typeface="Segoe UI"/>
              </a:rPr>
              <a:t> </a:t>
            </a:r>
            <a:r>
              <a:rPr sz="900" dirty="0">
                <a:solidFill>
                  <a:srgbClr val="FFFFFF"/>
                </a:solidFill>
                <a:latin typeface="Segoe UI"/>
                <a:cs typeface="Segoe UI"/>
              </a:rPr>
              <a:t>Electr…</a:t>
            </a:r>
            <a:r>
              <a:rPr sz="900" spc="600" dirty="0">
                <a:solidFill>
                  <a:srgbClr val="FFFFFF"/>
                </a:solidFill>
                <a:latin typeface="Segoe UI"/>
                <a:cs typeface="Segoe UI"/>
              </a:rPr>
              <a:t> </a:t>
            </a:r>
            <a:r>
              <a:rPr sz="900" dirty="0">
                <a:solidFill>
                  <a:srgbClr val="FFFFFF"/>
                </a:solidFill>
                <a:latin typeface="Segoe UI"/>
                <a:cs typeface="Segoe UI"/>
              </a:rPr>
              <a:t>Electr…</a:t>
            </a:r>
            <a:r>
              <a:rPr sz="900" spc="594" dirty="0">
                <a:solidFill>
                  <a:srgbClr val="FFFFFF"/>
                </a:solidFill>
                <a:latin typeface="Segoe UI"/>
                <a:cs typeface="Segoe UI"/>
              </a:rPr>
              <a:t> </a:t>
            </a:r>
            <a:r>
              <a:rPr sz="900" dirty="0">
                <a:solidFill>
                  <a:srgbClr val="FFFFFF"/>
                </a:solidFill>
                <a:latin typeface="Segoe UI"/>
                <a:cs typeface="Segoe UI"/>
              </a:rPr>
              <a:t>Electr…</a:t>
            </a:r>
            <a:r>
              <a:rPr sz="900" spc="592" dirty="0">
                <a:solidFill>
                  <a:srgbClr val="FFFFFF"/>
                </a:solidFill>
                <a:latin typeface="Segoe UI"/>
                <a:cs typeface="Segoe UI"/>
              </a:rPr>
              <a:t> </a:t>
            </a:r>
            <a:r>
              <a:rPr sz="900" dirty="0">
                <a:solidFill>
                  <a:srgbClr val="FFFFFF"/>
                </a:solidFill>
                <a:latin typeface="Segoe UI"/>
                <a:cs typeface="Segoe UI"/>
              </a:rPr>
              <a:t>Electr…</a:t>
            </a:r>
          </a:p>
        </p:txBody>
      </p:sp>
      <p:sp>
        <p:nvSpPr>
          <p:cNvPr id="60" name="object 60"/>
          <p:cNvSpPr txBox="1"/>
          <p:nvPr/>
        </p:nvSpPr>
        <p:spPr>
          <a:xfrm>
            <a:off x="2843361" y="4373500"/>
            <a:ext cx="512712"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a:t>
            </a:r>
          </a:p>
        </p:txBody>
      </p:sp>
      <p:sp>
        <p:nvSpPr>
          <p:cNvPr id="61" name="object 61"/>
          <p:cNvSpPr txBox="1"/>
          <p:nvPr/>
        </p:nvSpPr>
        <p:spPr>
          <a:xfrm>
            <a:off x="323849" y="4440175"/>
            <a:ext cx="644369" cy="415656"/>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6"/>
              </a:spcBef>
              <a:spcAft>
                <a:spcPts val="0"/>
              </a:spcAft>
            </a:pPr>
            <a:r>
              <a:rPr sz="1000" dirty="0">
                <a:solidFill>
                  <a:srgbClr val="FFFFFF"/>
                </a:solidFill>
                <a:latin typeface="Segoe UI"/>
                <a:cs typeface="Segoe UI"/>
              </a:rPr>
              <a:t>OK</a:t>
            </a:r>
          </a:p>
        </p:txBody>
      </p:sp>
      <p:sp>
        <p:nvSpPr>
          <p:cNvPr id="62" name="object 62"/>
          <p:cNvSpPr txBox="1"/>
          <p:nvPr/>
        </p:nvSpPr>
        <p:spPr>
          <a:xfrm>
            <a:off x="1203126" y="4431989"/>
            <a:ext cx="644369"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4"/>
              </a:spcBef>
              <a:spcAft>
                <a:spcPts val="0"/>
              </a:spcAft>
            </a:pPr>
            <a:r>
              <a:rPr sz="1000" dirty="0">
                <a:solidFill>
                  <a:srgbClr val="FFFFFF"/>
                </a:solidFill>
                <a:latin typeface="Segoe UI"/>
                <a:cs typeface="Segoe UI"/>
              </a:rPr>
              <a:t>WY</a:t>
            </a:r>
          </a:p>
        </p:txBody>
      </p:sp>
      <p:sp>
        <p:nvSpPr>
          <p:cNvPr id="63" name="object 63"/>
          <p:cNvSpPr txBox="1"/>
          <p:nvPr/>
        </p:nvSpPr>
        <p:spPr>
          <a:xfrm>
            <a:off x="11726464" y="4463563"/>
            <a:ext cx="317186"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Hp</a:t>
            </a:r>
          </a:p>
        </p:txBody>
      </p:sp>
      <p:sp>
        <p:nvSpPr>
          <p:cNvPr id="64" name="object 64"/>
          <p:cNvSpPr txBox="1"/>
          <p:nvPr/>
        </p:nvSpPr>
        <p:spPr>
          <a:xfrm>
            <a:off x="2843361" y="4615941"/>
            <a:ext cx="30989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a:t>
            </a:r>
          </a:p>
        </p:txBody>
      </p:sp>
      <p:sp>
        <p:nvSpPr>
          <p:cNvPr id="65" name="object 65"/>
          <p:cNvSpPr txBox="1"/>
          <p:nvPr/>
        </p:nvSpPr>
        <p:spPr>
          <a:xfrm>
            <a:off x="3311871" y="4615941"/>
            <a:ext cx="309897"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a:t>
            </a:r>
          </a:p>
        </p:txBody>
      </p:sp>
      <p:sp>
        <p:nvSpPr>
          <p:cNvPr id="66" name="object 66"/>
          <p:cNvSpPr txBox="1"/>
          <p:nvPr/>
        </p:nvSpPr>
        <p:spPr>
          <a:xfrm>
            <a:off x="4691657" y="4615941"/>
            <a:ext cx="333114" cy="415507"/>
          </a:xfrm>
          <a:prstGeom prst="rect">
            <a:avLst/>
          </a:prstGeom>
        </p:spPr>
        <p:txBody>
          <a:bodyPr vert="horz" wrap="square" lIns="0" tIns="0" rIns="0" bIns="0" rtlCol="0">
            <a:spAutoFit/>
          </a:bodyPr>
          <a:lstStyle/>
          <a:p>
            <a:pPr marL="23217" marR="0">
              <a:lnSpc>
                <a:spcPts val="1197"/>
              </a:lnSpc>
              <a:spcBef>
                <a:spcPts val="0"/>
              </a:spcBef>
              <a:spcAft>
                <a:spcPts val="0"/>
              </a:spcAft>
            </a:pPr>
            <a:r>
              <a:rPr sz="900" dirty="0">
                <a:solidFill>
                  <a:srgbClr val="FFFFFF"/>
                </a:solidFill>
                <a:latin typeface="Segoe UI"/>
                <a:cs typeface="Segoe UI"/>
              </a:rPr>
              <a:t>A…</a:t>
            </a:r>
          </a:p>
          <a:p>
            <a:pPr marL="0" marR="0">
              <a:lnSpc>
                <a:spcPts val="1329"/>
              </a:lnSpc>
              <a:spcBef>
                <a:spcPts val="494"/>
              </a:spcBef>
              <a:spcAft>
                <a:spcPts val="0"/>
              </a:spcAft>
            </a:pPr>
            <a:r>
              <a:rPr sz="1000" spc="18" dirty="0">
                <a:solidFill>
                  <a:srgbClr val="FFFFFF"/>
                </a:solidFill>
                <a:latin typeface="Segoe UI"/>
                <a:cs typeface="Segoe UI"/>
              </a:rPr>
              <a:t>VT</a:t>
            </a:r>
          </a:p>
        </p:txBody>
      </p:sp>
      <p:sp>
        <p:nvSpPr>
          <p:cNvPr id="67" name="object 67"/>
          <p:cNvSpPr txBox="1"/>
          <p:nvPr/>
        </p:nvSpPr>
        <p:spPr>
          <a:xfrm>
            <a:off x="5169991" y="4615941"/>
            <a:ext cx="326733" cy="415507"/>
          </a:xfrm>
          <a:prstGeom prst="rect">
            <a:avLst/>
          </a:prstGeom>
        </p:spPr>
        <p:txBody>
          <a:bodyPr vert="horz" wrap="square" lIns="0" tIns="0" rIns="0" bIns="0" rtlCol="0">
            <a:spAutoFit/>
          </a:bodyPr>
          <a:lstStyle/>
          <a:p>
            <a:pPr marL="11757" marR="0">
              <a:lnSpc>
                <a:spcPts val="1197"/>
              </a:lnSpc>
              <a:spcBef>
                <a:spcPts val="0"/>
              </a:spcBef>
              <a:spcAft>
                <a:spcPts val="0"/>
              </a:spcAft>
            </a:pPr>
            <a:r>
              <a:rPr sz="900" dirty="0">
                <a:solidFill>
                  <a:srgbClr val="FFFFFF"/>
                </a:solidFill>
                <a:latin typeface="Segoe UI"/>
                <a:cs typeface="Segoe UI"/>
              </a:rPr>
              <a:t>A…</a:t>
            </a:r>
          </a:p>
          <a:p>
            <a:pPr marL="0" marR="0">
              <a:lnSpc>
                <a:spcPts val="1329"/>
              </a:lnSpc>
              <a:spcBef>
                <a:spcPts val="494"/>
              </a:spcBef>
              <a:spcAft>
                <a:spcPts val="0"/>
              </a:spcAft>
            </a:pPr>
            <a:r>
              <a:rPr sz="1000" spc="-27" dirty="0">
                <a:solidFill>
                  <a:srgbClr val="FFFFFF"/>
                </a:solidFill>
                <a:latin typeface="Segoe UI"/>
                <a:cs typeface="Segoe UI"/>
              </a:rPr>
              <a:t>CO</a:t>
            </a:r>
          </a:p>
        </p:txBody>
      </p:sp>
      <p:sp>
        <p:nvSpPr>
          <p:cNvPr id="68" name="object 68"/>
          <p:cNvSpPr txBox="1"/>
          <p:nvPr/>
        </p:nvSpPr>
        <p:spPr>
          <a:xfrm>
            <a:off x="11726464" y="4711213"/>
            <a:ext cx="413900"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Asus</a:t>
            </a:r>
          </a:p>
        </p:txBody>
      </p:sp>
      <p:sp>
        <p:nvSpPr>
          <p:cNvPr id="69" name="object 69"/>
          <p:cNvSpPr txBox="1"/>
          <p:nvPr/>
        </p:nvSpPr>
        <p:spPr>
          <a:xfrm>
            <a:off x="2057250" y="4797214"/>
            <a:ext cx="579685" cy="415656"/>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p>
          <a:p>
            <a:pPr marL="0" marR="0">
              <a:lnSpc>
                <a:spcPts val="1329"/>
              </a:lnSpc>
              <a:spcBef>
                <a:spcPts val="496"/>
              </a:spcBef>
              <a:spcAft>
                <a:spcPts val="0"/>
              </a:spcAft>
            </a:pPr>
            <a:r>
              <a:rPr sz="1000" dirty="0">
                <a:solidFill>
                  <a:srgbClr val="FFFFFF"/>
                </a:solidFill>
                <a:latin typeface="Segoe UI"/>
                <a:cs typeface="Segoe UI"/>
              </a:rPr>
              <a:t>TX</a:t>
            </a:r>
          </a:p>
        </p:txBody>
      </p:sp>
      <p:sp>
        <p:nvSpPr>
          <p:cNvPr id="70" name="object 70"/>
          <p:cNvSpPr txBox="1"/>
          <p:nvPr/>
        </p:nvSpPr>
        <p:spPr>
          <a:xfrm>
            <a:off x="2843361" y="4824471"/>
            <a:ext cx="361389"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NM</a:t>
            </a:r>
          </a:p>
        </p:txBody>
      </p:sp>
      <p:sp>
        <p:nvSpPr>
          <p:cNvPr id="71" name="object 71"/>
          <p:cNvSpPr txBox="1"/>
          <p:nvPr/>
        </p:nvSpPr>
        <p:spPr>
          <a:xfrm>
            <a:off x="3732460" y="4824471"/>
            <a:ext cx="306150"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UT</a:t>
            </a:r>
          </a:p>
        </p:txBody>
      </p:sp>
      <p:sp>
        <p:nvSpPr>
          <p:cNvPr id="72" name="object 72"/>
          <p:cNvSpPr txBox="1"/>
          <p:nvPr/>
        </p:nvSpPr>
        <p:spPr>
          <a:xfrm>
            <a:off x="4212430" y="4824471"/>
            <a:ext cx="330639"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ME</a:t>
            </a:r>
          </a:p>
        </p:txBody>
      </p:sp>
      <p:sp>
        <p:nvSpPr>
          <p:cNvPr id="73" name="object 73"/>
          <p:cNvSpPr txBox="1"/>
          <p:nvPr/>
        </p:nvSpPr>
        <p:spPr>
          <a:xfrm>
            <a:off x="323849" y="4927289"/>
            <a:ext cx="672052"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Electroni…</a:t>
            </a:r>
          </a:p>
          <a:p>
            <a:pPr marL="0" marR="0">
              <a:lnSpc>
                <a:spcPts val="1329"/>
              </a:lnSpc>
              <a:spcBef>
                <a:spcPts val="494"/>
              </a:spcBef>
              <a:spcAft>
                <a:spcPts val="0"/>
              </a:spcAft>
            </a:pPr>
            <a:r>
              <a:rPr sz="1000" dirty="0">
                <a:solidFill>
                  <a:srgbClr val="FFFFFF"/>
                </a:solidFill>
                <a:latin typeface="Segoe UI"/>
                <a:cs typeface="Segoe UI"/>
              </a:rPr>
              <a:t>ID</a:t>
            </a:r>
          </a:p>
        </p:txBody>
      </p:sp>
      <p:sp>
        <p:nvSpPr>
          <p:cNvPr id="74" name="object 74"/>
          <p:cNvSpPr txBox="1"/>
          <p:nvPr/>
        </p:nvSpPr>
        <p:spPr>
          <a:xfrm>
            <a:off x="1203126" y="4921336"/>
            <a:ext cx="644369"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4"/>
              </a:spcBef>
              <a:spcAft>
                <a:spcPts val="0"/>
              </a:spcAft>
            </a:pPr>
            <a:r>
              <a:rPr sz="1000" dirty="0">
                <a:solidFill>
                  <a:srgbClr val="FFFFFF"/>
                </a:solidFill>
                <a:latin typeface="Segoe UI"/>
                <a:cs typeface="Segoe UI"/>
              </a:rPr>
              <a:t>NY</a:t>
            </a:r>
          </a:p>
        </p:txBody>
      </p:sp>
      <p:sp>
        <p:nvSpPr>
          <p:cNvPr id="75" name="object 75"/>
          <p:cNvSpPr txBox="1"/>
          <p:nvPr/>
        </p:nvSpPr>
        <p:spPr>
          <a:xfrm>
            <a:off x="11726464" y="4949338"/>
            <a:ext cx="448431"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Haier</a:t>
            </a:r>
          </a:p>
        </p:txBody>
      </p:sp>
      <p:sp>
        <p:nvSpPr>
          <p:cNvPr id="76" name="object 76"/>
          <p:cNvSpPr txBox="1"/>
          <p:nvPr/>
        </p:nvSpPr>
        <p:spPr>
          <a:xfrm>
            <a:off x="2843361" y="5066593"/>
            <a:ext cx="644369" cy="415656"/>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6"/>
              </a:spcBef>
              <a:spcAft>
                <a:spcPts val="0"/>
              </a:spcAft>
            </a:pPr>
            <a:r>
              <a:rPr sz="1000" dirty="0">
                <a:solidFill>
                  <a:srgbClr val="FFFFFF"/>
                </a:solidFill>
                <a:latin typeface="Segoe UI"/>
                <a:cs typeface="Segoe UI"/>
              </a:rPr>
              <a:t>AK</a:t>
            </a:r>
          </a:p>
        </p:txBody>
      </p:sp>
      <p:sp>
        <p:nvSpPr>
          <p:cNvPr id="77" name="object 77"/>
          <p:cNvSpPr txBox="1"/>
          <p:nvPr/>
        </p:nvSpPr>
        <p:spPr>
          <a:xfrm>
            <a:off x="5985625" y="5163245"/>
            <a:ext cx="868114"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1.13M (24.4%)</a:t>
            </a:r>
          </a:p>
        </p:txBody>
      </p:sp>
      <p:sp>
        <p:nvSpPr>
          <p:cNvPr id="78" name="object 78"/>
          <p:cNvSpPr txBox="1"/>
          <p:nvPr/>
        </p:nvSpPr>
        <p:spPr>
          <a:xfrm>
            <a:off x="3732460" y="5187143"/>
            <a:ext cx="1950243" cy="447898"/>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a:t>
            </a:r>
            <a:r>
              <a:rPr sz="900" spc="696" dirty="0">
                <a:solidFill>
                  <a:srgbClr val="FFFFFF"/>
                </a:solidFill>
                <a:latin typeface="Segoe UI"/>
                <a:cs typeface="Segoe UI"/>
              </a:rPr>
              <a:t> </a:t>
            </a:r>
            <a:r>
              <a:rPr sz="900" dirty="0">
                <a:solidFill>
                  <a:srgbClr val="FFFFFF"/>
                </a:solidFill>
                <a:latin typeface="Segoe UI"/>
                <a:cs typeface="Segoe UI"/>
              </a:rPr>
              <a:t>Electr…</a:t>
            </a:r>
            <a:r>
              <a:rPr sz="900" spc="690" dirty="0">
                <a:solidFill>
                  <a:srgbClr val="FFFFFF"/>
                </a:solidFill>
                <a:latin typeface="Segoe UI"/>
                <a:cs typeface="Segoe UI"/>
              </a:rPr>
              <a:t> </a:t>
            </a:r>
            <a:r>
              <a:rPr sz="900" dirty="0">
                <a:solidFill>
                  <a:srgbClr val="FFFFFF"/>
                </a:solidFill>
                <a:latin typeface="Segoe UI"/>
                <a:cs typeface="Segoe UI"/>
              </a:rPr>
              <a:t>Electr…</a:t>
            </a:r>
            <a:r>
              <a:rPr sz="900" spc="682" dirty="0">
                <a:solidFill>
                  <a:srgbClr val="FFFFFF"/>
                </a:solidFill>
                <a:latin typeface="Segoe UI"/>
                <a:cs typeface="Segoe UI"/>
              </a:rPr>
              <a:t> </a:t>
            </a:r>
            <a:r>
              <a:rPr sz="900" dirty="0">
                <a:solidFill>
                  <a:srgbClr val="FFFFFF"/>
                </a:solidFill>
                <a:latin typeface="Segoe UI"/>
                <a:cs typeface="Segoe UI"/>
              </a:rPr>
              <a:t>Electr…</a:t>
            </a:r>
          </a:p>
          <a:p>
            <a:pPr marL="479970" marR="0">
              <a:lnSpc>
                <a:spcPts val="1197"/>
              </a:lnSpc>
              <a:spcBef>
                <a:spcPts val="786"/>
              </a:spcBef>
              <a:spcAft>
                <a:spcPts val="0"/>
              </a:spcAft>
            </a:pPr>
            <a:r>
              <a:rPr sz="900" dirty="0">
                <a:solidFill>
                  <a:srgbClr val="FFFFFF"/>
                </a:solidFill>
                <a:latin typeface="Segoe UI"/>
                <a:cs typeface="Segoe UI"/>
              </a:rPr>
              <a:t>A…</a:t>
            </a:r>
            <a:r>
              <a:rPr sz="900" spc="2287" dirty="0">
                <a:solidFill>
                  <a:srgbClr val="FFFFFF"/>
                </a:solidFill>
                <a:latin typeface="Segoe UI"/>
                <a:cs typeface="Segoe UI"/>
              </a:rPr>
              <a:t> </a:t>
            </a:r>
            <a:r>
              <a:rPr sz="900" dirty="0">
                <a:solidFill>
                  <a:srgbClr val="FFFFFF"/>
                </a:solidFill>
                <a:latin typeface="Segoe UI"/>
                <a:cs typeface="Segoe UI"/>
              </a:rPr>
              <a:t>A…</a:t>
            </a:r>
            <a:r>
              <a:rPr sz="900" spc="2279" dirty="0">
                <a:solidFill>
                  <a:srgbClr val="FFFFFF"/>
                </a:solidFill>
                <a:latin typeface="Segoe UI"/>
                <a:cs typeface="Segoe UI"/>
              </a:rPr>
              <a:t> </a:t>
            </a:r>
            <a:r>
              <a:rPr sz="900" dirty="0">
                <a:solidFill>
                  <a:srgbClr val="FFFFFF"/>
                </a:solidFill>
                <a:latin typeface="Segoe UI"/>
                <a:cs typeface="Segoe UI"/>
              </a:rPr>
              <a:t>A…</a:t>
            </a:r>
          </a:p>
        </p:txBody>
      </p:sp>
      <p:sp>
        <p:nvSpPr>
          <p:cNvPr id="79" name="object 79"/>
          <p:cNvSpPr txBox="1"/>
          <p:nvPr/>
        </p:nvSpPr>
        <p:spPr>
          <a:xfrm>
            <a:off x="11726464" y="5187463"/>
            <a:ext cx="418611"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Artel</a:t>
            </a:r>
          </a:p>
        </p:txBody>
      </p:sp>
      <p:sp>
        <p:nvSpPr>
          <p:cNvPr id="80" name="object 80"/>
          <p:cNvSpPr txBox="1"/>
          <p:nvPr/>
        </p:nvSpPr>
        <p:spPr>
          <a:xfrm>
            <a:off x="2057250" y="5317666"/>
            <a:ext cx="579685"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p>
          <a:p>
            <a:pPr marL="0" marR="0">
              <a:lnSpc>
                <a:spcPts val="1329"/>
              </a:lnSpc>
              <a:spcBef>
                <a:spcPts val="494"/>
              </a:spcBef>
              <a:spcAft>
                <a:spcPts val="0"/>
              </a:spcAft>
            </a:pPr>
            <a:r>
              <a:rPr sz="1000" dirty="0">
                <a:solidFill>
                  <a:srgbClr val="FFFFFF"/>
                </a:solidFill>
                <a:latin typeface="Segoe UI"/>
                <a:cs typeface="Segoe UI"/>
              </a:rPr>
              <a:t>MN</a:t>
            </a:r>
          </a:p>
        </p:txBody>
      </p:sp>
      <p:sp>
        <p:nvSpPr>
          <p:cNvPr id="81" name="object 81"/>
          <p:cNvSpPr txBox="1"/>
          <p:nvPr/>
        </p:nvSpPr>
        <p:spPr>
          <a:xfrm>
            <a:off x="323849" y="5413957"/>
            <a:ext cx="672052"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Electroni…</a:t>
            </a:r>
          </a:p>
          <a:p>
            <a:pPr marL="0" marR="0">
              <a:lnSpc>
                <a:spcPts val="1329"/>
              </a:lnSpc>
              <a:spcBef>
                <a:spcPts val="494"/>
              </a:spcBef>
              <a:spcAft>
                <a:spcPts val="0"/>
              </a:spcAft>
            </a:pPr>
            <a:r>
              <a:rPr sz="1000" dirty="0">
                <a:solidFill>
                  <a:srgbClr val="FFFFFF"/>
                </a:solidFill>
                <a:latin typeface="Segoe UI"/>
                <a:cs typeface="Segoe UI"/>
              </a:rPr>
              <a:t>MS</a:t>
            </a:r>
          </a:p>
        </p:txBody>
      </p:sp>
      <p:sp>
        <p:nvSpPr>
          <p:cNvPr id="82" name="object 82"/>
          <p:cNvSpPr txBox="1"/>
          <p:nvPr/>
        </p:nvSpPr>
        <p:spPr>
          <a:xfrm>
            <a:off x="1203126" y="5410237"/>
            <a:ext cx="644369"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4"/>
              </a:spcBef>
              <a:spcAft>
                <a:spcPts val="0"/>
              </a:spcAft>
            </a:pPr>
            <a:r>
              <a:rPr sz="1000" dirty="0">
                <a:solidFill>
                  <a:srgbClr val="FFFFFF"/>
                </a:solidFill>
                <a:latin typeface="Segoe UI"/>
                <a:cs typeface="Segoe UI"/>
              </a:rPr>
              <a:t>NH</a:t>
            </a:r>
          </a:p>
        </p:txBody>
      </p:sp>
      <p:sp>
        <p:nvSpPr>
          <p:cNvPr id="83" name="object 83"/>
          <p:cNvSpPr txBox="1"/>
          <p:nvPr/>
        </p:nvSpPr>
        <p:spPr>
          <a:xfrm>
            <a:off x="11726464" y="5435113"/>
            <a:ext cx="516131" cy="445102"/>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Philips</a:t>
            </a:r>
          </a:p>
          <a:p>
            <a:pPr marL="0" marR="0">
              <a:lnSpc>
                <a:spcPts val="1329"/>
              </a:lnSpc>
              <a:spcBef>
                <a:spcPts val="595"/>
              </a:spcBef>
              <a:spcAft>
                <a:spcPts val="0"/>
              </a:spcAft>
            </a:pPr>
            <a:r>
              <a:rPr sz="1000" dirty="0">
                <a:solidFill>
                  <a:srgbClr val="605E5C"/>
                </a:solidFill>
                <a:latin typeface="Segoe UI"/>
                <a:cs typeface="Segoe UI"/>
              </a:rPr>
              <a:t>Vivo</a:t>
            </a:r>
          </a:p>
        </p:txBody>
      </p:sp>
      <p:sp>
        <p:nvSpPr>
          <p:cNvPr id="84" name="object 84"/>
          <p:cNvSpPr txBox="1"/>
          <p:nvPr/>
        </p:nvSpPr>
        <p:spPr>
          <a:xfrm>
            <a:off x="2843361" y="5516946"/>
            <a:ext cx="644369" cy="415656"/>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6"/>
              </a:spcBef>
              <a:spcAft>
                <a:spcPts val="0"/>
              </a:spcAft>
            </a:pPr>
            <a:r>
              <a:rPr sz="1000" dirty="0">
                <a:solidFill>
                  <a:srgbClr val="FFFFFF"/>
                </a:solidFill>
                <a:latin typeface="Segoe UI"/>
                <a:cs typeface="Segoe UI"/>
              </a:rPr>
              <a:t>RI</a:t>
            </a:r>
          </a:p>
        </p:txBody>
      </p:sp>
      <p:sp>
        <p:nvSpPr>
          <p:cNvPr id="85" name="object 85"/>
          <p:cNvSpPr txBox="1"/>
          <p:nvPr/>
        </p:nvSpPr>
        <p:spPr>
          <a:xfrm>
            <a:off x="3732460" y="5653444"/>
            <a:ext cx="320037"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DC</a:t>
            </a:r>
          </a:p>
        </p:txBody>
      </p:sp>
      <p:sp>
        <p:nvSpPr>
          <p:cNvPr id="86" name="object 86"/>
          <p:cNvSpPr txBox="1"/>
          <p:nvPr/>
        </p:nvSpPr>
        <p:spPr>
          <a:xfrm>
            <a:off x="4564111" y="5653444"/>
            <a:ext cx="352895"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spc="-38" dirty="0">
                <a:solidFill>
                  <a:srgbClr val="FFFFFF"/>
                </a:solidFill>
                <a:latin typeface="Segoe UI"/>
                <a:cs typeface="Segoe UI"/>
              </a:rPr>
              <a:t>WA</a:t>
            </a:r>
          </a:p>
        </p:txBody>
      </p:sp>
      <p:sp>
        <p:nvSpPr>
          <p:cNvPr id="87" name="object 87"/>
          <p:cNvSpPr txBox="1"/>
          <p:nvPr/>
        </p:nvSpPr>
        <p:spPr>
          <a:xfrm>
            <a:off x="5108525" y="5653444"/>
            <a:ext cx="305406"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spc="-68" dirty="0">
                <a:solidFill>
                  <a:srgbClr val="FFFFFF"/>
                </a:solidFill>
                <a:latin typeface="Segoe UI"/>
                <a:cs typeface="Segoe UI"/>
              </a:rPr>
              <a:t>PA</a:t>
            </a:r>
          </a:p>
        </p:txBody>
      </p:sp>
      <p:sp>
        <p:nvSpPr>
          <p:cNvPr id="88" name="object 88"/>
          <p:cNvSpPr txBox="1"/>
          <p:nvPr/>
        </p:nvSpPr>
        <p:spPr>
          <a:xfrm>
            <a:off x="2057250" y="5837076"/>
            <a:ext cx="579685"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p>
          <a:p>
            <a:pPr marL="0" marR="0">
              <a:lnSpc>
                <a:spcPts val="1329"/>
              </a:lnSpc>
              <a:spcBef>
                <a:spcPts val="494"/>
              </a:spcBef>
              <a:spcAft>
                <a:spcPts val="0"/>
              </a:spcAft>
            </a:pPr>
            <a:r>
              <a:rPr sz="1000" dirty="0">
                <a:solidFill>
                  <a:srgbClr val="FFFFFF"/>
                </a:solidFill>
                <a:latin typeface="Segoe UI"/>
                <a:cs typeface="Segoe UI"/>
              </a:rPr>
              <a:t>SD</a:t>
            </a:r>
          </a:p>
        </p:txBody>
      </p:sp>
      <p:sp>
        <p:nvSpPr>
          <p:cNvPr id="89" name="object 89"/>
          <p:cNvSpPr txBox="1"/>
          <p:nvPr/>
        </p:nvSpPr>
        <p:spPr>
          <a:xfrm>
            <a:off x="9936293" y="5867832"/>
            <a:ext cx="92972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605E5C"/>
                </a:solidFill>
                <a:latin typeface="Segoe UI"/>
                <a:cs typeface="Segoe UI"/>
              </a:rPr>
              <a:t>2.52M (54.46%)</a:t>
            </a:r>
          </a:p>
        </p:txBody>
      </p:sp>
      <p:sp>
        <p:nvSpPr>
          <p:cNvPr id="90" name="object 90"/>
          <p:cNvSpPr txBox="1"/>
          <p:nvPr/>
        </p:nvSpPr>
        <p:spPr>
          <a:xfrm>
            <a:off x="323849" y="5898839"/>
            <a:ext cx="672052" cy="415656"/>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Electroni…</a:t>
            </a:r>
          </a:p>
          <a:p>
            <a:pPr marL="0" marR="0">
              <a:lnSpc>
                <a:spcPts val="1329"/>
              </a:lnSpc>
              <a:spcBef>
                <a:spcPts val="496"/>
              </a:spcBef>
              <a:spcAft>
                <a:spcPts val="0"/>
              </a:spcAft>
            </a:pPr>
            <a:r>
              <a:rPr sz="1000" dirty="0">
                <a:solidFill>
                  <a:srgbClr val="FFFFFF"/>
                </a:solidFill>
                <a:latin typeface="Segoe UI"/>
                <a:cs typeface="Segoe UI"/>
              </a:rPr>
              <a:t>IN</a:t>
            </a:r>
          </a:p>
        </p:txBody>
      </p:sp>
      <p:sp>
        <p:nvSpPr>
          <p:cNvPr id="91" name="object 91"/>
          <p:cNvSpPr txBox="1"/>
          <p:nvPr/>
        </p:nvSpPr>
        <p:spPr>
          <a:xfrm>
            <a:off x="1203126" y="5896161"/>
            <a:ext cx="644369"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4"/>
              </a:spcBef>
              <a:spcAft>
                <a:spcPts val="0"/>
              </a:spcAft>
            </a:pPr>
            <a:r>
              <a:rPr sz="1000" dirty="0">
                <a:solidFill>
                  <a:srgbClr val="FFFFFF"/>
                </a:solidFill>
                <a:latin typeface="Segoe UI"/>
                <a:cs typeface="Segoe UI"/>
              </a:rPr>
              <a:t>WV</a:t>
            </a:r>
          </a:p>
        </p:txBody>
      </p:sp>
      <p:sp>
        <p:nvSpPr>
          <p:cNvPr id="92" name="object 92"/>
          <p:cNvSpPr txBox="1"/>
          <p:nvPr/>
        </p:nvSpPr>
        <p:spPr>
          <a:xfrm>
            <a:off x="11726464" y="5911363"/>
            <a:ext cx="672796" cy="930878"/>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Canon</a:t>
            </a:r>
          </a:p>
          <a:p>
            <a:pPr marL="0" marR="0">
              <a:lnSpc>
                <a:spcPts val="1329"/>
              </a:lnSpc>
              <a:spcBef>
                <a:spcPts val="670"/>
              </a:spcBef>
              <a:spcAft>
                <a:spcPts val="0"/>
              </a:spcAft>
            </a:pPr>
            <a:r>
              <a:rPr sz="1000" dirty="0">
                <a:solidFill>
                  <a:srgbClr val="605E5C"/>
                </a:solidFill>
                <a:latin typeface="Segoe UI"/>
                <a:cs typeface="Segoe UI"/>
              </a:rPr>
              <a:t>Dauscher</a:t>
            </a:r>
          </a:p>
          <a:p>
            <a:pPr marL="0" marR="0">
              <a:lnSpc>
                <a:spcPts val="1329"/>
              </a:lnSpc>
              <a:spcBef>
                <a:spcPts val="595"/>
              </a:spcBef>
              <a:spcAft>
                <a:spcPts val="0"/>
              </a:spcAft>
            </a:pPr>
            <a:r>
              <a:rPr sz="1000" dirty="0">
                <a:solidFill>
                  <a:srgbClr val="605E5C"/>
                </a:solidFill>
                <a:latin typeface="Segoe UI"/>
                <a:cs typeface="Segoe UI"/>
              </a:rPr>
              <a:t>Janome</a:t>
            </a:r>
          </a:p>
          <a:p>
            <a:pPr marL="0" marR="0">
              <a:lnSpc>
                <a:spcPts val="1329"/>
              </a:lnSpc>
              <a:spcBef>
                <a:spcPts val="545"/>
              </a:spcBef>
              <a:spcAft>
                <a:spcPts val="0"/>
              </a:spcAft>
            </a:pPr>
            <a:r>
              <a:rPr sz="1000" spc="-25" dirty="0">
                <a:solidFill>
                  <a:srgbClr val="605E5C"/>
                </a:solidFill>
                <a:latin typeface="Segoe UI"/>
                <a:cs typeface="Segoe UI"/>
              </a:rPr>
              <a:t>Tefal</a:t>
            </a:r>
          </a:p>
        </p:txBody>
      </p:sp>
      <p:sp>
        <p:nvSpPr>
          <p:cNvPr id="93" name="object 93"/>
          <p:cNvSpPr txBox="1"/>
          <p:nvPr/>
        </p:nvSpPr>
        <p:spPr>
          <a:xfrm>
            <a:off x="3732460" y="5919824"/>
            <a:ext cx="579685" cy="415656"/>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p>
          <a:p>
            <a:pPr marL="0" marR="0">
              <a:lnSpc>
                <a:spcPts val="1329"/>
              </a:lnSpc>
              <a:spcBef>
                <a:spcPts val="496"/>
              </a:spcBef>
              <a:spcAft>
                <a:spcPts val="0"/>
              </a:spcAft>
            </a:pPr>
            <a:r>
              <a:rPr sz="1000" dirty="0">
                <a:solidFill>
                  <a:srgbClr val="FFFFFF"/>
                </a:solidFill>
                <a:latin typeface="Segoe UI"/>
                <a:cs typeface="Segoe UI"/>
              </a:rPr>
              <a:t>HI</a:t>
            </a:r>
          </a:p>
        </p:txBody>
      </p:sp>
      <p:sp>
        <p:nvSpPr>
          <p:cNvPr id="94" name="object 94"/>
          <p:cNvSpPr txBox="1"/>
          <p:nvPr/>
        </p:nvSpPr>
        <p:spPr>
          <a:xfrm>
            <a:off x="4564111" y="5919973"/>
            <a:ext cx="1124098" cy="207391"/>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r>
              <a:rPr sz="900" spc="676" dirty="0">
                <a:solidFill>
                  <a:srgbClr val="FFFFFF"/>
                </a:solidFill>
                <a:latin typeface="Segoe UI"/>
                <a:cs typeface="Segoe UI"/>
              </a:rPr>
              <a:t> </a:t>
            </a:r>
            <a:r>
              <a:rPr sz="900" dirty="0">
                <a:solidFill>
                  <a:srgbClr val="FFFFFF"/>
                </a:solidFill>
                <a:latin typeface="Segoe UI"/>
                <a:cs typeface="Segoe UI"/>
              </a:rPr>
              <a:t>Electro…</a:t>
            </a:r>
          </a:p>
        </p:txBody>
      </p:sp>
      <p:sp>
        <p:nvSpPr>
          <p:cNvPr id="95" name="object 95"/>
          <p:cNvSpPr txBox="1"/>
          <p:nvPr/>
        </p:nvSpPr>
        <p:spPr>
          <a:xfrm>
            <a:off x="2843361" y="5967300"/>
            <a:ext cx="644369" cy="415656"/>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6"/>
              </a:spcBef>
              <a:spcAft>
                <a:spcPts val="0"/>
              </a:spcAft>
            </a:pPr>
            <a:r>
              <a:rPr sz="1000" dirty="0">
                <a:solidFill>
                  <a:srgbClr val="FFFFFF"/>
                </a:solidFill>
                <a:latin typeface="Segoe UI"/>
                <a:cs typeface="Segoe UI"/>
              </a:rPr>
              <a:t>KS</a:t>
            </a:r>
          </a:p>
        </p:txBody>
      </p:sp>
      <p:sp>
        <p:nvSpPr>
          <p:cNvPr id="96" name="object 96"/>
          <p:cNvSpPr txBox="1"/>
          <p:nvPr/>
        </p:nvSpPr>
        <p:spPr>
          <a:xfrm>
            <a:off x="4564111" y="6158842"/>
            <a:ext cx="377093" cy="415656"/>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Ap…</a:t>
            </a:r>
          </a:p>
          <a:p>
            <a:pPr marL="0" marR="0">
              <a:lnSpc>
                <a:spcPts val="1329"/>
              </a:lnSpc>
              <a:spcBef>
                <a:spcPts val="496"/>
              </a:spcBef>
              <a:spcAft>
                <a:spcPts val="0"/>
              </a:spcAft>
            </a:pPr>
            <a:r>
              <a:rPr sz="1000" dirty="0">
                <a:solidFill>
                  <a:srgbClr val="FFFFFF"/>
                </a:solidFill>
                <a:latin typeface="Segoe UI"/>
                <a:cs typeface="Segoe UI"/>
              </a:rPr>
              <a:t>CA</a:t>
            </a:r>
          </a:p>
        </p:txBody>
      </p:sp>
      <p:sp>
        <p:nvSpPr>
          <p:cNvPr id="97" name="object 97"/>
          <p:cNvSpPr txBox="1"/>
          <p:nvPr/>
        </p:nvSpPr>
        <p:spPr>
          <a:xfrm>
            <a:off x="5108525" y="6158842"/>
            <a:ext cx="377093"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Ap…</a:t>
            </a:r>
          </a:p>
        </p:txBody>
      </p:sp>
      <p:sp>
        <p:nvSpPr>
          <p:cNvPr id="98" name="object 98"/>
          <p:cNvSpPr txBox="1"/>
          <p:nvPr/>
        </p:nvSpPr>
        <p:spPr>
          <a:xfrm>
            <a:off x="2057250" y="6352021"/>
            <a:ext cx="579685"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p>
          <a:p>
            <a:pPr marL="0" marR="0">
              <a:lnSpc>
                <a:spcPts val="1329"/>
              </a:lnSpc>
              <a:spcBef>
                <a:spcPts val="494"/>
              </a:spcBef>
              <a:spcAft>
                <a:spcPts val="0"/>
              </a:spcAft>
            </a:pPr>
            <a:r>
              <a:rPr sz="1000" dirty="0">
                <a:solidFill>
                  <a:srgbClr val="FFFFFF"/>
                </a:solidFill>
                <a:latin typeface="Segoe UI"/>
                <a:cs typeface="Segoe UI"/>
              </a:rPr>
              <a:t>IA</a:t>
            </a:r>
          </a:p>
        </p:txBody>
      </p:sp>
      <p:sp>
        <p:nvSpPr>
          <p:cNvPr id="99" name="object 99"/>
          <p:cNvSpPr txBox="1"/>
          <p:nvPr/>
        </p:nvSpPr>
        <p:spPr>
          <a:xfrm>
            <a:off x="323849" y="6383870"/>
            <a:ext cx="644369"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a:p>
            <a:pPr marL="0" marR="0">
              <a:lnSpc>
                <a:spcPts val="1329"/>
              </a:lnSpc>
              <a:spcBef>
                <a:spcPts val="494"/>
              </a:spcBef>
              <a:spcAft>
                <a:spcPts val="0"/>
              </a:spcAft>
            </a:pPr>
            <a:r>
              <a:rPr sz="1000" dirty="0">
                <a:solidFill>
                  <a:srgbClr val="FFFFFF"/>
                </a:solidFill>
                <a:latin typeface="Segoe UI"/>
                <a:cs typeface="Segoe UI"/>
              </a:rPr>
              <a:t>FL</a:t>
            </a:r>
          </a:p>
        </p:txBody>
      </p:sp>
      <p:sp>
        <p:nvSpPr>
          <p:cNvPr id="100" name="object 100"/>
          <p:cNvSpPr txBox="1"/>
          <p:nvPr/>
        </p:nvSpPr>
        <p:spPr>
          <a:xfrm>
            <a:off x="1203126" y="6381340"/>
            <a:ext cx="579685"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p>
          <a:p>
            <a:pPr marL="0" marR="0">
              <a:lnSpc>
                <a:spcPts val="1329"/>
              </a:lnSpc>
              <a:spcBef>
                <a:spcPts val="494"/>
              </a:spcBef>
              <a:spcAft>
                <a:spcPts val="0"/>
              </a:spcAft>
            </a:pPr>
            <a:r>
              <a:rPr sz="1000" dirty="0">
                <a:solidFill>
                  <a:srgbClr val="FFFFFF"/>
                </a:solidFill>
                <a:latin typeface="Segoe UI"/>
                <a:cs typeface="Segoe UI"/>
              </a:rPr>
              <a:t>NV</a:t>
            </a:r>
          </a:p>
        </p:txBody>
      </p:sp>
      <p:sp>
        <p:nvSpPr>
          <p:cNvPr id="101" name="object 101"/>
          <p:cNvSpPr txBox="1"/>
          <p:nvPr/>
        </p:nvSpPr>
        <p:spPr>
          <a:xfrm>
            <a:off x="3732460" y="6394437"/>
            <a:ext cx="579685"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p>
          <a:p>
            <a:pPr marL="0" marR="0">
              <a:lnSpc>
                <a:spcPts val="1329"/>
              </a:lnSpc>
              <a:spcBef>
                <a:spcPts val="494"/>
              </a:spcBef>
              <a:spcAft>
                <a:spcPts val="0"/>
              </a:spcAft>
            </a:pPr>
            <a:r>
              <a:rPr sz="1000" dirty="0">
                <a:solidFill>
                  <a:srgbClr val="FFFFFF"/>
                </a:solidFill>
                <a:latin typeface="Segoe UI"/>
                <a:cs typeface="Segoe UI"/>
              </a:rPr>
              <a:t>AR</a:t>
            </a:r>
          </a:p>
        </p:txBody>
      </p:sp>
      <p:sp>
        <p:nvSpPr>
          <p:cNvPr id="102" name="object 102"/>
          <p:cNvSpPr txBox="1"/>
          <p:nvPr/>
        </p:nvSpPr>
        <p:spPr>
          <a:xfrm>
            <a:off x="2843361" y="6416910"/>
            <a:ext cx="672052" cy="41550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Electroni…</a:t>
            </a:r>
          </a:p>
          <a:p>
            <a:pPr marL="0" marR="0">
              <a:lnSpc>
                <a:spcPts val="1329"/>
              </a:lnSpc>
              <a:spcBef>
                <a:spcPts val="494"/>
              </a:spcBef>
              <a:spcAft>
                <a:spcPts val="0"/>
              </a:spcAft>
            </a:pPr>
            <a:r>
              <a:rPr sz="1000" dirty="0">
                <a:solidFill>
                  <a:srgbClr val="FFFFFF"/>
                </a:solidFill>
                <a:latin typeface="Segoe UI"/>
                <a:cs typeface="Segoe UI"/>
              </a:rPr>
              <a:t>MI</a:t>
            </a:r>
          </a:p>
        </p:txBody>
      </p:sp>
      <p:sp>
        <p:nvSpPr>
          <p:cNvPr id="103" name="object 103"/>
          <p:cNvSpPr txBox="1"/>
          <p:nvPr/>
        </p:nvSpPr>
        <p:spPr>
          <a:xfrm>
            <a:off x="4564111" y="6722625"/>
            <a:ext cx="338264" cy="206978"/>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FFFFFF"/>
                </a:solidFill>
                <a:latin typeface="Segoe UI"/>
                <a:cs typeface="Segoe UI"/>
              </a:rPr>
              <a:t>OH</a:t>
            </a:r>
          </a:p>
        </p:txBody>
      </p:sp>
      <p:sp>
        <p:nvSpPr>
          <p:cNvPr id="104" name="object 104"/>
          <p:cNvSpPr txBox="1"/>
          <p:nvPr/>
        </p:nvSpPr>
        <p:spPr>
          <a:xfrm>
            <a:off x="323849" y="6866073"/>
            <a:ext cx="689576"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Electronics</a:t>
            </a:r>
          </a:p>
        </p:txBody>
      </p:sp>
      <p:sp>
        <p:nvSpPr>
          <p:cNvPr id="105" name="object 105"/>
          <p:cNvSpPr txBox="1"/>
          <p:nvPr/>
        </p:nvSpPr>
        <p:spPr>
          <a:xfrm>
            <a:off x="1203126" y="6866073"/>
            <a:ext cx="64436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p:txBody>
      </p:sp>
      <p:sp>
        <p:nvSpPr>
          <p:cNvPr id="106" name="object 106"/>
          <p:cNvSpPr txBox="1"/>
          <p:nvPr/>
        </p:nvSpPr>
        <p:spPr>
          <a:xfrm>
            <a:off x="2057250" y="6866073"/>
            <a:ext cx="579685"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a:t>
            </a:r>
          </a:p>
        </p:txBody>
      </p:sp>
      <p:sp>
        <p:nvSpPr>
          <p:cNvPr id="107" name="object 107"/>
          <p:cNvSpPr txBox="1"/>
          <p:nvPr/>
        </p:nvSpPr>
        <p:spPr>
          <a:xfrm>
            <a:off x="2843361" y="6866073"/>
            <a:ext cx="672052"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Electroni…</a:t>
            </a:r>
          </a:p>
        </p:txBody>
      </p:sp>
      <p:sp>
        <p:nvSpPr>
          <p:cNvPr id="108" name="object 108"/>
          <p:cNvSpPr txBox="1"/>
          <p:nvPr/>
        </p:nvSpPr>
        <p:spPr>
          <a:xfrm>
            <a:off x="3732460" y="6866073"/>
            <a:ext cx="644369" cy="190127"/>
          </a:xfrm>
          <a:prstGeom prst="rect">
            <a:avLst/>
          </a:prstGeom>
        </p:spPr>
        <p:txBody>
          <a:bodyPr vert="horz" wrap="square" lIns="0" tIns="0" rIns="0" bIns="0" rtlCol="0">
            <a:spAutoFit/>
          </a:bodyPr>
          <a:lstStyle/>
          <a:p>
            <a:pPr marL="0" marR="0">
              <a:lnSpc>
                <a:spcPts val="1197"/>
              </a:lnSpc>
              <a:spcBef>
                <a:spcPts val="0"/>
              </a:spcBef>
              <a:spcAft>
                <a:spcPts val="0"/>
              </a:spcAft>
            </a:pPr>
            <a:r>
              <a:rPr sz="900" dirty="0">
                <a:solidFill>
                  <a:srgbClr val="FFFFFF"/>
                </a:solidFill>
                <a:latin typeface="Segoe UI"/>
                <a:cs typeface="Segoe UI"/>
              </a:rPr>
              <a:t>Electron…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649199" cy="73152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80999" y="272384"/>
            <a:ext cx="7800974" cy="321531"/>
          </a:xfrm>
          <a:prstGeom prst="rect">
            <a:avLst/>
          </a:prstGeom>
        </p:spPr>
        <p:txBody>
          <a:bodyPr vert="horz" wrap="square" lIns="0" tIns="0" rIns="0" bIns="0" rtlCol="0">
            <a:spAutoFit/>
          </a:bodyPr>
          <a:lstStyle/>
          <a:p>
            <a:pPr marL="0" marR="0">
              <a:lnSpc>
                <a:spcPts val="2127"/>
              </a:lnSpc>
              <a:spcBef>
                <a:spcPts val="0"/>
              </a:spcBef>
              <a:spcAft>
                <a:spcPts val="0"/>
              </a:spcAft>
            </a:pPr>
            <a:r>
              <a:rPr sz="1600" b="1" dirty="0">
                <a:solidFill>
                  <a:srgbClr val="252423"/>
                </a:solidFill>
                <a:latin typeface="Segoe UI"/>
                <a:cs typeface="Segoe UI"/>
              </a:rPr>
              <a:t>FROM VISUAL WE CAN S</a:t>
            </a:r>
            <a:r>
              <a:rPr sz="1600" b="1" spc="-442" dirty="0">
                <a:solidFill>
                  <a:srgbClr val="252423"/>
                </a:solidFill>
                <a:latin typeface="Segoe UI"/>
                <a:cs typeface="Segoe UI"/>
              </a:rPr>
              <a:t> </a:t>
            </a:r>
            <a:r>
              <a:rPr sz="1600" b="1" spc="-60" dirty="0">
                <a:solidFill>
                  <a:srgbClr val="252423"/>
                </a:solidFill>
                <a:latin typeface="Segoe UI"/>
                <a:cs typeface="Segoe UI"/>
              </a:rPr>
              <a:t>AY</a:t>
            </a:r>
            <a:r>
              <a:rPr sz="1600" b="1" spc="60" dirty="0">
                <a:solidFill>
                  <a:srgbClr val="252423"/>
                </a:solidFill>
                <a:latin typeface="Segoe UI"/>
                <a:cs typeface="Segoe UI"/>
              </a:rPr>
              <a:t> </a:t>
            </a:r>
            <a:r>
              <a:rPr sz="1600" b="1" spc="-28" dirty="0">
                <a:solidFill>
                  <a:srgbClr val="252423"/>
                </a:solidFill>
                <a:latin typeface="Segoe UI"/>
                <a:cs typeface="Segoe UI"/>
              </a:rPr>
              <a:t>THAT</a:t>
            </a:r>
            <a:r>
              <a:rPr sz="1600" b="1" spc="28" dirty="0">
                <a:solidFill>
                  <a:srgbClr val="252423"/>
                </a:solidFill>
                <a:latin typeface="Segoe UI"/>
                <a:cs typeface="Segoe UI"/>
              </a:rPr>
              <a:t> </a:t>
            </a:r>
            <a:r>
              <a:rPr sz="1600" b="1" dirty="0">
                <a:solidFill>
                  <a:srgbClr val="252423"/>
                </a:solidFill>
                <a:latin typeface="Segoe UI"/>
                <a:cs typeface="Segoe UI"/>
              </a:rPr>
              <a:t>PRICES ARE </a:t>
            </a:r>
            <a:r>
              <a:rPr sz="1600" b="1" spc="-20" dirty="0">
                <a:solidFill>
                  <a:srgbClr val="252423"/>
                </a:solidFill>
                <a:latin typeface="Segoe UI"/>
                <a:cs typeface="Segoe UI"/>
              </a:rPr>
              <a:t>FLUCTUVATING</a:t>
            </a:r>
            <a:r>
              <a:rPr sz="1600" b="1" spc="1215" dirty="0">
                <a:solidFill>
                  <a:srgbClr val="252423"/>
                </a:solidFill>
                <a:latin typeface="Segoe UI"/>
                <a:cs typeface="Segoe UI"/>
              </a:rPr>
              <a:t> </a:t>
            </a:r>
            <a:r>
              <a:rPr sz="2000" dirty="0">
                <a:solidFill>
                  <a:srgbClr val="252423"/>
                </a:solidFill>
                <a:latin typeface="DPMKMG+Standard Font"/>
                <a:cs typeface="DPMKMG+Standard Font"/>
              </a:rPr>
              <a:t>event_type</a:t>
            </a:r>
            <a:r>
              <a:rPr sz="2000" spc="1339" dirty="0">
                <a:solidFill>
                  <a:srgbClr val="252423"/>
                </a:solidFill>
                <a:latin typeface="DPMKMG+Standard Font"/>
                <a:cs typeface="DPMKMG+Standard Font"/>
              </a:rPr>
              <a:t> </a:t>
            </a:r>
            <a:r>
              <a:rPr sz="1500" dirty="0">
                <a:solidFill>
                  <a:srgbClr val="605E5C"/>
                </a:solidFill>
                <a:latin typeface="KDOCAO+Fabric MDL2 Assets"/>
                <a:cs typeface="KDOCAO+Fabric MDL2 Assets"/>
              </a:rPr>
              <a:t></a:t>
            </a:r>
          </a:p>
        </p:txBody>
      </p:sp>
      <p:sp>
        <p:nvSpPr>
          <p:cNvPr id="4" name="object 4"/>
          <p:cNvSpPr txBox="1"/>
          <p:nvPr/>
        </p:nvSpPr>
        <p:spPr>
          <a:xfrm>
            <a:off x="12106273" y="285750"/>
            <a:ext cx="333375" cy="219075"/>
          </a:xfrm>
          <a:prstGeom prst="rect">
            <a:avLst/>
          </a:prstGeom>
        </p:spPr>
        <p:txBody>
          <a:bodyPr vert="horz" wrap="square" lIns="0" tIns="0" rIns="0" bIns="0" rtlCol="0">
            <a:spAutoFit/>
          </a:bodyPr>
          <a:lstStyle/>
          <a:p>
            <a:pPr marL="0" marR="0">
              <a:lnSpc>
                <a:spcPts val="1424"/>
              </a:lnSpc>
              <a:spcBef>
                <a:spcPts val="0"/>
              </a:spcBef>
              <a:spcAft>
                <a:spcPts val="0"/>
              </a:spcAft>
            </a:pPr>
            <a:r>
              <a:rPr sz="1400" dirty="0">
                <a:solidFill>
                  <a:srgbClr val="605E5C"/>
                </a:solidFill>
                <a:latin typeface="KDOCAO+Fabric MDL2 Assets"/>
                <a:cs typeface="KDOCAO+Fabric MDL2 Assets"/>
              </a:rPr>
              <a:t></a:t>
            </a:r>
          </a:p>
        </p:txBody>
      </p:sp>
      <p:sp>
        <p:nvSpPr>
          <p:cNvPr id="5" name="object 5"/>
          <p:cNvSpPr txBox="1"/>
          <p:nvPr/>
        </p:nvSpPr>
        <p:spPr>
          <a:xfrm>
            <a:off x="380999" y="552285"/>
            <a:ext cx="5866999" cy="841729"/>
          </a:xfrm>
          <a:prstGeom prst="rect">
            <a:avLst/>
          </a:prstGeom>
        </p:spPr>
        <p:txBody>
          <a:bodyPr vert="horz" wrap="square" lIns="0" tIns="0" rIns="0" bIns="0" rtlCol="0">
            <a:spAutoFit/>
          </a:bodyPr>
          <a:lstStyle/>
          <a:p>
            <a:pPr marL="0" marR="0">
              <a:lnSpc>
                <a:spcPts val="2127"/>
              </a:lnSpc>
              <a:spcBef>
                <a:spcPts val="0"/>
              </a:spcBef>
              <a:spcAft>
                <a:spcPts val="0"/>
              </a:spcAft>
            </a:pPr>
            <a:r>
              <a:rPr sz="1600" b="1" dirty="0">
                <a:solidFill>
                  <a:srgbClr val="252423"/>
                </a:solidFill>
                <a:latin typeface="Segoe UI"/>
                <a:cs typeface="Segoe UI"/>
              </a:rPr>
              <a:t>MORE IN OCTOMBER AND NOVEMBER.PROMOTIONS ALSO</a:t>
            </a:r>
          </a:p>
          <a:p>
            <a:pPr marL="0" marR="0">
              <a:lnSpc>
                <a:spcPts val="2100"/>
              </a:lnSpc>
              <a:spcBef>
                <a:spcPts val="0"/>
              </a:spcBef>
              <a:spcAft>
                <a:spcPts val="0"/>
              </a:spcAft>
            </a:pPr>
            <a:r>
              <a:rPr sz="1600" b="1" dirty="0">
                <a:solidFill>
                  <a:srgbClr val="252423"/>
                </a:solidFill>
                <a:latin typeface="Segoe UI"/>
                <a:cs typeface="Segoe UI"/>
              </a:rPr>
              <a:t>EFFECTING THE SALES IN THESE </a:t>
            </a:r>
            <a:r>
              <a:rPr sz="1600" b="1" spc="15" dirty="0">
                <a:solidFill>
                  <a:srgbClr val="252423"/>
                </a:solidFill>
                <a:latin typeface="Segoe UI"/>
                <a:cs typeface="Segoe UI"/>
              </a:rPr>
              <a:t>TWO</a:t>
            </a:r>
            <a:r>
              <a:rPr sz="1600" b="1" spc="-15" dirty="0">
                <a:solidFill>
                  <a:srgbClr val="252423"/>
                </a:solidFill>
                <a:latin typeface="Segoe UI"/>
                <a:cs typeface="Segoe UI"/>
              </a:rPr>
              <a:t> </a:t>
            </a:r>
            <a:r>
              <a:rPr sz="1600" b="1" dirty="0">
                <a:solidFill>
                  <a:srgbClr val="252423"/>
                </a:solidFill>
                <a:latin typeface="Segoe UI"/>
                <a:cs typeface="Segoe UI"/>
              </a:rPr>
              <a:t>MONTHS .ALSO</a:t>
            </a:r>
          </a:p>
          <a:p>
            <a:pPr marL="0" marR="0">
              <a:lnSpc>
                <a:spcPts val="2100"/>
              </a:lnSpc>
              <a:spcBef>
                <a:spcPts val="0"/>
              </a:spcBef>
              <a:spcAft>
                <a:spcPts val="0"/>
              </a:spcAft>
            </a:pPr>
            <a:r>
              <a:rPr sz="1600" b="1" dirty="0">
                <a:solidFill>
                  <a:srgbClr val="252423"/>
                </a:solidFill>
                <a:latin typeface="Segoe UI"/>
                <a:cs typeface="Segoe UI"/>
              </a:rPr>
              <a:t>SEARCH ACTIVITY IS HIGH IN OCT AND </a:t>
            </a:r>
            <a:r>
              <a:rPr sz="1600" b="1" spc="-12" dirty="0">
                <a:solidFill>
                  <a:srgbClr val="252423"/>
                </a:solidFill>
                <a:latin typeface="Segoe UI"/>
                <a:cs typeface="Segoe UI"/>
              </a:rPr>
              <a:t>NOV..........</a:t>
            </a:r>
          </a:p>
        </p:txBody>
      </p:sp>
      <p:sp>
        <p:nvSpPr>
          <p:cNvPr id="6" name="object 6"/>
          <p:cNvSpPr txBox="1"/>
          <p:nvPr/>
        </p:nvSpPr>
        <p:spPr>
          <a:xfrm>
            <a:off x="6496049" y="619125"/>
            <a:ext cx="304800" cy="742950"/>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797775"/>
                </a:solidFill>
                <a:latin typeface="UWJVCE+Fabric MDL2 Assets"/>
                <a:cs typeface="UWJVCE+Fabric MDL2 Assets"/>
              </a:rPr>
              <a:t></a:t>
            </a:r>
          </a:p>
          <a:p>
            <a:pPr marL="0" marR="0">
              <a:lnSpc>
                <a:spcPts val="1200"/>
              </a:lnSpc>
              <a:spcBef>
                <a:spcPts val="925"/>
              </a:spcBef>
              <a:spcAft>
                <a:spcPts val="0"/>
              </a:spcAft>
            </a:pPr>
            <a:r>
              <a:rPr sz="1200" dirty="0">
                <a:solidFill>
                  <a:srgbClr val="212121"/>
                </a:solidFill>
                <a:latin typeface="EELTFK+Fabric MDL2 Assets"/>
                <a:cs typeface="EELTFK+Fabric MDL2 Assets"/>
              </a:rPr>
              <a:t></a:t>
            </a:r>
          </a:p>
        </p:txBody>
      </p:sp>
      <p:sp>
        <p:nvSpPr>
          <p:cNvPr id="7" name="object 7"/>
          <p:cNvSpPr txBox="1"/>
          <p:nvPr/>
        </p:nvSpPr>
        <p:spPr>
          <a:xfrm>
            <a:off x="8286749" y="619125"/>
            <a:ext cx="304800" cy="1571625"/>
          </a:xfrm>
          <a:prstGeom prst="rect">
            <a:avLst/>
          </a:prstGeom>
        </p:spPr>
        <p:txBody>
          <a:bodyPr vert="horz" wrap="square" lIns="0" tIns="0" rIns="0" bIns="0" rtlCol="0">
            <a:spAutoFit/>
          </a:bodyPr>
          <a:lstStyle/>
          <a:p>
            <a:pPr marL="0" marR="0">
              <a:lnSpc>
                <a:spcPts val="1200"/>
              </a:lnSpc>
              <a:spcBef>
                <a:spcPts val="0"/>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797775"/>
                </a:solidFill>
                <a:latin typeface="UWJVCE+Fabric MDL2 Assets"/>
                <a:cs typeface="UWJVCE+Fabric MDL2 Assets"/>
              </a:rPr>
              <a:t></a:t>
            </a:r>
          </a:p>
          <a:p>
            <a:pPr marL="0" marR="0">
              <a:lnSpc>
                <a:spcPts val="1200"/>
              </a:lnSpc>
              <a:spcBef>
                <a:spcPts val="925"/>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212121"/>
                </a:solidFill>
                <a:latin typeface="EELTFK+Fabric MDL2 Assets"/>
                <a:cs typeface="EELTFK+Fabric MDL2 Assets"/>
              </a:rPr>
              <a:t></a:t>
            </a:r>
          </a:p>
          <a:p>
            <a:pPr marL="0" marR="0">
              <a:lnSpc>
                <a:spcPts val="1200"/>
              </a:lnSpc>
              <a:spcBef>
                <a:spcPts val="975"/>
              </a:spcBef>
              <a:spcAft>
                <a:spcPts val="0"/>
              </a:spcAft>
            </a:pPr>
            <a:r>
              <a:rPr sz="1200" dirty="0">
                <a:solidFill>
                  <a:srgbClr val="797775"/>
                </a:solidFill>
                <a:latin typeface="UWJVCE+Fabric MDL2 Assets"/>
                <a:cs typeface="UWJVCE+Fabric MDL2 Assets"/>
              </a:rPr>
              <a:t></a:t>
            </a:r>
          </a:p>
          <a:p>
            <a:pPr marL="0" marR="0">
              <a:lnSpc>
                <a:spcPts val="1200"/>
              </a:lnSpc>
              <a:spcBef>
                <a:spcPts val="975"/>
              </a:spcBef>
              <a:spcAft>
                <a:spcPts val="0"/>
              </a:spcAft>
            </a:pPr>
            <a:r>
              <a:rPr sz="1200" dirty="0">
                <a:solidFill>
                  <a:srgbClr val="797775"/>
                </a:solidFill>
                <a:latin typeface="UWJVCE+Fabric MDL2 Assets"/>
                <a:cs typeface="UWJVCE+Fabric MDL2 Assets"/>
              </a:rPr>
              <a:t></a:t>
            </a:r>
          </a:p>
        </p:txBody>
      </p:sp>
      <p:sp>
        <p:nvSpPr>
          <p:cNvPr id="8" name="object 8"/>
          <p:cNvSpPr txBox="1"/>
          <p:nvPr/>
        </p:nvSpPr>
        <p:spPr>
          <a:xfrm>
            <a:off x="6724649" y="588019"/>
            <a:ext cx="428922" cy="240803"/>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Cart</a:t>
            </a:r>
          </a:p>
        </p:txBody>
      </p:sp>
      <p:sp>
        <p:nvSpPr>
          <p:cNvPr id="9" name="object 9"/>
          <p:cNvSpPr txBox="1"/>
          <p:nvPr/>
        </p:nvSpPr>
        <p:spPr>
          <a:xfrm>
            <a:off x="8515349" y="588019"/>
            <a:ext cx="924073" cy="517028"/>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Accessories</a:t>
            </a:r>
          </a:p>
          <a:p>
            <a:pPr marL="0" marR="0">
              <a:lnSpc>
                <a:spcPts val="1596"/>
              </a:lnSpc>
              <a:spcBef>
                <a:spcPts val="578"/>
              </a:spcBef>
              <a:spcAft>
                <a:spcPts val="0"/>
              </a:spcAft>
            </a:pPr>
            <a:r>
              <a:rPr sz="1200" dirty="0">
                <a:solidFill>
                  <a:srgbClr val="252423"/>
                </a:solidFill>
                <a:latin typeface="Segoe UI"/>
                <a:cs typeface="Segoe UI"/>
              </a:rPr>
              <a:t>Apparel</a:t>
            </a:r>
          </a:p>
        </p:txBody>
      </p:sp>
      <p:sp>
        <p:nvSpPr>
          <p:cNvPr id="10" name="object 10"/>
          <p:cNvSpPr txBox="1"/>
          <p:nvPr/>
        </p:nvSpPr>
        <p:spPr>
          <a:xfrm>
            <a:off x="6724649" y="864244"/>
            <a:ext cx="755525" cy="517028"/>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Purchase</a:t>
            </a:r>
          </a:p>
          <a:p>
            <a:pPr marL="0" marR="0">
              <a:lnSpc>
                <a:spcPts val="1596"/>
              </a:lnSpc>
              <a:spcBef>
                <a:spcPts val="578"/>
              </a:spcBef>
              <a:spcAft>
                <a:spcPts val="0"/>
              </a:spcAft>
            </a:pPr>
            <a:r>
              <a:rPr sz="1200" dirty="0">
                <a:solidFill>
                  <a:srgbClr val="252423"/>
                </a:solidFill>
                <a:latin typeface="Segoe UI"/>
                <a:cs typeface="Segoe UI"/>
              </a:rPr>
              <a:t>View</a:t>
            </a:r>
          </a:p>
        </p:txBody>
      </p:sp>
      <p:sp>
        <p:nvSpPr>
          <p:cNvPr id="11" name="object 11"/>
          <p:cNvSpPr txBox="1"/>
          <p:nvPr/>
        </p:nvSpPr>
        <p:spPr>
          <a:xfrm>
            <a:off x="8515349" y="1140469"/>
            <a:ext cx="882253" cy="517028"/>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Appliances</a:t>
            </a:r>
          </a:p>
          <a:p>
            <a:pPr marL="0" marR="0">
              <a:lnSpc>
                <a:spcPts val="1596"/>
              </a:lnSpc>
              <a:spcBef>
                <a:spcPts val="578"/>
              </a:spcBef>
              <a:spcAft>
                <a:spcPts val="0"/>
              </a:spcAft>
            </a:pPr>
            <a:r>
              <a:rPr sz="1200" dirty="0">
                <a:solidFill>
                  <a:srgbClr val="252423"/>
                </a:solidFill>
                <a:latin typeface="Segoe UI"/>
                <a:cs typeface="Segoe UI"/>
              </a:rPr>
              <a:t>Auto</a:t>
            </a:r>
          </a:p>
        </p:txBody>
      </p:sp>
      <p:sp>
        <p:nvSpPr>
          <p:cNvPr id="12" name="object 12"/>
          <p:cNvSpPr txBox="1"/>
          <p:nvPr/>
        </p:nvSpPr>
        <p:spPr>
          <a:xfrm>
            <a:off x="8515349" y="1692919"/>
            <a:ext cx="1012328" cy="517028"/>
          </a:xfrm>
          <a:prstGeom prst="rect">
            <a:avLst/>
          </a:prstGeom>
        </p:spPr>
        <p:txBody>
          <a:bodyPr vert="horz" wrap="square" lIns="0" tIns="0" rIns="0" bIns="0" rtlCol="0">
            <a:spAutoFit/>
          </a:bodyPr>
          <a:lstStyle/>
          <a:p>
            <a:pPr marL="0" marR="0">
              <a:lnSpc>
                <a:spcPts val="1596"/>
              </a:lnSpc>
              <a:spcBef>
                <a:spcPts val="0"/>
              </a:spcBef>
              <a:spcAft>
                <a:spcPts val="0"/>
              </a:spcAft>
            </a:pPr>
            <a:r>
              <a:rPr sz="1200" dirty="0">
                <a:solidFill>
                  <a:srgbClr val="252423"/>
                </a:solidFill>
                <a:latin typeface="Segoe UI"/>
                <a:cs typeface="Segoe UI"/>
              </a:rPr>
              <a:t>Computers</a:t>
            </a:r>
          </a:p>
          <a:p>
            <a:pPr marL="0" marR="0">
              <a:lnSpc>
                <a:spcPts val="1596"/>
              </a:lnSpc>
              <a:spcBef>
                <a:spcPts val="578"/>
              </a:spcBef>
              <a:spcAft>
                <a:spcPts val="0"/>
              </a:spcAft>
            </a:pPr>
            <a:r>
              <a:rPr sz="1200" dirty="0">
                <a:solidFill>
                  <a:srgbClr val="252423"/>
                </a:solidFill>
                <a:latin typeface="Segoe UI"/>
                <a:cs typeface="Segoe UI"/>
              </a:rPr>
              <a:t>Construction</a:t>
            </a:r>
          </a:p>
        </p:txBody>
      </p:sp>
      <p:sp>
        <p:nvSpPr>
          <p:cNvPr id="13" name="object 13"/>
          <p:cNvSpPr txBox="1"/>
          <p:nvPr/>
        </p:nvSpPr>
        <p:spPr>
          <a:xfrm>
            <a:off x="380999" y="2174742"/>
            <a:ext cx="2698942" cy="219741"/>
          </a:xfrm>
          <a:prstGeom prst="rect">
            <a:avLst/>
          </a:prstGeom>
        </p:spPr>
        <p:txBody>
          <a:bodyPr vert="horz" wrap="square" lIns="0" tIns="0" rIns="0" bIns="0" rtlCol="0">
            <a:spAutoFit/>
          </a:bodyPr>
          <a:lstStyle/>
          <a:p>
            <a:pPr marL="0" marR="0">
              <a:lnSpc>
                <a:spcPts val="1430"/>
              </a:lnSpc>
              <a:spcBef>
                <a:spcPts val="0"/>
              </a:spcBef>
              <a:spcAft>
                <a:spcPts val="0"/>
              </a:spcAft>
            </a:pPr>
            <a:r>
              <a:rPr sz="1400" dirty="0">
                <a:solidFill>
                  <a:srgbClr val="252423"/>
                </a:solidFill>
                <a:latin typeface="DPMKMG+Standard Font"/>
                <a:cs typeface="DPMKMG+Standard Font"/>
              </a:rPr>
              <a:t>Revenue and Sum of price by Month</a:t>
            </a:r>
          </a:p>
        </p:txBody>
      </p:sp>
      <p:sp>
        <p:nvSpPr>
          <p:cNvPr id="14" name="object 14"/>
          <p:cNvSpPr txBox="1"/>
          <p:nvPr/>
        </p:nvSpPr>
        <p:spPr>
          <a:xfrm>
            <a:off x="506015" y="2453788"/>
            <a:ext cx="1508530" cy="206977"/>
          </a:xfrm>
          <a:prstGeom prst="rect">
            <a:avLst/>
          </a:prstGeom>
        </p:spPr>
        <p:txBody>
          <a:bodyPr vert="horz" wrap="square" lIns="0" tIns="0" rIns="0" bIns="0" rtlCol="0">
            <a:spAutoFit/>
          </a:bodyPr>
          <a:lstStyle/>
          <a:p>
            <a:pPr marL="0" marR="0">
              <a:lnSpc>
                <a:spcPts val="1329"/>
              </a:lnSpc>
              <a:spcBef>
                <a:spcPts val="0"/>
              </a:spcBef>
              <a:spcAft>
                <a:spcPts val="0"/>
              </a:spcAft>
            </a:pPr>
            <a:r>
              <a:rPr sz="1000" dirty="0">
                <a:solidFill>
                  <a:srgbClr val="605E5C"/>
                </a:solidFill>
                <a:latin typeface="Segoe UI"/>
                <a:cs typeface="Segoe UI"/>
              </a:rPr>
              <a:t>Revenue</a:t>
            </a:r>
            <a:r>
              <a:rPr sz="1000" spc="1094" dirty="0">
                <a:solidFill>
                  <a:srgbClr val="605E5C"/>
                </a:solidFill>
                <a:latin typeface="Segoe UI"/>
                <a:cs typeface="Segoe UI"/>
              </a:rPr>
              <a:t> </a:t>
            </a:r>
            <a:r>
              <a:rPr sz="1000" dirty="0">
                <a:solidFill>
                  <a:srgbClr val="605E5C"/>
                </a:solidFill>
                <a:latin typeface="Segoe UI"/>
                <a:cs typeface="Segoe UI"/>
              </a:rPr>
              <a:t>Sum of price</a:t>
            </a:r>
          </a:p>
        </p:txBody>
      </p:sp>
      <p:sp>
        <p:nvSpPr>
          <p:cNvPr id="15" name="object 15"/>
          <p:cNvSpPr txBox="1"/>
          <p:nvPr/>
        </p:nvSpPr>
        <p:spPr>
          <a:xfrm>
            <a:off x="9304310" y="2813573"/>
            <a:ext cx="1164431" cy="190052"/>
          </a:xfrm>
          <a:prstGeom prst="rect">
            <a:avLst/>
          </a:prstGeom>
        </p:spPr>
        <p:txBody>
          <a:bodyPr vert="horz" wrap="square" lIns="0" tIns="0" rIns="0" bIns="0" rtlCol="0">
            <a:spAutoFit/>
          </a:bodyPr>
          <a:lstStyle/>
          <a:p>
            <a:pPr marL="0" marR="0">
              <a:lnSpc>
                <a:spcPts val="1196"/>
              </a:lnSpc>
              <a:spcBef>
                <a:spcPts val="0"/>
              </a:spcBef>
              <a:spcAft>
                <a:spcPts val="0"/>
              </a:spcAft>
            </a:pPr>
            <a:r>
              <a:rPr sz="900" dirty="0">
                <a:solidFill>
                  <a:srgbClr val="605E5C"/>
                </a:solidFill>
                <a:latin typeface="Segoe UI"/>
                <a:cs typeface="Segoe UI"/>
              </a:rPr>
              <a:t>Sum of price</a:t>
            </a:r>
            <a:r>
              <a:rPr sz="900" spc="52" dirty="0">
                <a:solidFill>
                  <a:srgbClr val="605E5C"/>
                </a:solidFill>
                <a:latin typeface="Segoe UI"/>
                <a:cs typeface="Segoe UI"/>
              </a:rPr>
              <a:t> </a:t>
            </a:r>
            <a:r>
              <a:rPr sz="900" dirty="0">
                <a:solidFill>
                  <a:srgbClr val="605E5C"/>
                </a:solidFill>
                <a:latin typeface="Segoe UI"/>
                <a:cs typeface="Segoe UI"/>
              </a:rPr>
              <a:t>74.02K</a:t>
            </a:r>
          </a:p>
        </p:txBody>
      </p:sp>
      <p:sp>
        <p:nvSpPr>
          <p:cNvPr id="16" name="object 16"/>
          <p:cNvSpPr txBox="1"/>
          <p:nvPr/>
        </p:nvSpPr>
        <p:spPr>
          <a:xfrm>
            <a:off x="589537" y="2851771"/>
            <a:ext cx="341932" cy="2620481"/>
          </a:xfrm>
          <a:prstGeom prst="rect">
            <a:avLst/>
          </a:prstGeom>
        </p:spPr>
        <p:txBody>
          <a:bodyPr vert="horz" wrap="square" lIns="0" tIns="0" rIns="0" bIns="0" rtlCol="0">
            <a:spAutoFit/>
          </a:bodyPr>
          <a:lstStyle/>
          <a:p>
            <a:pPr marL="0" marR="0">
              <a:lnSpc>
                <a:spcPts val="1196"/>
              </a:lnSpc>
              <a:spcBef>
                <a:spcPts val="0"/>
              </a:spcBef>
              <a:spcAft>
                <a:spcPts val="0"/>
              </a:spcAft>
            </a:pPr>
            <a:r>
              <a:rPr sz="900" dirty="0">
                <a:solidFill>
                  <a:srgbClr val="605E5C"/>
                </a:solidFill>
                <a:latin typeface="Segoe UI"/>
                <a:cs typeface="Segoe UI"/>
              </a:rPr>
              <a:t>75K</a:t>
            </a:r>
          </a:p>
          <a:p>
            <a:pPr marL="0" marR="0">
              <a:lnSpc>
                <a:spcPts val="1196"/>
              </a:lnSpc>
              <a:spcBef>
                <a:spcPts val="5182"/>
              </a:spcBef>
              <a:spcAft>
                <a:spcPts val="0"/>
              </a:spcAft>
            </a:pPr>
            <a:r>
              <a:rPr sz="900" dirty="0">
                <a:solidFill>
                  <a:srgbClr val="605E5C"/>
                </a:solidFill>
                <a:latin typeface="Segoe UI"/>
                <a:cs typeface="Segoe UI"/>
              </a:rPr>
              <a:t>70K</a:t>
            </a:r>
          </a:p>
          <a:p>
            <a:pPr marL="0" marR="0">
              <a:lnSpc>
                <a:spcPts val="1196"/>
              </a:lnSpc>
              <a:spcBef>
                <a:spcPts val="5182"/>
              </a:spcBef>
              <a:spcAft>
                <a:spcPts val="0"/>
              </a:spcAft>
            </a:pPr>
            <a:r>
              <a:rPr sz="900" dirty="0">
                <a:solidFill>
                  <a:srgbClr val="605E5C"/>
                </a:solidFill>
                <a:latin typeface="Segoe UI"/>
                <a:cs typeface="Segoe UI"/>
              </a:rPr>
              <a:t>65K</a:t>
            </a:r>
          </a:p>
          <a:p>
            <a:pPr marL="0" marR="0">
              <a:lnSpc>
                <a:spcPts val="1196"/>
              </a:lnSpc>
              <a:spcBef>
                <a:spcPts val="5132"/>
              </a:spcBef>
              <a:spcAft>
                <a:spcPts val="0"/>
              </a:spcAft>
            </a:pPr>
            <a:r>
              <a:rPr sz="900" dirty="0">
                <a:solidFill>
                  <a:srgbClr val="605E5C"/>
                </a:solidFill>
                <a:latin typeface="Segoe UI"/>
                <a:cs typeface="Segoe UI"/>
              </a:rPr>
              <a:t>60K</a:t>
            </a:r>
          </a:p>
        </p:txBody>
      </p:sp>
      <p:sp>
        <p:nvSpPr>
          <p:cNvPr id="17" name="object 17"/>
          <p:cNvSpPr txBox="1"/>
          <p:nvPr/>
        </p:nvSpPr>
        <p:spPr>
          <a:xfrm>
            <a:off x="589537" y="6092343"/>
            <a:ext cx="341932" cy="190052"/>
          </a:xfrm>
          <a:prstGeom prst="rect">
            <a:avLst/>
          </a:prstGeom>
        </p:spPr>
        <p:txBody>
          <a:bodyPr vert="horz" wrap="square" lIns="0" tIns="0" rIns="0" bIns="0" rtlCol="0">
            <a:spAutoFit/>
          </a:bodyPr>
          <a:lstStyle/>
          <a:p>
            <a:pPr marL="0" marR="0">
              <a:lnSpc>
                <a:spcPts val="1196"/>
              </a:lnSpc>
              <a:spcBef>
                <a:spcPts val="0"/>
              </a:spcBef>
              <a:spcAft>
                <a:spcPts val="0"/>
              </a:spcAft>
            </a:pPr>
            <a:r>
              <a:rPr sz="900" dirty="0">
                <a:solidFill>
                  <a:srgbClr val="605E5C"/>
                </a:solidFill>
                <a:latin typeface="Segoe UI"/>
                <a:cs typeface="Segoe UI"/>
              </a:rPr>
              <a:t>55K</a:t>
            </a:r>
          </a:p>
        </p:txBody>
      </p:sp>
      <p:sp>
        <p:nvSpPr>
          <p:cNvPr id="18" name="object 18"/>
          <p:cNvSpPr txBox="1"/>
          <p:nvPr/>
        </p:nvSpPr>
        <p:spPr>
          <a:xfrm>
            <a:off x="2921502" y="6331881"/>
            <a:ext cx="1164431" cy="190052"/>
          </a:xfrm>
          <a:prstGeom prst="rect">
            <a:avLst/>
          </a:prstGeom>
        </p:spPr>
        <p:txBody>
          <a:bodyPr vert="horz" wrap="square" lIns="0" tIns="0" rIns="0" bIns="0" rtlCol="0">
            <a:spAutoFit/>
          </a:bodyPr>
          <a:lstStyle/>
          <a:p>
            <a:pPr marL="0" marR="0">
              <a:lnSpc>
                <a:spcPts val="1196"/>
              </a:lnSpc>
              <a:spcBef>
                <a:spcPts val="0"/>
              </a:spcBef>
              <a:spcAft>
                <a:spcPts val="0"/>
              </a:spcAft>
            </a:pPr>
            <a:r>
              <a:rPr sz="900" dirty="0">
                <a:solidFill>
                  <a:srgbClr val="605E5C"/>
                </a:solidFill>
                <a:latin typeface="Segoe UI"/>
                <a:cs typeface="Segoe UI"/>
              </a:rPr>
              <a:t>Sum of price</a:t>
            </a:r>
            <a:r>
              <a:rPr sz="900" spc="52" dirty="0">
                <a:solidFill>
                  <a:srgbClr val="605E5C"/>
                </a:solidFill>
                <a:latin typeface="Segoe UI"/>
                <a:cs typeface="Segoe UI"/>
              </a:rPr>
              <a:t> </a:t>
            </a:r>
            <a:r>
              <a:rPr sz="900" dirty="0">
                <a:solidFill>
                  <a:srgbClr val="605E5C"/>
                </a:solidFill>
                <a:latin typeface="Segoe UI"/>
                <a:cs typeface="Segoe UI"/>
              </a:rPr>
              <a:t>52.30K</a:t>
            </a:r>
          </a:p>
        </p:txBody>
      </p:sp>
      <p:sp>
        <p:nvSpPr>
          <p:cNvPr id="19" name="object 19"/>
          <p:cNvSpPr txBox="1"/>
          <p:nvPr/>
        </p:nvSpPr>
        <p:spPr>
          <a:xfrm>
            <a:off x="3365903" y="6689343"/>
            <a:ext cx="275629" cy="190052"/>
          </a:xfrm>
          <a:prstGeom prst="rect">
            <a:avLst/>
          </a:prstGeom>
        </p:spPr>
        <p:txBody>
          <a:bodyPr vert="horz" wrap="square" lIns="0" tIns="0" rIns="0" bIns="0" rtlCol="0">
            <a:spAutoFit/>
          </a:bodyPr>
          <a:lstStyle/>
          <a:p>
            <a:pPr marL="0" marR="0">
              <a:lnSpc>
                <a:spcPts val="1196"/>
              </a:lnSpc>
              <a:spcBef>
                <a:spcPts val="0"/>
              </a:spcBef>
              <a:spcAft>
                <a:spcPts val="0"/>
              </a:spcAft>
            </a:pPr>
            <a:r>
              <a:rPr sz="900" dirty="0">
                <a:solidFill>
                  <a:srgbClr val="605E5C"/>
                </a:solidFill>
                <a:latin typeface="Segoe UI"/>
                <a:cs typeface="Segoe UI"/>
              </a:rPr>
              <a:t>10</a:t>
            </a:r>
          </a:p>
        </p:txBody>
      </p:sp>
      <p:sp>
        <p:nvSpPr>
          <p:cNvPr id="20" name="object 20"/>
          <p:cNvSpPr txBox="1"/>
          <p:nvPr/>
        </p:nvSpPr>
        <p:spPr>
          <a:xfrm>
            <a:off x="9748711" y="6689343"/>
            <a:ext cx="275629" cy="190052"/>
          </a:xfrm>
          <a:prstGeom prst="rect">
            <a:avLst/>
          </a:prstGeom>
        </p:spPr>
        <p:txBody>
          <a:bodyPr vert="horz" wrap="square" lIns="0" tIns="0" rIns="0" bIns="0" rtlCol="0">
            <a:spAutoFit/>
          </a:bodyPr>
          <a:lstStyle/>
          <a:p>
            <a:pPr marL="0" marR="0">
              <a:lnSpc>
                <a:spcPts val="1196"/>
              </a:lnSpc>
              <a:spcBef>
                <a:spcPts val="0"/>
              </a:spcBef>
              <a:spcAft>
                <a:spcPts val="0"/>
              </a:spcAft>
            </a:pPr>
            <a:r>
              <a:rPr sz="900" dirty="0">
                <a:solidFill>
                  <a:srgbClr val="605E5C"/>
                </a:solidFill>
                <a:latin typeface="Segoe UI"/>
                <a:cs typeface="Segoe UI"/>
              </a:rPr>
              <a:t>11</a:t>
            </a:r>
          </a:p>
        </p:txBody>
      </p:sp>
      <p:sp>
        <p:nvSpPr>
          <p:cNvPr id="21" name="object 21"/>
          <p:cNvSpPr txBox="1"/>
          <p:nvPr/>
        </p:nvSpPr>
        <p:spPr>
          <a:xfrm>
            <a:off x="6429255" y="6871116"/>
            <a:ext cx="531390" cy="193771"/>
          </a:xfrm>
          <a:prstGeom prst="rect">
            <a:avLst/>
          </a:prstGeom>
        </p:spPr>
        <p:txBody>
          <a:bodyPr vert="horz" wrap="square" lIns="0" tIns="0" rIns="0" bIns="0" rtlCol="0">
            <a:spAutoFit/>
          </a:bodyPr>
          <a:lstStyle/>
          <a:p>
            <a:pPr marL="0" marR="0">
              <a:lnSpc>
                <a:spcPts val="1225"/>
              </a:lnSpc>
              <a:spcBef>
                <a:spcPts val="0"/>
              </a:spcBef>
              <a:spcAft>
                <a:spcPts val="0"/>
              </a:spcAft>
            </a:pPr>
            <a:r>
              <a:rPr sz="1200" dirty="0">
                <a:solidFill>
                  <a:srgbClr val="252423"/>
                </a:solidFill>
                <a:latin typeface="DPMKMG+Standard Font"/>
                <a:cs typeface="DPMKMG+Standard Font"/>
              </a:rPr>
              <a:t>Month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38CD-5309-70A4-4F72-7CB1D22BB77C}"/>
              </a:ext>
            </a:extLst>
          </p:cNvPr>
          <p:cNvSpPr>
            <a:spLocks noGrp="1"/>
          </p:cNvSpPr>
          <p:nvPr>
            <p:ph type="title"/>
          </p:nvPr>
        </p:nvSpPr>
        <p:spPr>
          <a:xfrm>
            <a:off x="377666" y="427735"/>
            <a:ext cx="6797992" cy="1384995"/>
          </a:xfrm>
        </p:spPr>
        <p:txBody>
          <a:bodyPr/>
          <a:lstStyle/>
          <a:p>
            <a:r>
              <a:rPr lang="en-GB" dirty="0">
                <a:solidFill>
                  <a:srgbClr val="0070C0"/>
                </a:solidFill>
              </a:rPr>
              <a:t>Final Deliverables: </a:t>
            </a:r>
            <a:br>
              <a:rPr lang="en-GB" dirty="0"/>
            </a:br>
            <a:br>
              <a:rPr lang="en-GB" dirty="0"/>
            </a:br>
            <a:r>
              <a:rPr lang="en-GB" dirty="0"/>
              <a:t>a. Analytics Dashboard using Power BI Tool</a:t>
            </a:r>
            <a:br>
              <a:rPr lang="en-GB" dirty="0"/>
            </a:br>
            <a:r>
              <a:rPr lang="en-GB" dirty="0"/>
              <a:t> </a:t>
            </a:r>
            <a:br>
              <a:rPr lang="en-GB" dirty="0"/>
            </a:br>
            <a:r>
              <a:rPr lang="en-GB" dirty="0"/>
              <a:t>b. Detailed document summarizing the insights </a:t>
            </a:r>
            <a:endParaRPr lang="en-IN" dirty="0"/>
          </a:p>
        </p:txBody>
      </p:sp>
      <p:sp>
        <p:nvSpPr>
          <p:cNvPr id="3" name="Text Placeholder 2">
            <a:extLst>
              <a:ext uri="{FF2B5EF4-FFF2-40B4-BE49-F238E27FC236}">
                <a16:creationId xmlns:a16="http://schemas.microsoft.com/office/drawing/2014/main" id="{4AEDF4F8-ABF5-A7BE-71C8-0E4EB22CCAC3}"/>
              </a:ext>
            </a:extLst>
          </p:cNvPr>
          <p:cNvSpPr>
            <a:spLocks noGrp="1"/>
          </p:cNvSpPr>
          <p:nvPr>
            <p:ph type="body" idx="1"/>
          </p:nvPr>
        </p:nvSpPr>
        <p:spPr>
          <a:xfrm>
            <a:off x="3588296" y="4665712"/>
            <a:ext cx="4218742" cy="276999"/>
          </a:xfrm>
        </p:spPr>
        <p:txBody>
          <a:bodyPr/>
          <a:lstStyle/>
          <a:p>
            <a:pPr algn="ctr"/>
            <a:r>
              <a:rPr lang="en-GB" dirty="0">
                <a:solidFill>
                  <a:srgbClr val="00B050"/>
                </a:solidFill>
              </a:rPr>
              <a:t>THANK YOU</a:t>
            </a:r>
            <a:endParaRPr lang="en-IN" dirty="0">
              <a:solidFill>
                <a:srgbClr val="00B050"/>
              </a:solidFill>
            </a:endParaRPr>
          </a:p>
        </p:txBody>
      </p:sp>
    </p:spTree>
    <p:extLst>
      <p:ext uri="{BB962C8B-B14F-4D97-AF65-F5344CB8AC3E}">
        <p14:creationId xmlns:p14="http://schemas.microsoft.com/office/powerpoint/2010/main" val="355762456"/>
      </p:ext>
    </p:extLst>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767</Words>
  <Application>Microsoft Office PowerPoint</Application>
  <PresentationFormat>Custom</PresentationFormat>
  <Paragraphs>344</Paragraphs>
  <Slides>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vt:i4>
      </vt:variant>
    </vt:vector>
  </HeadingPairs>
  <TitlesOfParts>
    <vt:vector size="22" baseType="lpstr">
      <vt:lpstr>KKIMLM+Standard Font</vt:lpstr>
      <vt:lpstr>BOUJBT+Standard Font</vt:lpstr>
      <vt:lpstr>DPMKMG+Standard Font</vt:lpstr>
      <vt:lpstr>UWJVCE+Fabric MDL2 Assets</vt:lpstr>
      <vt:lpstr>DHNHIB+PowerVisuals</vt:lpstr>
      <vt:lpstr>EELTFK+Fabric MDL2 Assets</vt:lpstr>
      <vt:lpstr>KDOCAO+Fabric MDL2 Assets</vt:lpstr>
      <vt:lpstr>PLHIDJ+Fabric MDL2 Assets</vt:lpstr>
      <vt:lpstr>Segoe UI</vt:lpstr>
      <vt:lpstr>Calibri</vt:lpstr>
      <vt:lpstr>Times New Roman</vt:lpstr>
      <vt:lpstr>JBQBVM+Standard Font</vt:lpstr>
      <vt:lpstr>AMFDEV+Standard Font</vt:lpstr>
      <vt:lpstr>Theme Office</vt:lpstr>
      <vt:lpstr>PowerPoint Presentation</vt:lpstr>
      <vt:lpstr>Goal of the report:   Work with data sets using Power BI Tool. To analyze data  with the help of dashboards and report and derive insights. </vt:lpstr>
      <vt:lpstr>PowerPoint Presentation</vt:lpstr>
      <vt:lpstr>PowerPoint Presentation</vt:lpstr>
      <vt:lpstr>PowerPoint Presentation</vt:lpstr>
      <vt:lpstr>PowerPoint Presentation</vt:lpstr>
      <vt:lpstr>PowerPoint Presentation</vt:lpstr>
      <vt:lpstr>Final Deliverables:   a. Analytics Dashboard using Power BI Tool   b. Detailed document summarizing the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cp:lastModifiedBy>nithish netapalli</cp:lastModifiedBy>
  <cp:revision>4</cp:revision>
  <dcterms:modified xsi:type="dcterms:W3CDTF">2025-04-13T05:28:40Z</dcterms:modified>
</cp:coreProperties>
</file>