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92" r:id="rId4"/>
    <p:sldId id="265" r:id="rId5"/>
    <p:sldId id="259" r:id="rId6"/>
    <p:sldId id="286" r:id="rId7"/>
    <p:sldId id="287" r:id="rId8"/>
    <p:sldId id="260" r:id="rId9"/>
    <p:sldId id="261" r:id="rId10"/>
    <p:sldId id="266" r:id="rId11"/>
    <p:sldId id="293" r:id="rId12"/>
    <p:sldId id="294" r:id="rId13"/>
    <p:sldId id="283" r:id="rId14"/>
    <p:sldId id="289" r:id="rId15"/>
    <p:sldId id="271" r:id="rId16"/>
    <p:sldId id="269" r:id="rId17"/>
    <p:sldId id="291" r:id="rId18"/>
    <p:sldId id="290" r:id="rId19"/>
    <p:sldId id="268" r:id="rId20"/>
    <p:sldId id="272" r:id="rId21"/>
    <p:sldId id="282" r:id="rId22"/>
    <p:sldId id="267" r:id="rId23"/>
    <p:sldId id="262" r:id="rId24"/>
    <p:sldId id="273" r:id="rId25"/>
    <p:sldId id="284"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5FCCAD-CC20-4CF8-9BDA-F27585F39354}" v="94" dt="2025-05-16T07:16:27.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3E83FE-8DC9-42BA-E1D5-32C4FE7E45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7D48E3E-2BC6-7A25-F756-309243DA00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4CD6CF-1130-48D2-BF4D-39E026D055FF}" type="datetimeFigureOut">
              <a:rPr lang="en-IN" smtClean="0"/>
              <a:t>16-05-2025</a:t>
            </a:fld>
            <a:endParaRPr lang="en-IN"/>
          </a:p>
        </p:txBody>
      </p:sp>
      <p:sp>
        <p:nvSpPr>
          <p:cNvPr id="4" name="Footer Placeholder 3">
            <a:extLst>
              <a:ext uri="{FF2B5EF4-FFF2-40B4-BE49-F238E27FC236}">
                <a16:creationId xmlns:a16="http://schemas.microsoft.com/office/drawing/2014/main" id="{15F85C4F-8811-77FE-D603-3AF7879FDF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BF24A0F-3546-33AD-B440-2F4789A5FC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FC8DC0-7CF7-45DE-B7E9-9788CE2A7716}" type="slidenum">
              <a:rPr lang="en-IN" smtClean="0"/>
              <a:t>‹#›</a:t>
            </a:fld>
            <a:endParaRPr lang="en-IN"/>
          </a:p>
        </p:txBody>
      </p:sp>
    </p:spTree>
    <p:extLst>
      <p:ext uri="{BB962C8B-B14F-4D97-AF65-F5344CB8AC3E}">
        <p14:creationId xmlns:p14="http://schemas.microsoft.com/office/powerpoint/2010/main" val="4174108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16425-2B36-49BD-BFB6-6E005075A04D}"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C70C8-007B-448D-9DEF-2F637EB7C1B2}" type="slidenum">
              <a:rPr lang="en-IN" smtClean="0"/>
              <a:t>‹#›</a:t>
            </a:fld>
            <a:endParaRPr lang="en-IN"/>
          </a:p>
        </p:txBody>
      </p:sp>
    </p:spTree>
    <p:extLst>
      <p:ext uri="{BB962C8B-B14F-4D97-AF65-F5344CB8AC3E}">
        <p14:creationId xmlns:p14="http://schemas.microsoft.com/office/powerpoint/2010/main" val="388787711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00FC-B33F-4E60-C728-B9AD52D07A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A5798B-06F1-D2B2-70D4-E641F9F34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4DB139-6CD6-64D5-41EB-AD903713498A}"/>
              </a:ext>
            </a:extLst>
          </p:cNvPr>
          <p:cNvSpPr>
            <a:spLocks noGrp="1"/>
          </p:cNvSpPr>
          <p:nvPr>
            <p:ph type="dt" sz="half" idx="10"/>
          </p:nvPr>
        </p:nvSpPr>
        <p:spPr/>
        <p:txBody>
          <a:bodyPr/>
          <a:lstStyle/>
          <a:p>
            <a:fld id="{A67BA5C3-9109-40E6-9AFE-460FE8BA17FA}" type="datetime1">
              <a:rPr lang="en-IN" smtClean="0"/>
              <a:t>16-05-2025</a:t>
            </a:fld>
            <a:endParaRPr lang="en-IN"/>
          </a:p>
        </p:txBody>
      </p:sp>
      <p:sp>
        <p:nvSpPr>
          <p:cNvPr id="5" name="Footer Placeholder 4">
            <a:extLst>
              <a:ext uri="{FF2B5EF4-FFF2-40B4-BE49-F238E27FC236}">
                <a16:creationId xmlns:a16="http://schemas.microsoft.com/office/drawing/2014/main" id="{E82EFD01-1FB4-1476-D385-9A5A558A5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0D2DDC-08C3-6F92-A1D2-853E3103A0E2}"/>
              </a:ext>
            </a:extLst>
          </p:cNvPr>
          <p:cNvSpPr>
            <a:spLocks noGrp="1"/>
          </p:cNvSpPr>
          <p:nvPr>
            <p:ph type="sldNum" sz="quarter" idx="12"/>
          </p:nvPr>
        </p:nvSpPr>
        <p:spPr/>
        <p:txBody>
          <a:bodyPr/>
          <a:lstStyle/>
          <a:p>
            <a:fld id="{7DAEE56A-C97D-4357-8D7B-5CE249213693}" type="slidenum">
              <a:rPr lang="en-IN" smtClean="0"/>
              <a:t>‹#›</a:t>
            </a:fld>
            <a:endParaRPr lang="en-IN"/>
          </a:p>
        </p:txBody>
      </p:sp>
    </p:spTree>
    <p:extLst>
      <p:ext uri="{BB962C8B-B14F-4D97-AF65-F5344CB8AC3E}">
        <p14:creationId xmlns:p14="http://schemas.microsoft.com/office/powerpoint/2010/main" val="2099328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6B84-AF98-7B19-CFAF-CF25CC2834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E743B4-CECD-ECCB-5DA6-F2192242C8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005F7-CF2E-BE52-8131-560E4B7278F7}"/>
              </a:ext>
            </a:extLst>
          </p:cNvPr>
          <p:cNvSpPr>
            <a:spLocks noGrp="1"/>
          </p:cNvSpPr>
          <p:nvPr>
            <p:ph type="dt" sz="half" idx="10"/>
          </p:nvPr>
        </p:nvSpPr>
        <p:spPr/>
        <p:txBody>
          <a:bodyPr/>
          <a:lstStyle/>
          <a:p>
            <a:fld id="{F81B7009-21E1-4B0C-AAAF-F86545B5A3FA}" type="datetime1">
              <a:rPr lang="en-IN" smtClean="0"/>
              <a:t>16-05-2025</a:t>
            </a:fld>
            <a:endParaRPr lang="en-IN"/>
          </a:p>
        </p:txBody>
      </p:sp>
      <p:sp>
        <p:nvSpPr>
          <p:cNvPr id="5" name="Footer Placeholder 4">
            <a:extLst>
              <a:ext uri="{FF2B5EF4-FFF2-40B4-BE49-F238E27FC236}">
                <a16:creationId xmlns:a16="http://schemas.microsoft.com/office/drawing/2014/main" id="{69DD4AC1-49BF-ACB4-571A-DFBDD0071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88A86-2CB9-ED20-5176-0580DCC8B6B6}"/>
              </a:ext>
            </a:extLst>
          </p:cNvPr>
          <p:cNvSpPr>
            <a:spLocks noGrp="1"/>
          </p:cNvSpPr>
          <p:nvPr>
            <p:ph type="sldNum" sz="quarter" idx="12"/>
          </p:nvPr>
        </p:nvSpPr>
        <p:spPr/>
        <p:txBody>
          <a:bodyPr/>
          <a:lstStyle/>
          <a:p>
            <a:fld id="{7DAEE56A-C97D-4357-8D7B-5CE249213693}" type="slidenum">
              <a:rPr lang="en-IN" smtClean="0"/>
              <a:t>‹#›</a:t>
            </a:fld>
            <a:endParaRPr lang="en-IN"/>
          </a:p>
        </p:txBody>
      </p:sp>
    </p:spTree>
    <p:extLst>
      <p:ext uri="{BB962C8B-B14F-4D97-AF65-F5344CB8AC3E}">
        <p14:creationId xmlns:p14="http://schemas.microsoft.com/office/powerpoint/2010/main" val="405958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B2970-0A52-D95B-82AE-2FF98916E3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EDDB81-8849-EDD6-F24C-CED16B0B2B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8F9A74-B291-B5B4-CD7A-965392811F3A}"/>
              </a:ext>
            </a:extLst>
          </p:cNvPr>
          <p:cNvSpPr>
            <a:spLocks noGrp="1"/>
          </p:cNvSpPr>
          <p:nvPr>
            <p:ph type="dt" sz="half" idx="10"/>
          </p:nvPr>
        </p:nvSpPr>
        <p:spPr/>
        <p:txBody>
          <a:bodyPr/>
          <a:lstStyle/>
          <a:p>
            <a:fld id="{FE85D4F1-7B3B-4A07-89E5-74F582A1ECEC}" type="datetime1">
              <a:rPr lang="en-IN" smtClean="0"/>
              <a:t>16-05-2025</a:t>
            </a:fld>
            <a:endParaRPr lang="en-IN"/>
          </a:p>
        </p:txBody>
      </p:sp>
      <p:sp>
        <p:nvSpPr>
          <p:cNvPr id="5" name="Footer Placeholder 4">
            <a:extLst>
              <a:ext uri="{FF2B5EF4-FFF2-40B4-BE49-F238E27FC236}">
                <a16:creationId xmlns:a16="http://schemas.microsoft.com/office/drawing/2014/main" id="{32395755-CA7F-0FB0-BB5A-CABBF2AED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A1045B-48B6-2470-5C28-9065F92BCDB4}"/>
              </a:ext>
            </a:extLst>
          </p:cNvPr>
          <p:cNvSpPr>
            <a:spLocks noGrp="1"/>
          </p:cNvSpPr>
          <p:nvPr>
            <p:ph type="sldNum" sz="quarter" idx="12"/>
          </p:nvPr>
        </p:nvSpPr>
        <p:spPr/>
        <p:txBody>
          <a:bodyPr/>
          <a:lstStyle/>
          <a:p>
            <a:fld id="{7DAEE56A-C97D-4357-8D7B-5CE249213693}" type="slidenum">
              <a:rPr lang="en-IN" smtClean="0"/>
              <a:t>‹#›</a:t>
            </a:fld>
            <a:endParaRPr lang="en-IN"/>
          </a:p>
        </p:txBody>
      </p:sp>
    </p:spTree>
    <p:extLst>
      <p:ext uri="{BB962C8B-B14F-4D97-AF65-F5344CB8AC3E}">
        <p14:creationId xmlns:p14="http://schemas.microsoft.com/office/powerpoint/2010/main" val="272657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2F49-12C1-2108-0477-2A016FA9F5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048602-170A-0A77-EBAC-7ABB01C85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9D1702-8019-AF16-626B-D57DD93342CA}"/>
              </a:ext>
            </a:extLst>
          </p:cNvPr>
          <p:cNvSpPr>
            <a:spLocks noGrp="1"/>
          </p:cNvSpPr>
          <p:nvPr>
            <p:ph type="dt" sz="half" idx="10"/>
          </p:nvPr>
        </p:nvSpPr>
        <p:spPr/>
        <p:txBody>
          <a:bodyPr/>
          <a:lstStyle/>
          <a:p>
            <a:fld id="{CCC75CDA-541C-41B7-A2B2-9E3E74F11621}" type="datetime1">
              <a:rPr lang="en-IN" smtClean="0"/>
              <a:t>16-05-2025</a:t>
            </a:fld>
            <a:endParaRPr lang="en-IN"/>
          </a:p>
        </p:txBody>
      </p:sp>
      <p:sp>
        <p:nvSpPr>
          <p:cNvPr id="5" name="Footer Placeholder 4">
            <a:extLst>
              <a:ext uri="{FF2B5EF4-FFF2-40B4-BE49-F238E27FC236}">
                <a16:creationId xmlns:a16="http://schemas.microsoft.com/office/drawing/2014/main" id="{F790F663-021A-C63B-8D52-3B033FCAD4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1AFDD1-F64E-9DAA-F808-2D075BD82273}"/>
              </a:ext>
            </a:extLst>
          </p:cNvPr>
          <p:cNvSpPr>
            <a:spLocks noGrp="1"/>
          </p:cNvSpPr>
          <p:nvPr>
            <p:ph type="sldNum" sz="quarter" idx="12"/>
          </p:nvPr>
        </p:nvSpPr>
        <p:spPr/>
        <p:txBody>
          <a:bodyPr/>
          <a:lstStyle/>
          <a:p>
            <a:fld id="{7DAEE56A-C97D-4357-8D7B-5CE249213693}" type="slidenum">
              <a:rPr lang="en-IN" smtClean="0"/>
              <a:t>‹#›</a:t>
            </a:fld>
            <a:endParaRPr lang="en-IN"/>
          </a:p>
        </p:txBody>
      </p:sp>
    </p:spTree>
    <p:extLst>
      <p:ext uri="{BB962C8B-B14F-4D97-AF65-F5344CB8AC3E}">
        <p14:creationId xmlns:p14="http://schemas.microsoft.com/office/powerpoint/2010/main" val="88769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64180-0FF3-738D-5152-74824FC06F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EC8477-82B1-0BC6-9E73-02574A53E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39770D-6E7B-B9E0-FF42-C3B0633E93E9}"/>
              </a:ext>
            </a:extLst>
          </p:cNvPr>
          <p:cNvSpPr>
            <a:spLocks noGrp="1"/>
          </p:cNvSpPr>
          <p:nvPr>
            <p:ph type="dt" sz="half" idx="10"/>
          </p:nvPr>
        </p:nvSpPr>
        <p:spPr/>
        <p:txBody>
          <a:bodyPr/>
          <a:lstStyle/>
          <a:p>
            <a:fld id="{30DEA470-358C-4FDA-800A-4321ADFE136B}" type="datetime1">
              <a:rPr lang="en-IN" smtClean="0"/>
              <a:t>16-05-2025</a:t>
            </a:fld>
            <a:endParaRPr lang="en-IN"/>
          </a:p>
        </p:txBody>
      </p:sp>
      <p:sp>
        <p:nvSpPr>
          <p:cNvPr id="5" name="Footer Placeholder 4">
            <a:extLst>
              <a:ext uri="{FF2B5EF4-FFF2-40B4-BE49-F238E27FC236}">
                <a16:creationId xmlns:a16="http://schemas.microsoft.com/office/drawing/2014/main" id="{078FBCF6-E4C2-30EE-B0A5-DD86CE45A7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824D1-4438-4EBA-6600-A013D7D25C3A}"/>
              </a:ext>
            </a:extLst>
          </p:cNvPr>
          <p:cNvSpPr>
            <a:spLocks noGrp="1"/>
          </p:cNvSpPr>
          <p:nvPr>
            <p:ph type="sldNum" sz="quarter" idx="12"/>
          </p:nvPr>
        </p:nvSpPr>
        <p:spPr/>
        <p:txBody>
          <a:bodyPr/>
          <a:lstStyle/>
          <a:p>
            <a:fld id="{7DAEE56A-C97D-4357-8D7B-5CE249213693}" type="slidenum">
              <a:rPr lang="en-IN" smtClean="0"/>
              <a:t>‹#›</a:t>
            </a:fld>
            <a:endParaRPr lang="en-IN"/>
          </a:p>
        </p:txBody>
      </p:sp>
    </p:spTree>
    <p:extLst>
      <p:ext uri="{BB962C8B-B14F-4D97-AF65-F5344CB8AC3E}">
        <p14:creationId xmlns:p14="http://schemas.microsoft.com/office/powerpoint/2010/main" val="43401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E9B9-00DF-5985-EAD6-10ADC37F5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1384A9-2380-AC37-0702-CB0EF54863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B36F88-42B2-DC95-2F5B-33FC7FC88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3A882D-861D-FE50-0FC3-5B5BDA882386}"/>
              </a:ext>
            </a:extLst>
          </p:cNvPr>
          <p:cNvSpPr>
            <a:spLocks noGrp="1"/>
          </p:cNvSpPr>
          <p:nvPr>
            <p:ph type="dt" sz="half" idx="10"/>
          </p:nvPr>
        </p:nvSpPr>
        <p:spPr/>
        <p:txBody>
          <a:bodyPr/>
          <a:lstStyle/>
          <a:p>
            <a:fld id="{01B070A6-294E-4A71-ADEC-4E3F2A716BF7}" type="datetime1">
              <a:rPr lang="en-IN" smtClean="0"/>
              <a:t>16-05-2025</a:t>
            </a:fld>
            <a:endParaRPr lang="en-IN"/>
          </a:p>
        </p:txBody>
      </p:sp>
      <p:sp>
        <p:nvSpPr>
          <p:cNvPr id="6" name="Footer Placeholder 5">
            <a:extLst>
              <a:ext uri="{FF2B5EF4-FFF2-40B4-BE49-F238E27FC236}">
                <a16:creationId xmlns:a16="http://schemas.microsoft.com/office/drawing/2014/main" id="{D7D4F890-9F9E-6145-DD67-B4CF099489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F7541E-8678-A9CA-AE29-4136B922C404}"/>
              </a:ext>
            </a:extLst>
          </p:cNvPr>
          <p:cNvSpPr>
            <a:spLocks noGrp="1"/>
          </p:cNvSpPr>
          <p:nvPr>
            <p:ph type="sldNum" sz="quarter" idx="12"/>
          </p:nvPr>
        </p:nvSpPr>
        <p:spPr/>
        <p:txBody>
          <a:bodyPr/>
          <a:lstStyle/>
          <a:p>
            <a:fld id="{7DAEE56A-C97D-4357-8D7B-5CE249213693}" type="slidenum">
              <a:rPr lang="en-IN" smtClean="0"/>
              <a:t>‹#›</a:t>
            </a:fld>
            <a:endParaRPr lang="en-IN"/>
          </a:p>
        </p:txBody>
      </p:sp>
    </p:spTree>
    <p:extLst>
      <p:ext uri="{BB962C8B-B14F-4D97-AF65-F5344CB8AC3E}">
        <p14:creationId xmlns:p14="http://schemas.microsoft.com/office/powerpoint/2010/main" val="251978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2616-446D-16D4-7949-5A9CD31071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410AA-9BB9-BC53-5DE5-48C0E44D1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1041D1-3509-5A38-2DBA-D1F4B97562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7A19A8-8E8C-DE6B-0045-0BFCA6F53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8F690-E543-ECC8-2751-940B6EE58A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3BB3BA-7EAE-A315-4E70-015E2F8D5AC9}"/>
              </a:ext>
            </a:extLst>
          </p:cNvPr>
          <p:cNvSpPr>
            <a:spLocks noGrp="1"/>
          </p:cNvSpPr>
          <p:nvPr>
            <p:ph type="dt" sz="half" idx="10"/>
          </p:nvPr>
        </p:nvSpPr>
        <p:spPr/>
        <p:txBody>
          <a:bodyPr/>
          <a:lstStyle/>
          <a:p>
            <a:fld id="{32648A40-BF19-4C2D-A861-90138242315C}" type="datetime1">
              <a:rPr lang="en-IN" smtClean="0"/>
              <a:t>16-05-2025</a:t>
            </a:fld>
            <a:endParaRPr lang="en-IN"/>
          </a:p>
        </p:txBody>
      </p:sp>
      <p:sp>
        <p:nvSpPr>
          <p:cNvPr id="8" name="Footer Placeholder 7">
            <a:extLst>
              <a:ext uri="{FF2B5EF4-FFF2-40B4-BE49-F238E27FC236}">
                <a16:creationId xmlns:a16="http://schemas.microsoft.com/office/drawing/2014/main" id="{510A755B-6772-DD70-1DE4-D02D799839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E96DCB-37F0-8D9E-B1D6-60156238962C}"/>
              </a:ext>
            </a:extLst>
          </p:cNvPr>
          <p:cNvSpPr>
            <a:spLocks noGrp="1"/>
          </p:cNvSpPr>
          <p:nvPr>
            <p:ph type="sldNum" sz="quarter" idx="12"/>
          </p:nvPr>
        </p:nvSpPr>
        <p:spPr/>
        <p:txBody>
          <a:bodyPr/>
          <a:lstStyle/>
          <a:p>
            <a:fld id="{7DAEE56A-C97D-4357-8D7B-5CE249213693}" type="slidenum">
              <a:rPr lang="en-IN" smtClean="0"/>
              <a:t>‹#›</a:t>
            </a:fld>
            <a:endParaRPr lang="en-IN"/>
          </a:p>
        </p:txBody>
      </p:sp>
    </p:spTree>
    <p:extLst>
      <p:ext uri="{BB962C8B-B14F-4D97-AF65-F5344CB8AC3E}">
        <p14:creationId xmlns:p14="http://schemas.microsoft.com/office/powerpoint/2010/main" val="83069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B287-BE75-BD94-DD0D-9ECE259329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766997-90C5-9D7B-B19C-B0AD602F78D0}"/>
              </a:ext>
            </a:extLst>
          </p:cNvPr>
          <p:cNvSpPr>
            <a:spLocks noGrp="1"/>
          </p:cNvSpPr>
          <p:nvPr>
            <p:ph type="dt" sz="half" idx="10"/>
          </p:nvPr>
        </p:nvSpPr>
        <p:spPr/>
        <p:txBody>
          <a:bodyPr/>
          <a:lstStyle/>
          <a:p>
            <a:fld id="{1C7111B4-6EC8-44AE-8AB3-94E4A9A6C7DD}" type="datetime1">
              <a:rPr lang="en-IN" smtClean="0"/>
              <a:t>16-05-2025</a:t>
            </a:fld>
            <a:endParaRPr lang="en-IN"/>
          </a:p>
        </p:txBody>
      </p:sp>
      <p:sp>
        <p:nvSpPr>
          <p:cNvPr id="4" name="Footer Placeholder 3">
            <a:extLst>
              <a:ext uri="{FF2B5EF4-FFF2-40B4-BE49-F238E27FC236}">
                <a16:creationId xmlns:a16="http://schemas.microsoft.com/office/drawing/2014/main" id="{B1263FA9-833B-0FA2-53F6-797CDFEB9A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932BBC-8E33-C277-C3FE-D962EA91CD47}"/>
              </a:ext>
            </a:extLst>
          </p:cNvPr>
          <p:cNvSpPr>
            <a:spLocks noGrp="1"/>
          </p:cNvSpPr>
          <p:nvPr>
            <p:ph type="sldNum" sz="quarter" idx="12"/>
          </p:nvPr>
        </p:nvSpPr>
        <p:spPr/>
        <p:txBody>
          <a:bodyPr/>
          <a:lstStyle/>
          <a:p>
            <a:fld id="{7DAEE56A-C97D-4357-8D7B-5CE249213693}" type="slidenum">
              <a:rPr lang="en-IN" smtClean="0"/>
              <a:t>‹#›</a:t>
            </a:fld>
            <a:endParaRPr lang="en-IN"/>
          </a:p>
        </p:txBody>
      </p:sp>
    </p:spTree>
    <p:extLst>
      <p:ext uri="{BB962C8B-B14F-4D97-AF65-F5344CB8AC3E}">
        <p14:creationId xmlns:p14="http://schemas.microsoft.com/office/powerpoint/2010/main" val="325928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ED8D9E-D289-7C6E-220C-FE304E6EB51C}"/>
              </a:ext>
            </a:extLst>
          </p:cNvPr>
          <p:cNvSpPr>
            <a:spLocks noGrp="1"/>
          </p:cNvSpPr>
          <p:nvPr>
            <p:ph type="dt" sz="half" idx="10"/>
          </p:nvPr>
        </p:nvSpPr>
        <p:spPr/>
        <p:txBody>
          <a:bodyPr/>
          <a:lstStyle/>
          <a:p>
            <a:fld id="{553F0C17-E641-44B0-93D3-FE555CB1D5D4}" type="datetime1">
              <a:rPr lang="en-IN" smtClean="0"/>
              <a:t>16-05-2025</a:t>
            </a:fld>
            <a:endParaRPr lang="en-IN"/>
          </a:p>
        </p:txBody>
      </p:sp>
      <p:sp>
        <p:nvSpPr>
          <p:cNvPr id="3" name="Footer Placeholder 2">
            <a:extLst>
              <a:ext uri="{FF2B5EF4-FFF2-40B4-BE49-F238E27FC236}">
                <a16:creationId xmlns:a16="http://schemas.microsoft.com/office/drawing/2014/main" id="{239A12DC-4E11-108C-12D1-EC8118C45C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745917-88F3-00C4-E909-D705B51F99AF}"/>
              </a:ext>
            </a:extLst>
          </p:cNvPr>
          <p:cNvSpPr>
            <a:spLocks noGrp="1"/>
          </p:cNvSpPr>
          <p:nvPr>
            <p:ph type="sldNum" sz="quarter" idx="12"/>
          </p:nvPr>
        </p:nvSpPr>
        <p:spPr/>
        <p:txBody>
          <a:bodyPr/>
          <a:lstStyle/>
          <a:p>
            <a:fld id="{7DAEE56A-C97D-4357-8D7B-5CE249213693}" type="slidenum">
              <a:rPr lang="en-IN" smtClean="0"/>
              <a:t>‹#›</a:t>
            </a:fld>
            <a:endParaRPr lang="en-IN"/>
          </a:p>
        </p:txBody>
      </p:sp>
    </p:spTree>
    <p:extLst>
      <p:ext uri="{BB962C8B-B14F-4D97-AF65-F5344CB8AC3E}">
        <p14:creationId xmlns:p14="http://schemas.microsoft.com/office/powerpoint/2010/main" val="302864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22A7-030E-2664-8ACD-1B45F3E15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54F140-4D46-E05A-704D-C3A69B853B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F6D42C-E7F4-3D5A-63C8-7F66554D8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0DE99-4683-9A1B-3DA1-20350EC69B98}"/>
              </a:ext>
            </a:extLst>
          </p:cNvPr>
          <p:cNvSpPr>
            <a:spLocks noGrp="1"/>
          </p:cNvSpPr>
          <p:nvPr>
            <p:ph type="dt" sz="half" idx="10"/>
          </p:nvPr>
        </p:nvSpPr>
        <p:spPr/>
        <p:txBody>
          <a:bodyPr/>
          <a:lstStyle/>
          <a:p>
            <a:fld id="{31A778A9-E966-41EA-B2DC-B7919300C7A2}" type="datetime1">
              <a:rPr lang="en-IN" smtClean="0"/>
              <a:t>16-05-2025</a:t>
            </a:fld>
            <a:endParaRPr lang="en-IN"/>
          </a:p>
        </p:txBody>
      </p:sp>
      <p:sp>
        <p:nvSpPr>
          <p:cNvPr id="6" name="Footer Placeholder 5">
            <a:extLst>
              <a:ext uri="{FF2B5EF4-FFF2-40B4-BE49-F238E27FC236}">
                <a16:creationId xmlns:a16="http://schemas.microsoft.com/office/drawing/2014/main" id="{9CE27ABC-E729-7667-5CC1-26D372D0E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B9969E-E00C-E2B7-D59A-2348DEA941D8}"/>
              </a:ext>
            </a:extLst>
          </p:cNvPr>
          <p:cNvSpPr>
            <a:spLocks noGrp="1"/>
          </p:cNvSpPr>
          <p:nvPr>
            <p:ph type="sldNum" sz="quarter" idx="12"/>
          </p:nvPr>
        </p:nvSpPr>
        <p:spPr/>
        <p:txBody>
          <a:bodyPr/>
          <a:lstStyle/>
          <a:p>
            <a:fld id="{7DAEE56A-C97D-4357-8D7B-5CE249213693}" type="slidenum">
              <a:rPr lang="en-IN" smtClean="0"/>
              <a:t>‹#›</a:t>
            </a:fld>
            <a:endParaRPr lang="en-IN"/>
          </a:p>
        </p:txBody>
      </p:sp>
    </p:spTree>
    <p:extLst>
      <p:ext uri="{BB962C8B-B14F-4D97-AF65-F5344CB8AC3E}">
        <p14:creationId xmlns:p14="http://schemas.microsoft.com/office/powerpoint/2010/main" val="384813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CE75-FABA-D507-DB4D-28CFFE615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E48A4C-8515-EFD4-09ED-65138E424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8F0353-B1ED-332E-DD28-A01F0F66A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057AE-C7BC-748F-37F5-8781600F7AED}"/>
              </a:ext>
            </a:extLst>
          </p:cNvPr>
          <p:cNvSpPr>
            <a:spLocks noGrp="1"/>
          </p:cNvSpPr>
          <p:nvPr>
            <p:ph type="dt" sz="half" idx="10"/>
          </p:nvPr>
        </p:nvSpPr>
        <p:spPr/>
        <p:txBody>
          <a:bodyPr/>
          <a:lstStyle/>
          <a:p>
            <a:fld id="{DB30C01A-874C-4D2B-B212-50E262FA92C3}" type="datetime1">
              <a:rPr lang="en-IN" smtClean="0"/>
              <a:t>16-05-2025</a:t>
            </a:fld>
            <a:endParaRPr lang="en-IN"/>
          </a:p>
        </p:txBody>
      </p:sp>
      <p:sp>
        <p:nvSpPr>
          <p:cNvPr id="6" name="Footer Placeholder 5">
            <a:extLst>
              <a:ext uri="{FF2B5EF4-FFF2-40B4-BE49-F238E27FC236}">
                <a16:creationId xmlns:a16="http://schemas.microsoft.com/office/drawing/2014/main" id="{041B8681-32DC-81D8-79FB-3231DCF88A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198F3F-41A3-872F-1FE3-7D0091CD6781}"/>
              </a:ext>
            </a:extLst>
          </p:cNvPr>
          <p:cNvSpPr>
            <a:spLocks noGrp="1"/>
          </p:cNvSpPr>
          <p:nvPr>
            <p:ph type="sldNum" sz="quarter" idx="12"/>
          </p:nvPr>
        </p:nvSpPr>
        <p:spPr/>
        <p:txBody>
          <a:bodyPr/>
          <a:lstStyle/>
          <a:p>
            <a:fld id="{7DAEE56A-C97D-4357-8D7B-5CE249213693}" type="slidenum">
              <a:rPr lang="en-IN" smtClean="0"/>
              <a:t>‹#›</a:t>
            </a:fld>
            <a:endParaRPr lang="en-IN"/>
          </a:p>
        </p:txBody>
      </p:sp>
    </p:spTree>
    <p:extLst>
      <p:ext uri="{BB962C8B-B14F-4D97-AF65-F5344CB8AC3E}">
        <p14:creationId xmlns:p14="http://schemas.microsoft.com/office/powerpoint/2010/main" val="160007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10C97B-119E-520B-7FDB-1B3D6D478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DE2194-21C4-DCBD-6BCD-07628AF74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382BA-19E5-BEF8-8CEF-5748F13E4B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E9AA2-587B-4761-BC4C-B2EDD7BC3D08}" type="datetime1">
              <a:rPr lang="en-IN" smtClean="0"/>
              <a:t>16-05-2025</a:t>
            </a:fld>
            <a:endParaRPr lang="en-IN"/>
          </a:p>
        </p:txBody>
      </p:sp>
      <p:sp>
        <p:nvSpPr>
          <p:cNvPr id="5" name="Footer Placeholder 4">
            <a:extLst>
              <a:ext uri="{FF2B5EF4-FFF2-40B4-BE49-F238E27FC236}">
                <a16:creationId xmlns:a16="http://schemas.microsoft.com/office/drawing/2014/main" id="{3AE0259E-ED1A-EFCB-8375-1275C31971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808647-4CD9-32C3-1E79-A2AD0CB05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EE56A-C97D-4357-8D7B-5CE249213693}" type="slidenum">
              <a:rPr lang="en-IN" smtClean="0"/>
              <a:t>‹#›</a:t>
            </a:fld>
            <a:endParaRPr lang="en-IN"/>
          </a:p>
        </p:txBody>
      </p:sp>
    </p:spTree>
    <p:extLst>
      <p:ext uri="{BB962C8B-B14F-4D97-AF65-F5344CB8AC3E}">
        <p14:creationId xmlns:p14="http://schemas.microsoft.com/office/powerpoint/2010/main" val="45906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007/978-981-15-7394-1_5"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7762/ijritcc.v6i1.139" TargetMode="External"/><Relationship Id="rId2" Type="http://schemas.openxmlformats.org/officeDocument/2006/relationships/hyperlink" Target="https://doi.org/10.1016/j.procs.2020.03.357"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4AFE-5F70-DF82-85A5-AC4E33434A16}"/>
              </a:ext>
            </a:extLst>
          </p:cNvPr>
          <p:cNvSpPr>
            <a:spLocks noGrp="1"/>
          </p:cNvSpPr>
          <p:nvPr>
            <p:ph type="ctrTitle"/>
          </p:nvPr>
        </p:nvSpPr>
        <p:spPr>
          <a:xfrm>
            <a:off x="1524000" y="437322"/>
            <a:ext cx="9144000" cy="4068176"/>
          </a:xfrm>
        </p:spPr>
        <p:txBody>
          <a:bodyPr>
            <a:normAutofit/>
          </a:bodyPr>
          <a:lstStyle/>
          <a:p>
            <a:r>
              <a:rPr lang="en-IN" sz="4000" b="1" dirty="0">
                <a:latin typeface="Times New Roman" panose="02020603050405020304" pitchFamily="18" charset="0"/>
                <a:cs typeface="Times New Roman" panose="02020603050405020304" pitchFamily="18" charset="0"/>
              </a:rPr>
              <a:t>MIT FIRST  GRADE COLLEGE</a:t>
            </a:r>
            <a:br>
              <a:rPr lang="en-IN" sz="40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Manandavadi Road, Mysuru-08</a:t>
            </a: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r>
              <a:rPr lang="en-IN" sz="3100" b="1" dirty="0">
                <a:latin typeface="Times New Roman" panose="02020603050405020304" pitchFamily="18" charset="0"/>
                <a:cs typeface="Times New Roman" panose="02020603050405020304" pitchFamily="18" charset="0"/>
              </a:rPr>
              <a:t>DEPARTMENT OF COMPUTER APPLICATIONS</a:t>
            </a:r>
            <a:br>
              <a:rPr lang="en-IN" sz="3100" b="1" dirty="0">
                <a:latin typeface="Times New Roman" panose="02020603050405020304" pitchFamily="18" charset="0"/>
                <a:cs typeface="Times New Roman" panose="02020603050405020304" pitchFamily="18" charset="0"/>
              </a:rPr>
            </a:br>
            <a:endParaRPr lang="en-IN" sz="31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CF00357-0ED6-99A3-AFD2-3A03021B301A}"/>
              </a:ext>
            </a:extLst>
          </p:cNvPr>
          <p:cNvSpPr>
            <a:spLocks noGrp="1"/>
          </p:cNvSpPr>
          <p:nvPr>
            <p:ph type="subTitle" idx="1"/>
          </p:nvPr>
        </p:nvSpPr>
        <p:spPr>
          <a:xfrm>
            <a:off x="1524000" y="4505498"/>
            <a:ext cx="9144000" cy="2028306"/>
          </a:xfrm>
        </p:spPr>
        <p:txBody>
          <a:bodyPr>
            <a:normAutofit/>
          </a:bodyPr>
          <a:lstStyle/>
          <a:p>
            <a:r>
              <a:rPr lang="en-IN" dirty="0">
                <a:latin typeface="Times New Roman" panose="02020603050405020304" pitchFamily="18" charset="0"/>
                <a:cs typeface="Times New Roman" panose="02020603050405020304" pitchFamily="18" charset="0"/>
              </a:rPr>
              <a:t>“Crime Rate Prediction using Machine Learning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NITHISH KUMAR H R</a:t>
            </a:r>
          </a:p>
          <a:p>
            <a:r>
              <a:rPr lang="en-IN" dirty="0">
                <a:latin typeface="Times New Roman" panose="02020603050405020304" pitchFamily="18" charset="0"/>
                <a:cs typeface="Times New Roman" panose="02020603050405020304" pitchFamily="18" charset="0"/>
              </a:rPr>
              <a:t>Regno: U01CE22S0009</a:t>
            </a:r>
          </a:p>
        </p:txBody>
      </p:sp>
      <p:pic>
        <p:nvPicPr>
          <p:cNvPr id="4" name="object 6">
            <a:extLst>
              <a:ext uri="{FF2B5EF4-FFF2-40B4-BE49-F238E27FC236}">
                <a16:creationId xmlns:a16="http://schemas.microsoft.com/office/drawing/2014/main" id="{91BB8DCC-9E54-ADA7-4A40-B94753BDACB5}"/>
              </a:ext>
            </a:extLst>
          </p:cNvPr>
          <p:cNvPicPr/>
          <p:nvPr/>
        </p:nvPicPr>
        <p:blipFill>
          <a:blip r:embed="rId2" cstate="print"/>
          <a:stretch>
            <a:fillRect/>
          </a:stretch>
        </p:blipFill>
        <p:spPr>
          <a:xfrm>
            <a:off x="5219366" y="1918252"/>
            <a:ext cx="1499487" cy="1351722"/>
          </a:xfrm>
          <a:prstGeom prst="rect">
            <a:avLst/>
          </a:prstGeom>
        </p:spPr>
      </p:pic>
      <p:sp>
        <p:nvSpPr>
          <p:cNvPr id="6" name="Slide Number Placeholder 5">
            <a:extLst>
              <a:ext uri="{FF2B5EF4-FFF2-40B4-BE49-F238E27FC236}">
                <a16:creationId xmlns:a16="http://schemas.microsoft.com/office/drawing/2014/main" id="{F53C7C77-4823-AF2E-D781-6C30523538FB}"/>
              </a:ext>
            </a:extLst>
          </p:cNvPr>
          <p:cNvSpPr>
            <a:spLocks noGrp="1"/>
          </p:cNvSpPr>
          <p:nvPr>
            <p:ph type="sldNum" sz="quarter" idx="12"/>
          </p:nvPr>
        </p:nvSpPr>
        <p:spPr/>
        <p:txBody>
          <a:bodyPr/>
          <a:lstStyle/>
          <a:p>
            <a:fld id="{7DAEE56A-C97D-4357-8D7B-5CE249213693}" type="slidenum">
              <a:rPr lang="en-IN" smtClean="0"/>
              <a:t>1</a:t>
            </a:fld>
            <a:endParaRPr lang="en-IN"/>
          </a:p>
        </p:txBody>
      </p:sp>
    </p:spTree>
    <p:extLst>
      <p:ext uri="{BB962C8B-B14F-4D97-AF65-F5344CB8AC3E}">
        <p14:creationId xmlns:p14="http://schemas.microsoft.com/office/powerpoint/2010/main" val="24016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1A5D2-6F84-FD6E-95EC-794E1281E0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8706D1-9292-21EC-2FD8-EC4AB3A83515}"/>
              </a:ext>
            </a:extLst>
          </p:cNvPr>
          <p:cNvSpPr>
            <a:spLocks noGrp="1"/>
          </p:cNvSpPr>
          <p:nvPr>
            <p:ph type="ctrTitle"/>
          </p:nvPr>
        </p:nvSpPr>
        <p:spPr>
          <a:xfrm>
            <a:off x="1147809" y="525695"/>
            <a:ext cx="9144000" cy="706437"/>
          </a:xfrm>
        </p:spPr>
        <p:txBody>
          <a:bodyPr>
            <a:normAutofit/>
          </a:bodyPr>
          <a:lstStyle/>
          <a:p>
            <a:pPr algn="l"/>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DATASET</a:t>
            </a:r>
            <a:endPar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610EEF2-6005-1944-76FA-BCE6D840D38F}"/>
              </a:ext>
            </a:extLst>
          </p:cNvPr>
          <p:cNvSpPr>
            <a:spLocks noGrp="1"/>
          </p:cNvSpPr>
          <p:nvPr>
            <p:ph type="subTitle" idx="1"/>
          </p:nvPr>
        </p:nvSpPr>
        <p:spPr>
          <a:xfrm>
            <a:off x="1219200" y="1419752"/>
            <a:ext cx="10134600" cy="3417719"/>
          </a:xfrm>
        </p:spPr>
        <p:txBody>
          <a:bodyPr>
            <a:noAutofit/>
          </a:bodyPr>
          <a:lstStyle/>
          <a:p>
            <a:pPr marL="285750" indent="-285750" algn="just">
              <a:lnSpc>
                <a:spcPct val="150000"/>
              </a:lnSpc>
              <a:buFont typeface="Wingdings" panose="05000000000000000000" pitchFamily="2" charset="2"/>
              <a:buChar char="Ø"/>
            </a:pPr>
            <a:r>
              <a:rPr lang="en-US" sz="1800" dirty="0">
                <a:solidFill>
                  <a:schemeClr val="tx1"/>
                </a:solidFill>
              </a:rPr>
              <a:t>The dataset is prepared manually based on the publication available on the National Crime Rate Bureau (NCRB) official website. </a:t>
            </a:r>
          </a:p>
          <a:p>
            <a:pPr marL="285750" indent="-285750" algn="just">
              <a:lnSpc>
                <a:spcPct val="150000"/>
              </a:lnSpc>
              <a:buFont typeface="Wingdings" panose="05000000000000000000" pitchFamily="2" charset="2"/>
              <a:buChar char="Ø"/>
            </a:pPr>
            <a:r>
              <a:rPr lang="en-US" sz="1800" dirty="0">
                <a:solidFill>
                  <a:schemeClr val="tx1"/>
                </a:solidFill>
              </a:rPr>
              <a:t>The data provides statistics on the number of crimes committed in 19 Indian metropolitan cities during the year 2014 to 2021.</a:t>
            </a:r>
          </a:p>
          <a:p>
            <a:pPr marL="285750" indent="-285750" algn="just">
              <a:lnSpc>
                <a:spcPct val="150000"/>
              </a:lnSpc>
              <a:buFont typeface="Wingdings" panose="05000000000000000000" pitchFamily="2" charset="2"/>
              <a:buChar char="Ø"/>
            </a:pPr>
            <a:r>
              <a:rPr lang="en-US" sz="1800" dirty="0">
                <a:solidFill>
                  <a:schemeClr val="tx1"/>
                </a:solidFill>
              </a:rPr>
              <a:t>It includes statistics on 10 different categories of crime, including murder, kidnapping, crime against women, crime against children, crime committed by juveniles, crime against senior citizens, crime against SC, crime against ST, economic offences and cyber crimes.</a:t>
            </a:r>
          </a:p>
        </p:txBody>
      </p:sp>
      <p:sp>
        <p:nvSpPr>
          <p:cNvPr id="5" name="Slide Number Placeholder 4">
            <a:extLst>
              <a:ext uri="{FF2B5EF4-FFF2-40B4-BE49-F238E27FC236}">
                <a16:creationId xmlns:a16="http://schemas.microsoft.com/office/drawing/2014/main" id="{53B3D5A7-A8D5-0549-4B9D-A6C2C064A2B7}"/>
              </a:ext>
            </a:extLst>
          </p:cNvPr>
          <p:cNvSpPr>
            <a:spLocks noGrp="1"/>
          </p:cNvSpPr>
          <p:nvPr>
            <p:ph type="sldNum" sz="quarter" idx="12"/>
          </p:nvPr>
        </p:nvSpPr>
        <p:spPr/>
        <p:txBody>
          <a:bodyPr/>
          <a:lstStyle/>
          <a:p>
            <a:fld id="{7DAEE56A-C97D-4357-8D7B-5CE249213693}" type="slidenum">
              <a:rPr lang="en-IN" smtClean="0"/>
              <a:t>10</a:t>
            </a:fld>
            <a:endParaRPr lang="en-IN"/>
          </a:p>
        </p:txBody>
      </p:sp>
    </p:spTree>
    <p:extLst>
      <p:ext uri="{BB962C8B-B14F-4D97-AF65-F5344CB8AC3E}">
        <p14:creationId xmlns:p14="http://schemas.microsoft.com/office/powerpoint/2010/main" val="246411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B70C7-00B0-EAF8-47A3-41088D8D7A9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9A9FC3F-8637-F34D-D160-C358B41159F0}"/>
              </a:ext>
            </a:extLst>
          </p:cNvPr>
          <p:cNvSpPr>
            <a:spLocks noGrp="1"/>
          </p:cNvSpPr>
          <p:nvPr>
            <p:ph type="title"/>
          </p:nvPr>
        </p:nvSpPr>
        <p:spPr>
          <a:xfrm>
            <a:off x="1280652" y="136525"/>
            <a:ext cx="10515600" cy="1325563"/>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FLOW DIAGRAM</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842F155-E94B-A86B-14B1-7C98A815B9AE}"/>
              </a:ext>
            </a:extLst>
          </p:cNvPr>
          <p:cNvSpPr>
            <a:spLocks noGrp="1"/>
          </p:cNvSpPr>
          <p:nvPr>
            <p:ph type="sldNum" sz="quarter" idx="12"/>
          </p:nvPr>
        </p:nvSpPr>
        <p:spPr/>
        <p:txBody>
          <a:bodyPr/>
          <a:lstStyle/>
          <a:p>
            <a:fld id="{7DAEE56A-C97D-4357-8D7B-5CE249213693}" type="slidenum">
              <a:rPr lang="en-IN" smtClean="0"/>
              <a:t>11</a:t>
            </a:fld>
            <a:endParaRPr lang="en-IN"/>
          </a:p>
        </p:txBody>
      </p:sp>
      <p:pic>
        <p:nvPicPr>
          <p:cNvPr id="4" name="Content Placeholder 4">
            <a:extLst>
              <a:ext uri="{FF2B5EF4-FFF2-40B4-BE49-F238E27FC236}">
                <a16:creationId xmlns:a16="http://schemas.microsoft.com/office/drawing/2014/main" id="{ADE961C3-D717-9AC1-AA99-14A1AD033433}"/>
              </a:ext>
            </a:extLst>
          </p:cNvPr>
          <p:cNvPicPr>
            <a:picLocks noChangeAspect="1"/>
          </p:cNvPicPr>
          <p:nvPr/>
        </p:nvPicPr>
        <p:blipFill>
          <a:blip r:embed="rId2">
            <a:grayscl/>
          </a:blip>
          <a:stretch>
            <a:fillRect/>
          </a:stretch>
        </p:blipFill>
        <p:spPr>
          <a:xfrm>
            <a:off x="1622322" y="1108822"/>
            <a:ext cx="8623767" cy="5749178"/>
          </a:xfrm>
          <a:prstGeom prst="rect">
            <a:avLst/>
          </a:prstGeom>
          <a:ln>
            <a:noFill/>
          </a:ln>
          <a:effectLst>
            <a:softEdge rad="112500"/>
          </a:effectLst>
        </p:spPr>
      </p:pic>
    </p:spTree>
    <p:extLst>
      <p:ext uri="{BB962C8B-B14F-4D97-AF65-F5344CB8AC3E}">
        <p14:creationId xmlns:p14="http://schemas.microsoft.com/office/powerpoint/2010/main" val="305203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7C9B-3A20-B645-B5D0-8B9755F0D57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DDB7B2E-4A47-8B0A-C617-CC2E495A8F84}"/>
              </a:ext>
            </a:extLst>
          </p:cNvPr>
          <p:cNvSpPr>
            <a:spLocks noGrp="1"/>
          </p:cNvSpPr>
          <p:nvPr>
            <p:ph type="title"/>
          </p:nvPr>
        </p:nvSpPr>
        <p:spPr>
          <a:xfrm>
            <a:off x="1242039" y="548148"/>
            <a:ext cx="10610031" cy="1133475"/>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FLOW DIAGRAM</a:t>
            </a:r>
            <a:b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3D7106B-02C7-9EDD-B4C4-455EF662C90B}"/>
              </a:ext>
            </a:extLst>
          </p:cNvPr>
          <p:cNvSpPr>
            <a:spLocks noGrp="1"/>
          </p:cNvSpPr>
          <p:nvPr>
            <p:ph type="body" idx="1"/>
          </p:nvPr>
        </p:nvSpPr>
        <p:spPr>
          <a:xfrm>
            <a:off x="1740310" y="1329864"/>
            <a:ext cx="9613490" cy="5309419"/>
          </a:xfrm>
        </p:spPr>
        <p:txBody>
          <a:bodyPr>
            <a:no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Level 0 (Context Diagram)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Entities:</a:t>
            </a:r>
            <a:r>
              <a:rPr kumimoji="0" lang="en-US" altLang="en-US" sz="1600" b="0" i="0" u="none" strike="noStrike" cap="none" normalizeH="0" baseline="0" dirty="0">
                <a:ln>
                  <a:noFill/>
                </a:ln>
                <a:solidFill>
                  <a:schemeClr val="tx1"/>
                </a:solidFill>
                <a:effectLst/>
                <a:latin typeface="Arial" panose="020B0604020202020204" pitchFamily="34" charset="0"/>
              </a:rPr>
              <a:t> Law Enforcement, Public Data Sources, Users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Processes:</a:t>
            </a:r>
            <a:r>
              <a:rPr kumimoji="0" lang="en-US" altLang="en-US" sz="1600" b="0" i="0" u="none" strike="noStrike" cap="none" normalizeH="0" baseline="0" dirty="0">
                <a:ln>
                  <a:noFill/>
                </a:ln>
                <a:solidFill>
                  <a:schemeClr val="tx1"/>
                </a:solidFill>
                <a:effectLst/>
                <a:latin typeface="Arial" panose="020B0604020202020204" pitchFamily="34" charset="0"/>
              </a:rPr>
              <a:t> Data Collection, Model Training, Prediction, Visualization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Stores:</a:t>
            </a:r>
            <a:r>
              <a:rPr kumimoji="0" lang="en-US" altLang="en-US" sz="1600" b="0" i="0" u="none" strike="noStrike" cap="none" normalizeH="0" baseline="0" dirty="0">
                <a:ln>
                  <a:noFill/>
                </a:ln>
                <a:solidFill>
                  <a:schemeClr val="tx1"/>
                </a:solidFill>
                <a:effectLst/>
                <a:latin typeface="Arial" panose="020B0604020202020204" pitchFamily="34" charset="0"/>
              </a:rPr>
              <a:t> Crime Database, ML Model Repository, Prediction Results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Flow:</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Agencies &amp; sources provide crime data</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Data is cleaned &amp; stored</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ML model is trained &amp; predicts crime rates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Results are visualized for users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Level 1 (Detailed View)</a:t>
            </a: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Data Collection &amp; Preprocessing</a:t>
            </a:r>
            <a:r>
              <a:rPr kumimoji="0" lang="en-US" altLang="en-US" sz="1600" b="0" i="0" u="none" strike="noStrike" cap="none" normalizeH="0" baseline="0" dirty="0">
                <a:ln>
                  <a:noFill/>
                </a:ln>
                <a:solidFill>
                  <a:schemeClr val="tx1"/>
                </a:solidFill>
                <a:effectLst/>
                <a:latin typeface="Arial" panose="020B0604020202020204" pitchFamily="34" charset="0"/>
              </a:rPr>
              <a:t> → Cleaned crime data stored</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Model Training</a:t>
            </a:r>
            <a:r>
              <a:rPr kumimoji="0" lang="en-US" altLang="en-US" sz="1600" b="0" i="0" u="none" strike="noStrike" cap="none" normalizeH="0" baseline="0" dirty="0">
                <a:ln>
                  <a:noFill/>
                </a:ln>
                <a:solidFill>
                  <a:schemeClr val="tx1"/>
                </a:solidFill>
                <a:effectLst/>
                <a:latin typeface="Arial" panose="020B0604020202020204" pitchFamily="34" charset="0"/>
              </a:rPr>
              <a:t> → ML model trained &amp; saved</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Crime Prediction</a:t>
            </a:r>
            <a:r>
              <a:rPr kumimoji="0" lang="en-US" altLang="en-US" sz="1600" b="0" i="0" u="none" strike="noStrike" cap="none" normalizeH="0" baseline="0" dirty="0">
                <a:ln>
                  <a:noFill/>
                </a:ln>
                <a:solidFill>
                  <a:schemeClr val="tx1"/>
                </a:solidFill>
                <a:effectLst/>
                <a:latin typeface="Arial" panose="020B0604020202020204" pitchFamily="34" charset="0"/>
              </a:rPr>
              <a:t> → Future crime rates predicted</a:t>
            </a: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Visualization &amp; Reporting</a:t>
            </a:r>
            <a:r>
              <a:rPr kumimoji="0" lang="en-US" altLang="en-US" sz="1600" b="0" i="0" u="none" strike="noStrike" cap="none" normalizeH="0" baseline="0" dirty="0">
                <a:ln>
                  <a:noFill/>
                </a:ln>
                <a:solidFill>
                  <a:schemeClr val="tx1"/>
                </a:solidFill>
                <a:effectLst/>
                <a:latin typeface="Arial" panose="020B0604020202020204" pitchFamily="34" charset="0"/>
              </a:rPr>
              <a:t> → Reports &amp; insights generated</a:t>
            </a:r>
          </a:p>
          <a:p>
            <a:pPr algn="just">
              <a:lnSpc>
                <a:spcPct val="150000"/>
              </a:lnSpc>
            </a:pPr>
            <a:endParaRPr lang="en-IN" sz="1600" dirty="0"/>
          </a:p>
        </p:txBody>
      </p:sp>
      <p:sp>
        <p:nvSpPr>
          <p:cNvPr id="5" name="Slide Number Placeholder 4">
            <a:extLst>
              <a:ext uri="{FF2B5EF4-FFF2-40B4-BE49-F238E27FC236}">
                <a16:creationId xmlns:a16="http://schemas.microsoft.com/office/drawing/2014/main" id="{45F633A3-5AB1-E2EB-78BB-0B70690EA248}"/>
              </a:ext>
            </a:extLst>
          </p:cNvPr>
          <p:cNvSpPr>
            <a:spLocks noGrp="1"/>
          </p:cNvSpPr>
          <p:nvPr>
            <p:ph type="sldNum" sz="quarter" idx="12"/>
          </p:nvPr>
        </p:nvSpPr>
        <p:spPr/>
        <p:txBody>
          <a:bodyPr/>
          <a:lstStyle/>
          <a:p>
            <a:fld id="{7DAEE56A-C97D-4357-8D7B-5CE249213693}" type="slidenum">
              <a:rPr lang="en-IN" smtClean="0"/>
              <a:t>12</a:t>
            </a:fld>
            <a:endParaRPr lang="en-IN"/>
          </a:p>
        </p:txBody>
      </p:sp>
    </p:spTree>
    <p:extLst>
      <p:ext uri="{BB962C8B-B14F-4D97-AF65-F5344CB8AC3E}">
        <p14:creationId xmlns:p14="http://schemas.microsoft.com/office/powerpoint/2010/main" val="102460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78604-8365-8139-65A4-21D3E39BDA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8BD90-C7B7-A3C4-1652-F1EF14A8C591}"/>
              </a:ext>
            </a:extLst>
          </p:cNvPr>
          <p:cNvSpPr>
            <a:spLocks noGrp="1"/>
          </p:cNvSpPr>
          <p:nvPr>
            <p:ph type="ctrTitle"/>
          </p:nvPr>
        </p:nvSpPr>
        <p:spPr>
          <a:xfrm>
            <a:off x="1147809" y="525695"/>
            <a:ext cx="9144000" cy="706437"/>
          </a:xfrm>
        </p:spPr>
        <p:txBody>
          <a:bodyPr>
            <a:noAutofit/>
          </a:bodyPr>
          <a:lstStyle/>
          <a:p>
            <a:pPr algn="l"/>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MAPPING</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86DE88-CCE8-8A6C-3469-AB4EB979FBD8}"/>
              </a:ext>
            </a:extLst>
          </p:cNvPr>
          <p:cNvSpPr>
            <a:spLocks noGrp="1"/>
          </p:cNvSpPr>
          <p:nvPr>
            <p:ph type="subTitle" idx="1"/>
          </p:nvPr>
        </p:nvSpPr>
        <p:spPr>
          <a:xfrm>
            <a:off x="1147809" y="1307186"/>
            <a:ext cx="5948517" cy="3870002"/>
          </a:xfrm>
        </p:spPr>
        <p:txBody>
          <a:bodyPr>
            <a:noAutofit/>
          </a:bodyPr>
          <a:lstStyle/>
          <a:p>
            <a:pPr marL="342900" marR="101600" lvl="0" indent="-342900" algn="just">
              <a:lnSpc>
                <a:spcPct val="150000"/>
              </a:lnSpc>
              <a:buFont typeface="Symbol" panose="05050102010706020507" pitchFamily="18" charset="2"/>
              <a:buChar char=""/>
              <a:tabLst>
                <a:tab pos="900430" algn="l"/>
                <a:tab pos="1170305" algn="l"/>
                <a:tab pos="1260475" algn="l"/>
              </a:tabLst>
            </a:pPr>
            <a:r>
              <a:rPr lang="en-IN" sz="1800" b="1" dirty="0">
                <a:effectLst/>
                <a:latin typeface="Times New Roman" panose="02020603050405020304" pitchFamily="18" charset="0"/>
                <a:ea typeface="Times New Roman" panose="02020603050405020304" pitchFamily="18" charset="0"/>
              </a:rPr>
              <a:t>City Mapping</a:t>
            </a:r>
            <a:endParaRPr lang="en-IN" sz="1800" dirty="0">
              <a:effectLst/>
              <a:latin typeface="Times New Roman" panose="02020603050405020304" pitchFamily="18" charset="0"/>
              <a:ea typeface="Times New Roman" panose="02020603050405020304" pitchFamily="18" charset="0"/>
            </a:endParaRPr>
          </a:p>
          <a:p>
            <a:pPr marR="101600" algn="just">
              <a:lnSpc>
                <a:spcPct val="150000"/>
              </a:lnSpc>
            </a:pPr>
            <a:r>
              <a:rPr lang="en-IN" sz="1800" dirty="0">
                <a:effectLst/>
                <a:latin typeface="Times New Roman" panose="02020603050405020304" pitchFamily="18" charset="0"/>
                <a:ea typeface="Times New Roman" panose="02020603050405020304" pitchFamily="18" charset="0"/>
              </a:rPr>
              <a:t>This data provides statistics on crimes committed in 19 metropolitan cities during the year 2014 to 2021. With the help of this application, we can predict the crime rates for 10 different categories of crime that are likely to occur in 19 Indian metropolitan cities over the next few years. Cities are:</a:t>
            </a:r>
          </a:p>
          <a:p>
            <a:pPr marL="742950" lvl="1" indent="-285750" algn="just">
              <a:lnSpc>
                <a:spcPct val="150000"/>
              </a:lnSpc>
              <a:buFont typeface="Wingdings" panose="05000000000000000000" pitchFamily="2" charset="2"/>
              <a:buChar char="Ø"/>
            </a:pPr>
            <a:endParaRPr lang="en-US" dirty="0"/>
          </a:p>
        </p:txBody>
      </p:sp>
      <p:sp>
        <p:nvSpPr>
          <p:cNvPr id="5" name="Slide Number Placeholder 4">
            <a:extLst>
              <a:ext uri="{FF2B5EF4-FFF2-40B4-BE49-F238E27FC236}">
                <a16:creationId xmlns:a16="http://schemas.microsoft.com/office/drawing/2014/main" id="{AE7F36DB-B44B-3FC4-1DB0-37E175061696}"/>
              </a:ext>
            </a:extLst>
          </p:cNvPr>
          <p:cNvSpPr>
            <a:spLocks noGrp="1"/>
          </p:cNvSpPr>
          <p:nvPr>
            <p:ph type="sldNum" sz="quarter" idx="12"/>
          </p:nvPr>
        </p:nvSpPr>
        <p:spPr/>
        <p:txBody>
          <a:bodyPr/>
          <a:lstStyle/>
          <a:p>
            <a:fld id="{7DAEE56A-C97D-4357-8D7B-5CE249213693}" type="slidenum">
              <a:rPr lang="en-IN" smtClean="0"/>
              <a:t>13</a:t>
            </a:fld>
            <a:endParaRPr lang="en-IN"/>
          </a:p>
        </p:txBody>
      </p:sp>
      <p:graphicFrame>
        <p:nvGraphicFramePr>
          <p:cNvPr id="6" name="Table 5">
            <a:extLst>
              <a:ext uri="{FF2B5EF4-FFF2-40B4-BE49-F238E27FC236}">
                <a16:creationId xmlns:a16="http://schemas.microsoft.com/office/drawing/2014/main" id="{C30DA71C-64F4-BB4C-833D-1F2A74348EC4}"/>
              </a:ext>
            </a:extLst>
          </p:cNvPr>
          <p:cNvGraphicFramePr>
            <a:graphicFrameLocks noGrp="1"/>
          </p:cNvGraphicFramePr>
          <p:nvPr>
            <p:extLst>
              <p:ext uri="{D42A27DB-BD31-4B8C-83A1-F6EECF244321}">
                <p14:modId xmlns:p14="http://schemas.microsoft.com/office/powerpoint/2010/main" val="1970743481"/>
              </p:ext>
            </p:extLst>
          </p:nvPr>
        </p:nvGraphicFramePr>
        <p:xfrm>
          <a:off x="7482348" y="1232132"/>
          <a:ext cx="3097162" cy="5100170"/>
        </p:xfrm>
        <a:graphic>
          <a:graphicData uri="http://schemas.openxmlformats.org/drawingml/2006/table">
            <a:tbl>
              <a:tblPr>
                <a:tableStyleId>{616DA210-FB5B-4158-B5E0-FEB733F419BA}</a:tableStyleId>
              </a:tblPr>
              <a:tblGrid>
                <a:gridCol w="3097162">
                  <a:extLst>
                    <a:ext uri="{9D8B030D-6E8A-4147-A177-3AD203B41FA5}">
                      <a16:colId xmlns:a16="http://schemas.microsoft.com/office/drawing/2014/main" val="2872643596"/>
                    </a:ext>
                  </a:extLst>
                </a:gridCol>
              </a:tblGrid>
              <a:tr h="268430">
                <a:tc>
                  <a:txBody>
                    <a:bodyPr/>
                    <a:lstStyle/>
                    <a:p>
                      <a:pPr marL="252095" marR="323850" indent="561340" algn="l">
                        <a:buNone/>
                      </a:pPr>
                      <a:r>
                        <a:rPr lang="en-IN" sz="1250" b="1" dirty="0">
                          <a:effectLst/>
                        </a:rPr>
                        <a:t>Ahmedabad - 0</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614897762"/>
                  </a:ext>
                </a:extLst>
              </a:tr>
              <a:tr h="268430">
                <a:tc>
                  <a:txBody>
                    <a:bodyPr/>
                    <a:lstStyle/>
                    <a:p>
                      <a:pPr marL="252095" marR="323850" indent="561340" algn="l">
                        <a:buNone/>
                      </a:pPr>
                      <a:r>
                        <a:rPr lang="en-IN" sz="1250" b="1" dirty="0">
                          <a:effectLst/>
                        </a:rPr>
                        <a:t>Bengaluru - 1</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2420738470"/>
                  </a:ext>
                </a:extLst>
              </a:tr>
              <a:tr h="268430">
                <a:tc>
                  <a:txBody>
                    <a:bodyPr/>
                    <a:lstStyle/>
                    <a:p>
                      <a:pPr marL="252095" marR="323850" indent="561340" algn="l">
                        <a:buNone/>
                      </a:pPr>
                      <a:r>
                        <a:rPr lang="en-IN" sz="1250" b="1" dirty="0">
                          <a:effectLst/>
                        </a:rPr>
                        <a:t>Chennai - 2</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3677172136"/>
                  </a:ext>
                </a:extLst>
              </a:tr>
              <a:tr h="268430">
                <a:tc>
                  <a:txBody>
                    <a:bodyPr/>
                    <a:lstStyle/>
                    <a:p>
                      <a:pPr marL="252095" marR="323850" indent="561340" algn="l">
                        <a:buNone/>
                      </a:pPr>
                      <a:r>
                        <a:rPr lang="en-IN" sz="1250" b="1">
                          <a:effectLst/>
                        </a:rPr>
                        <a:t>Coimbatore - 3</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3770692172"/>
                  </a:ext>
                </a:extLst>
              </a:tr>
              <a:tr h="268430">
                <a:tc>
                  <a:txBody>
                    <a:bodyPr/>
                    <a:lstStyle/>
                    <a:p>
                      <a:pPr marL="252095" marR="323850" indent="561340" algn="l">
                        <a:buNone/>
                      </a:pPr>
                      <a:r>
                        <a:rPr lang="en-IN" sz="1250" b="1" dirty="0">
                          <a:effectLst/>
                        </a:rPr>
                        <a:t>Delhi - 4</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4134521522"/>
                  </a:ext>
                </a:extLst>
              </a:tr>
              <a:tr h="268430">
                <a:tc>
                  <a:txBody>
                    <a:bodyPr/>
                    <a:lstStyle/>
                    <a:p>
                      <a:pPr marL="252095" marR="323850" indent="561340" algn="l">
                        <a:buNone/>
                      </a:pPr>
                      <a:r>
                        <a:rPr lang="en-IN" sz="1250" b="1" dirty="0">
                          <a:effectLst/>
                        </a:rPr>
                        <a:t>Ghaziabad - 5</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3795429789"/>
                  </a:ext>
                </a:extLst>
              </a:tr>
              <a:tr h="268430">
                <a:tc>
                  <a:txBody>
                    <a:bodyPr/>
                    <a:lstStyle/>
                    <a:p>
                      <a:pPr marL="252095" marR="323850" indent="561340" algn="l">
                        <a:buNone/>
                      </a:pPr>
                      <a:r>
                        <a:rPr lang="en-IN" sz="1250" b="1" dirty="0">
                          <a:effectLst/>
                        </a:rPr>
                        <a:t>Hyderabad - 6</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4271670106"/>
                  </a:ext>
                </a:extLst>
              </a:tr>
              <a:tr h="268430">
                <a:tc>
                  <a:txBody>
                    <a:bodyPr/>
                    <a:lstStyle/>
                    <a:p>
                      <a:pPr marL="252095" marR="323850" indent="561340" algn="l">
                        <a:buNone/>
                      </a:pPr>
                      <a:r>
                        <a:rPr lang="en-IN" sz="1250" b="1" dirty="0">
                          <a:effectLst/>
                        </a:rPr>
                        <a:t>Indore - 7</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186118865"/>
                  </a:ext>
                </a:extLst>
              </a:tr>
              <a:tr h="268430">
                <a:tc>
                  <a:txBody>
                    <a:bodyPr/>
                    <a:lstStyle/>
                    <a:p>
                      <a:pPr marL="252095" marR="323850" indent="561340" algn="l">
                        <a:buNone/>
                      </a:pPr>
                      <a:r>
                        <a:rPr lang="en-IN" sz="1250" b="1">
                          <a:effectLst/>
                        </a:rPr>
                        <a:t>Jaipur - 8</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4026101352"/>
                  </a:ext>
                </a:extLst>
              </a:tr>
              <a:tr h="268430">
                <a:tc>
                  <a:txBody>
                    <a:bodyPr/>
                    <a:lstStyle/>
                    <a:p>
                      <a:pPr marL="252095" marR="323850" indent="561340" algn="l">
                        <a:buNone/>
                      </a:pPr>
                      <a:r>
                        <a:rPr lang="en-IN" sz="1250" b="1" dirty="0">
                          <a:effectLst/>
                        </a:rPr>
                        <a:t>Kanpur - 9</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1625354803"/>
                  </a:ext>
                </a:extLst>
              </a:tr>
              <a:tr h="268430">
                <a:tc>
                  <a:txBody>
                    <a:bodyPr/>
                    <a:lstStyle/>
                    <a:p>
                      <a:pPr marL="252095" marR="323850" indent="561340" algn="l">
                        <a:buNone/>
                      </a:pPr>
                      <a:r>
                        <a:rPr lang="en-IN" sz="1250" b="1" dirty="0">
                          <a:effectLst/>
                        </a:rPr>
                        <a:t>Kochi - 10</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1864764786"/>
                  </a:ext>
                </a:extLst>
              </a:tr>
              <a:tr h="268430">
                <a:tc>
                  <a:txBody>
                    <a:bodyPr/>
                    <a:lstStyle/>
                    <a:p>
                      <a:pPr marL="252095" marR="323850" indent="561340" algn="l">
                        <a:buNone/>
                      </a:pPr>
                      <a:r>
                        <a:rPr lang="en-IN" sz="1250" b="1" dirty="0">
                          <a:effectLst/>
                        </a:rPr>
                        <a:t>Kolkata - 11</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3992214969"/>
                  </a:ext>
                </a:extLst>
              </a:tr>
              <a:tr h="268430">
                <a:tc>
                  <a:txBody>
                    <a:bodyPr/>
                    <a:lstStyle/>
                    <a:p>
                      <a:pPr marL="252095" marR="323850" indent="561340" algn="l">
                        <a:buNone/>
                      </a:pPr>
                      <a:r>
                        <a:rPr lang="en-IN" sz="1250" b="1" dirty="0">
                          <a:effectLst/>
                        </a:rPr>
                        <a:t>Kozhikode - 12</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1830392161"/>
                  </a:ext>
                </a:extLst>
              </a:tr>
              <a:tr h="268430">
                <a:tc>
                  <a:txBody>
                    <a:bodyPr/>
                    <a:lstStyle/>
                    <a:p>
                      <a:pPr marL="252095" marR="323850" indent="561340" algn="l">
                        <a:buNone/>
                      </a:pPr>
                      <a:r>
                        <a:rPr lang="en-IN" sz="1250" b="1" dirty="0">
                          <a:effectLst/>
                        </a:rPr>
                        <a:t>Lucknow - 13</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659765232"/>
                  </a:ext>
                </a:extLst>
              </a:tr>
              <a:tr h="268430">
                <a:tc>
                  <a:txBody>
                    <a:bodyPr/>
                    <a:lstStyle/>
                    <a:p>
                      <a:pPr marL="252095" marR="323850" indent="561340" algn="l">
                        <a:buNone/>
                      </a:pPr>
                      <a:r>
                        <a:rPr lang="en-IN" sz="1250" b="1" dirty="0">
                          <a:effectLst/>
                        </a:rPr>
                        <a:t>Mumbai - 14</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3798931447"/>
                  </a:ext>
                </a:extLst>
              </a:tr>
              <a:tr h="268430">
                <a:tc>
                  <a:txBody>
                    <a:bodyPr/>
                    <a:lstStyle/>
                    <a:p>
                      <a:pPr marL="252095" marR="323850" indent="561340" algn="l">
                        <a:buNone/>
                      </a:pPr>
                      <a:r>
                        <a:rPr lang="en-IN" sz="1250" b="1" dirty="0">
                          <a:effectLst/>
                        </a:rPr>
                        <a:t>Nagpur - 15</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612409134"/>
                  </a:ext>
                </a:extLst>
              </a:tr>
              <a:tr h="268430">
                <a:tc>
                  <a:txBody>
                    <a:bodyPr/>
                    <a:lstStyle/>
                    <a:p>
                      <a:pPr marL="252095" marR="323850" indent="561340" algn="l">
                        <a:buNone/>
                      </a:pPr>
                      <a:r>
                        <a:rPr lang="en-IN" sz="1250" b="1" dirty="0">
                          <a:effectLst/>
                        </a:rPr>
                        <a:t>Patna - 16</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2926200225"/>
                  </a:ext>
                </a:extLst>
              </a:tr>
              <a:tr h="268430">
                <a:tc>
                  <a:txBody>
                    <a:bodyPr/>
                    <a:lstStyle/>
                    <a:p>
                      <a:pPr marL="252095" marR="323850" indent="561340" algn="l">
                        <a:buNone/>
                      </a:pPr>
                      <a:r>
                        <a:rPr lang="en-IN" sz="1250" b="1" dirty="0">
                          <a:effectLst/>
                        </a:rPr>
                        <a:t>Pune - 17</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1133736699"/>
                  </a:ext>
                </a:extLst>
              </a:tr>
              <a:tr h="268430">
                <a:tc>
                  <a:txBody>
                    <a:bodyPr/>
                    <a:lstStyle/>
                    <a:p>
                      <a:pPr marL="252095" marR="323850" indent="561340" algn="l">
                        <a:buNone/>
                      </a:pPr>
                      <a:r>
                        <a:rPr lang="en-IN" sz="1250" b="1" dirty="0">
                          <a:effectLst/>
                        </a:rPr>
                        <a:t>Surat - 18</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4279143927"/>
                  </a:ext>
                </a:extLst>
              </a:tr>
            </a:tbl>
          </a:graphicData>
        </a:graphic>
      </p:graphicFrame>
    </p:spTree>
    <p:extLst>
      <p:ext uri="{BB962C8B-B14F-4D97-AF65-F5344CB8AC3E}">
        <p14:creationId xmlns:p14="http://schemas.microsoft.com/office/powerpoint/2010/main" val="285939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371CD-288F-B338-342C-247809A24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337990-CF5B-077D-220C-91AEEBB25EE2}"/>
              </a:ext>
            </a:extLst>
          </p:cNvPr>
          <p:cNvSpPr>
            <a:spLocks noGrp="1"/>
          </p:cNvSpPr>
          <p:nvPr>
            <p:ph type="ctrTitle"/>
          </p:nvPr>
        </p:nvSpPr>
        <p:spPr>
          <a:xfrm>
            <a:off x="1147809" y="525695"/>
            <a:ext cx="9144000" cy="706437"/>
          </a:xfrm>
        </p:spPr>
        <p:txBody>
          <a:bodyPr>
            <a:noAutofit/>
          </a:bodyPr>
          <a:lstStyle/>
          <a:p>
            <a:pPr algn="l"/>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MAPPING</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8D1CBD-B453-7DB3-3A86-05C419FB751B}"/>
              </a:ext>
            </a:extLst>
          </p:cNvPr>
          <p:cNvSpPr>
            <a:spLocks noGrp="1"/>
          </p:cNvSpPr>
          <p:nvPr>
            <p:ph type="subTitle" idx="1"/>
          </p:nvPr>
        </p:nvSpPr>
        <p:spPr>
          <a:xfrm>
            <a:off x="688259" y="1346515"/>
            <a:ext cx="6341806" cy="3870002"/>
          </a:xfrm>
        </p:spPr>
        <p:txBody>
          <a:bodyPr>
            <a:noAutofit/>
          </a:bodyPr>
          <a:lstStyle/>
          <a:p>
            <a:pPr marL="742950" marR="101600" lvl="1" indent="-285750" algn="just">
              <a:lnSpc>
                <a:spcPct val="150000"/>
              </a:lnSpc>
              <a:buFont typeface="Arial" panose="020B0604020202020204" pitchFamily="34" charset="0"/>
              <a:buChar char="•"/>
            </a:pPr>
            <a:r>
              <a:rPr lang="en-IN" sz="1800" b="1" dirty="0">
                <a:latin typeface="Times New Roman" panose="02020603050405020304" pitchFamily="18" charset="0"/>
                <a:ea typeface="Times New Roman" panose="02020603050405020304" pitchFamily="18" charset="0"/>
              </a:rPr>
              <a:t>Crime </a:t>
            </a:r>
            <a:r>
              <a:rPr lang="en-IN" sz="1800" b="1" dirty="0">
                <a:effectLst/>
                <a:latin typeface="Times New Roman" panose="02020603050405020304" pitchFamily="18" charset="0"/>
                <a:ea typeface="Times New Roman" panose="02020603050405020304" pitchFamily="18" charset="0"/>
              </a:rPr>
              <a:t>Mapping</a:t>
            </a:r>
            <a:endParaRPr lang="en-IN" sz="1800" b="1" dirty="0">
              <a:latin typeface="Times New Roman" panose="02020603050405020304" pitchFamily="18" charset="0"/>
              <a:ea typeface="Times New Roman" panose="02020603050405020304" pitchFamily="18" charset="0"/>
            </a:endParaRPr>
          </a:p>
          <a:p>
            <a:pPr marR="101600" lvl="1" algn="just">
              <a:lnSpc>
                <a:spcPct val="150000"/>
              </a:lnSpc>
            </a:pPr>
            <a:r>
              <a:rPr lang="en-IN" sz="1800" dirty="0">
                <a:effectLst/>
                <a:latin typeface="Times New Roman" panose="02020603050405020304" pitchFamily="18" charset="0"/>
                <a:ea typeface="Times New Roman" panose="02020603050405020304" pitchFamily="18" charset="0"/>
              </a:rPr>
              <a:t>It includes statistics on 10 different categories of crime, including murder, kidnapping, crime against women, crime against children, crime committed by juveniles, crime against senior citizens, crime against SC, crime against ST, economic offences and cybercrimes. Like as</a:t>
            </a:r>
          </a:p>
        </p:txBody>
      </p:sp>
      <p:sp>
        <p:nvSpPr>
          <p:cNvPr id="5" name="Slide Number Placeholder 4">
            <a:extLst>
              <a:ext uri="{FF2B5EF4-FFF2-40B4-BE49-F238E27FC236}">
                <a16:creationId xmlns:a16="http://schemas.microsoft.com/office/drawing/2014/main" id="{F44EC475-2E8D-9BAB-D041-6D52D55DA981}"/>
              </a:ext>
            </a:extLst>
          </p:cNvPr>
          <p:cNvSpPr>
            <a:spLocks noGrp="1"/>
          </p:cNvSpPr>
          <p:nvPr>
            <p:ph type="sldNum" sz="quarter" idx="12"/>
          </p:nvPr>
        </p:nvSpPr>
        <p:spPr/>
        <p:txBody>
          <a:bodyPr/>
          <a:lstStyle/>
          <a:p>
            <a:fld id="{7DAEE56A-C97D-4357-8D7B-5CE249213693}" type="slidenum">
              <a:rPr lang="en-IN" smtClean="0"/>
              <a:t>14</a:t>
            </a:fld>
            <a:endParaRPr lang="en-IN"/>
          </a:p>
        </p:txBody>
      </p:sp>
      <p:graphicFrame>
        <p:nvGraphicFramePr>
          <p:cNvPr id="4" name="Table 3">
            <a:extLst>
              <a:ext uri="{FF2B5EF4-FFF2-40B4-BE49-F238E27FC236}">
                <a16:creationId xmlns:a16="http://schemas.microsoft.com/office/drawing/2014/main" id="{F731BA5C-AC68-1032-7DD8-E1542C4C06B6}"/>
              </a:ext>
            </a:extLst>
          </p:cNvPr>
          <p:cNvGraphicFramePr>
            <a:graphicFrameLocks noGrp="1"/>
          </p:cNvGraphicFramePr>
          <p:nvPr>
            <p:extLst>
              <p:ext uri="{D42A27DB-BD31-4B8C-83A1-F6EECF244321}">
                <p14:modId xmlns:p14="http://schemas.microsoft.com/office/powerpoint/2010/main" val="1541523153"/>
              </p:ext>
            </p:extLst>
          </p:nvPr>
        </p:nvGraphicFramePr>
        <p:xfrm>
          <a:off x="7502013" y="1789609"/>
          <a:ext cx="4001728" cy="4099914"/>
        </p:xfrm>
        <a:graphic>
          <a:graphicData uri="http://schemas.openxmlformats.org/drawingml/2006/table">
            <a:tbl>
              <a:tblPr>
                <a:tableStyleId>{616DA210-FB5B-4158-B5E0-FEB733F419BA}</a:tableStyleId>
              </a:tblPr>
              <a:tblGrid>
                <a:gridCol w="4001728">
                  <a:extLst>
                    <a:ext uri="{9D8B030D-6E8A-4147-A177-3AD203B41FA5}">
                      <a16:colId xmlns:a16="http://schemas.microsoft.com/office/drawing/2014/main" val="4187266311"/>
                    </a:ext>
                  </a:extLst>
                </a:gridCol>
              </a:tblGrid>
              <a:tr h="430980">
                <a:tc>
                  <a:txBody>
                    <a:bodyPr/>
                    <a:lstStyle/>
                    <a:p>
                      <a:pPr algn="ctr">
                        <a:buNone/>
                      </a:pPr>
                      <a:r>
                        <a:rPr lang="en-IN" sz="1200" b="1">
                          <a:effectLst/>
                        </a:rPr>
                        <a:t>Crime Committed by Juveniles - 0</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1646926336"/>
                  </a:ext>
                </a:extLst>
              </a:tr>
              <a:tr h="421810">
                <a:tc>
                  <a:txBody>
                    <a:bodyPr/>
                    <a:lstStyle/>
                    <a:p>
                      <a:pPr algn="ctr">
                        <a:buNone/>
                      </a:pPr>
                      <a:r>
                        <a:rPr lang="en-IN" sz="1200" b="1" dirty="0">
                          <a:effectLst/>
                        </a:rPr>
                        <a:t>Crime against SC - 1</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2353820616"/>
                  </a:ext>
                </a:extLst>
              </a:tr>
              <a:tr h="413659">
                <a:tc>
                  <a:txBody>
                    <a:bodyPr/>
                    <a:lstStyle/>
                    <a:p>
                      <a:pPr algn="ctr">
                        <a:buNone/>
                      </a:pPr>
                      <a:r>
                        <a:rPr lang="en-IN" sz="1200" b="1" dirty="0">
                          <a:effectLst/>
                        </a:rPr>
                        <a:t>Crime against ST - 2</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2344228506"/>
                  </a:ext>
                </a:extLst>
              </a:tr>
              <a:tr h="434037">
                <a:tc>
                  <a:txBody>
                    <a:bodyPr/>
                    <a:lstStyle/>
                    <a:p>
                      <a:pPr algn="ctr">
                        <a:buNone/>
                      </a:pPr>
                      <a:r>
                        <a:rPr lang="en-IN" sz="1200" b="1">
                          <a:effectLst/>
                        </a:rPr>
                        <a:t>Crime against Senior Citizen - 3</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2803952332"/>
                  </a:ext>
                </a:extLst>
              </a:tr>
              <a:tr h="412641">
                <a:tc>
                  <a:txBody>
                    <a:bodyPr/>
                    <a:lstStyle/>
                    <a:p>
                      <a:pPr algn="ctr">
                        <a:buNone/>
                      </a:pPr>
                      <a:r>
                        <a:rPr lang="en-IN" sz="1200" b="1">
                          <a:effectLst/>
                        </a:rPr>
                        <a:t>Crime against children - 4</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3175234897"/>
                  </a:ext>
                </a:extLst>
              </a:tr>
              <a:tr h="431999">
                <a:tc>
                  <a:txBody>
                    <a:bodyPr/>
                    <a:lstStyle/>
                    <a:p>
                      <a:pPr algn="ctr">
                        <a:buNone/>
                      </a:pPr>
                      <a:r>
                        <a:rPr lang="en-IN" sz="1200" b="1" dirty="0">
                          <a:effectLst/>
                        </a:rPr>
                        <a:t>Crime against women - 5</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1684301076"/>
                  </a:ext>
                </a:extLst>
              </a:tr>
              <a:tr h="409584">
                <a:tc>
                  <a:txBody>
                    <a:bodyPr/>
                    <a:lstStyle/>
                    <a:p>
                      <a:pPr indent="69215" algn="ctr">
                        <a:buNone/>
                      </a:pPr>
                      <a:r>
                        <a:rPr lang="en-IN" sz="1200" b="1" dirty="0">
                          <a:effectLst/>
                        </a:rPr>
                        <a:t>Cyber Crimes - 6</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598796783"/>
                  </a:ext>
                </a:extLst>
              </a:tr>
              <a:tr h="429961">
                <a:tc>
                  <a:txBody>
                    <a:bodyPr/>
                    <a:lstStyle/>
                    <a:p>
                      <a:pPr algn="ctr">
                        <a:buNone/>
                      </a:pPr>
                      <a:r>
                        <a:rPr lang="en-IN" sz="1200" b="1">
                          <a:effectLst/>
                        </a:rPr>
                        <a:t>Economic Offences - 7</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1927315000"/>
                  </a:ext>
                </a:extLst>
              </a:tr>
              <a:tr h="421810">
                <a:tc>
                  <a:txBody>
                    <a:bodyPr/>
                    <a:lstStyle/>
                    <a:p>
                      <a:pPr indent="69215" algn="ctr">
                        <a:buNone/>
                      </a:pPr>
                      <a:r>
                        <a:rPr lang="en-IN" sz="1200" b="1">
                          <a:effectLst/>
                        </a:rPr>
                        <a:t>Kidnapping - 8</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2762097434"/>
                  </a:ext>
                </a:extLst>
              </a:tr>
              <a:tr h="293433">
                <a:tc>
                  <a:txBody>
                    <a:bodyPr/>
                    <a:lstStyle/>
                    <a:p>
                      <a:pPr indent="69215" algn="ctr">
                        <a:buNone/>
                      </a:pPr>
                      <a:r>
                        <a:rPr lang="en-IN" sz="1200" b="1" dirty="0">
                          <a:effectLst/>
                        </a:rPr>
                        <a:t>Murder - 9</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tcPr>
                </a:tc>
                <a:extLst>
                  <a:ext uri="{0D108BD9-81ED-4DB2-BD59-A6C34878D82A}">
                    <a16:rowId xmlns:a16="http://schemas.microsoft.com/office/drawing/2014/main" val="4269369842"/>
                  </a:ext>
                </a:extLst>
              </a:tr>
            </a:tbl>
          </a:graphicData>
        </a:graphic>
      </p:graphicFrame>
    </p:spTree>
    <p:extLst>
      <p:ext uri="{BB962C8B-B14F-4D97-AF65-F5344CB8AC3E}">
        <p14:creationId xmlns:p14="http://schemas.microsoft.com/office/powerpoint/2010/main" val="353953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B54AC-CB9B-2072-06DE-31EA133E9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871D8-CBC1-F5C6-D113-D590B0C86352}"/>
              </a:ext>
            </a:extLst>
          </p:cNvPr>
          <p:cNvSpPr>
            <a:spLocks noGrp="1"/>
          </p:cNvSpPr>
          <p:nvPr>
            <p:ph type="ctrTitle"/>
          </p:nvPr>
        </p:nvSpPr>
        <p:spPr>
          <a:xfrm>
            <a:off x="1147809" y="525695"/>
            <a:ext cx="9144000" cy="706437"/>
          </a:xfrm>
        </p:spPr>
        <p:txBody>
          <a:bodyPr>
            <a:normAutofit/>
          </a:bodyPr>
          <a:lstStyle/>
          <a:p>
            <a:pPr algn="l"/>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3835A55-C661-0903-DB31-BCCAF45EC426}"/>
              </a:ext>
            </a:extLst>
          </p:cNvPr>
          <p:cNvSpPr>
            <a:spLocks noGrp="1"/>
          </p:cNvSpPr>
          <p:nvPr>
            <p:ph type="subTitle" idx="1"/>
          </p:nvPr>
        </p:nvSpPr>
        <p:spPr>
          <a:xfrm>
            <a:off x="1147809" y="1547572"/>
            <a:ext cx="9989574" cy="4808778"/>
          </a:xfrm>
        </p:spPr>
        <p:txBody>
          <a:bodyPr>
            <a:noAutofit/>
          </a:bodyPr>
          <a:lstStyle/>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Acquisition: </a:t>
            </a:r>
            <a:r>
              <a:rPr lang="en-US" sz="1600" dirty="0">
                <a:latin typeface="Times New Roman" panose="02020603050405020304" pitchFamily="18" charset="0"/>
                <a:cs typeface="Times New Roman" panose="02020603050405020304" pitchFamily="18" charset="0"/>
              </a:rPr>
              <a:t>Collect data from publicly available crime databases, government reports, or third-party datasets (e.g., Kaggle, government crime portals).</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Exploratory Data Analysis (EDA): </a:t>
            </a:r>
            <a:r>
              <a:rPr lang="en-US" sz="1600" dirty="0">
                <a:latin typeface="Times New Roman" panose="02020603050405020304" pitchFamily="18" charset="0"/>
                <a:cs typeface="Times New Roman" panose="02020603050405020304" pitchFamily="18" charset="0"/>
              </a:rPr>
              <a:t>Analyze crime trends, identify correlations with other features, and explore patterns.</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Machine Learning: </a:t>
            </a:r>
            <a:r>
              <a:rPr lang="en-US" sz="1600" dirty="0">
                <a:latin typeface="Times New Roman" panose="02020603050405020304" pitchFamily="18" charset="0"/>
                <a:cs typeface="Times New Roman" panose="02020603050405020304" pitchFamily="18" charset="0"/>
              </a:rPr>
              <a:t>Models</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Evaluation: </a:t>
            </a:r>
            <a:r>
              <a:rPr lang="en-US" sz="1600" dirty="0">
                <a:latin typeface="Times New Roman" panose="02020603050405020304" pitchFamily="18" charset="0"/>
                <a:cs typeface="Times New Roman" panose="02020603050405020304" pitchFamily="18" charset="0"/>
              </a:rPr>
              <a:t>Split the dataset into training and test sets to validate model performance. Use cross-   validation to ensure the robustness of the model.</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Visualization and Reporting:</a:t>
            </a:r>
          </a:p>
          <a:p>
            <a:pPr lvl="1" algn="just">
              <a:lnSpc>
                <a:spcPct val="150000"/>
              </a:lnSpc>
            </a:pPr>
            <a:r>
              <a:rPr lang="en-US" sz="1600" dirty="0">
                <a:latin typeface="Times New Roman" panose="02020603050405020304" pitchFamily="18" charset="0"/>
                <a:cs typeface="Times New Roman" panose="02020603050405020304" pitchFamily="18" charset="0"/>
              </a:rPr>
              <a:t>Developing a user-friendly dashboard or web interface to display real-time predictions and trends.</a:t>
            </a:r>
          </a:p>
          <a:p>
            <a:pPr lvl="1" algn="just">
              <a:lnSpc>
                <a:spcPct val="150000"/>
              </a:lnSpc>
            </a:pPr>
            <a:r>
              <a:rPr lang="en-US" sz="1600" dirty="0">
                <a:latin typeface="Times New Roman" panose="02020603050405020304" pitchFamily="18" charset="0"/>
                <a:cs typeface="Times New Roman" panose="02020603050405020304" pitchFamily="18" charset="0"/>
              </a:rPr>
              <a:t>Visualizing crime hotspots and predictions on an interactive map to aid decision-making.</a:t>
            </a:r>
          </a:p>
          <a:p>
            <a:pPr marL="285750" indent="-285750" algn="just">
              <a:lnSpc>
                <a:spcPct val="150000"/>
              </a:lnSpc>
              <a:buFont typeface="Wingdings" panose="05000000000000000000" pitchFamily="2" charset="2"/>
              <a:buChar char="Ø"/>
            </a:pPr>
            <a:endParaRPr lang="en-US" sz="1800" dirty="0">
              <a:solidFill>
                <a:schemeClr val="tx1"/>
              </a:solidFill>
            </a:endParaRPr>
          </a:p>
        </p:txBody>
      </p:sp>
      <p:sp>
        <p:nvSpPr>
          <p:cNvPr id="5" name="Slide Number Placeholder 4">
            <a:extLst>
              <a:ext uri="{FF2B5EF4-FFF2-40B4-BE49-F238E27FC236}">
                <a16:creationId xmlns:a16="http://schemas.microsoft.com/office/drawing/2014/main" id="{6C5CCC22-67CA-9B05-4D1D-7780BE7733AF}"/>
              </a:ext>
            </a:extLst>
          </p:cNvPr>
          <p:cNvSpPr>
            <a:spLocks noGrp="1"/>
          </p:cNvSpPr>
          <p:nvPr>
            <p:ph type="sldNum" sz="quarter" idx="12"/>
          </p:nvPr>
        </p:nvSpPr>
        <p:spPr/>
        <p:txBody>
          <a:bodyPr/>
          <a:lstStyle/>
          <a:p>
            <a:fld id="{7DAEE56A-C97D-4357-8D7B-5CE249213693}" type="slidenum">
              <a:rPr lang="en-IN" smtClean="0"/>
              <a:t>15</a:t>
            </a:fld>
            <a:endParaRPr lang="en-IN"/>
          </a:p>
        </p:txBody>
      </p:sp>
    </p:spTree>
    <p:extLst>
      <p:ext uri="{BB962C8B-B14F-4D97-AF65-F5344CB8AC3E}">
        <p14:creationId xmlns:p14="http://schemas.microsoft.com/office/powerpoint/2010/main" val="1607019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CBD1F-CC6B-FC03-6224-D30B1C183F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457AF-253B-0C61-CC3E-058110842636}"/>
              </a:ext>
            </a:extLst>
          </p:cNvPr>
          <p:cNvSpPr>
            <a:spLocks noGrp="1"/>
          </p:cNvSpPr>
          <p:nvPr>
            <p:ph type="ctrTitle"/>
          </p:nvPr>
        </p:nvSpPr>
        <p:spPr>
          <a:xfrm>
            <a:off x="1147809" y="525695"/>
            <a:ext cx="9144000" cy="706437"/>
          </a:xfrm>
        </p:spPr>
        <p:txBody>
          <a:bodyPr>
            <a:normAutofit/>
          </a:bodyPr>
          <a:lstStyle/>
          <a:p>
            <a:pPr algn="l"/>
            <a:r>
              <a:rPr lang="en-US" sz="3200" b="1" u="sng" dirty="0">
                <a:latin typeface="Times New Roman" panose="02020603050405020304" pitchFamily="18" charset="0"/>
                <a:cs typeface="Times New Roman" panose="02020603050405020304" pitchFamily="18" charset="0"/>
              </a:rPr>
              <a:t>MACHINE LEARNING</a:t>
            </a:r>
            <a:endPar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93004C2-1795-7EF4-FEB8-A01F03B825BF}"/>
              </a:ext>
            </a:extLst>
          </p:cNvPr>
          <p:cNvSpPr>
            <a:spLocks noGrp="1"/>
          </p:cNvSpPr>
          <p:nvPr>
            <p:ph type="subTitle" idx="1"/>
          </p:nvPr>
        </p:nvSpPr>
        <p:spPr>
          <a:xfrm>
            <a:off x="707922" y="1493999"/>
            <a:ext cx="9859296" cy="3870002"/>
          </a:xfrm>
        </p:spPr>
        <p:txBody>
          <a:bodyPr>
            <a:noAutofit/>
          </a:bodyPr>
          <a:lstStyle/>
          <a:p>
            <a:pPr marL="742950" lvl="1" indent="-285750" algn="just">
              <a:lnSpc>
                <a:spcPct val="150000"/>
              </a:lnSpc>
              <a:buFont typeface="Wingdings" panose="05000000000000000000" pitchFamily="2" charset="2"/>
              <a:buChar char="Ø"/>
            </a:pPr>
            <a:r>
              <a:rPr lang="en-US" b="1" dirty="0"/>
              <a:t>Supervised Learning Algorithms: </a:t>
            </a:r>
            <a:r>
              <a:rPr lang="en-US" dirty="0"/>
              <a:t>Use regression models (e.g., Linear Regression, Decision Trees, Random Forests) to predict crime rates based on input variables.</a:t>
            </a:r>
          </a:p>
          <a:p>
            <a:pPr marL="742950" lvl="1" indent="-285750" algn="just">
              <a:lnSpc>
                <a:spcPct val="150000"/>
              </a:lnSpc>
              <a:buFont typeface="Wingdings" panose="05000000000000000000" pitchFamily="2" charset="2"/>
              <a:buChar char="Ø"/>
            </a:pPr>
            <a:r>
              <a:rPr lang="en-US" b="1" dirty="0"/>
              <a:t>Clustering and Classification Models:  </a:t>
            </a:r>
            <a:r>
              <a:rPr lang="en-US" dirty="0"/>
              <a:t>Identify regions with higher likelihood of crime through algorithms like K-means, KNN (K-Nearest Neighbors), and Support Vector Machines (SVM).</a:t>
            </a:r>
          </a:p>
          <a:p>
            <a:pPr marL="742950" lvl="1" indent="-285750" algn="just">
              <a:lnSpc>
                <a:spcPct val="150000"/>
              </a:lnSpc>
              <a:buFont typeface="Wingdings" panose="05000000000000000000" pitchFamily="2" charset="2"/>
              <a:buChar char="Ø"/>
            </a:pPr>
            <a:r>
              <a:rPr lang="en-US" b="1" dirty="0"/>
              <a:t>Deep Learning Models: </a:t>
            </a:r>
            <a:r>
              <a:rPr lang="en-US" dirty="0"/>
              <a:t>Implement neural networks to predict complex crime trends with greater accuracy.</a:t>
            </a:r>
          </a:p>
        </p:txBody>
      </p:sp>
      <p:sp>
        <p:nvSpPr>
          <p:cNvPr id="5" name="Slide Number Placeholder 4">
            <a:extLst>
              <a:ext uri="{FF2B5EF4-FFF2-40B4-BE49-F238E27FC236}">
                <a16:creationId xmlns:a16="http://schemas.microsoft.com/office/drawing/2014/main" id="{3E5D538A-B10D-A278-BA8A-7E1B4680C74A}"/>
              </a:ext>
            </a:extLst>
          </p:cNvPr>
          <p:cNvSpPr>
            <a:spLocks noGrp="1"/>
          </p:cNvSpPr>
          <p:nvPr>
            <p:ph type="sldNum" sz="quarter" idx="12"/>
          </p:nvPr>
        </p:nvSpPr>
        <p:spPr/>
        <p:txBody>
          <a:bodyPr/>
          <a:lstStyle/>
          <a:p>
            <a:fld id="{7DAEE56A-C97D-4357-8D7B-5CE249213693}" type="slidenum">
              <a:rPr lang="en-IN" smtClean="0"/>
              <a:t>16</a:t>
            </a:fld>
            <a:endParaRPr lang="en-IN"/>
          </a:p>
        </p:txBody>
      </p:sp>
    </p:spTree>
    <p:extLst>
      <p:ext uri="{BB962C8B-B14F-4D97-AF65-F5344CB8AC3E}">
        <p14:creationId xmlns:p14="http://schemas.microsoft.com/office/powerpoint/2010/main" val="294265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44220-9CD1-4BE8-5365-34CD0AFF43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5525C6-AA23-FF1F-3339-A67A038148C1}"/>
              </a:ext>
            </a:extLst>
          </p:cNvPr>
          <p:cNvSpPr>
            <a:spLocks noGrp="1"/>
          </p:cNvSpPr>
          <p:nvPr>
            <p:ph type="ctrTitle"/>
          </p:nvPr>
        </p:nvSpPr>
        <p:spPr>
          <a:xfrm>
            <a:off x="1055632" y="865073"/>
            <a:ext cx="9144000" cy="706437"/>
          </a:xfrm>
        </p:spPr>
        <p:txBody>
          <a:bodyPr>
            <a:normAutofit/>
          </a:bodyPr>
          <a:lstStyle/>
          <a:p>
            <a:pPr algn="l"/>
            <a:r>
              <a:rPr lang="en-US" sz="32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1. Support Vector Machine (SVM) </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E2625B-AFF3-5635-FEC1-46897C6E81FF}"/>
              </a:ext>
            </a:extLst>
          </p:cNvPr>
          <p:cNvSpPr>
            <a:spLocks noGrp="1"/>
          </p:cNvSpPr>
          <p:nvPr>
            <p:ph type="subTitle" idx="1"/>
          </p:nvPr>
        </p:nvSpPr>
        <p:spPr>
          <a:xfrm>
            <a:off x="1055632" y="1571510"/>
            <a:ext cx="9859296" cy="4421416"/>
          </a:xfrm>
        </p:spPr>
        <p:txBody>
          <a:bodyPr>
            <a:noAutofit/>
          </a:bodyPr>
          <a:lstStyle/>
          <a:p>
            <a:pPr marR="99695" lvl="1" algn="just">
              <a:lnSpc>
                <a:spcPct val="150000"/>
              </a:lnSpc>
            </a:pPr>
            <a:r>
              <a:rPr lang="en-US" sz="1800" dirty="0">
                <a:effectLst/>
                <a:latin typeface="Times New Roman" panose="02020603050405020304" pitchFamily="18" charset="0"/>
                <a:ea typeface="Times New Roman" panose="02020603050405020304" pitchFamily="18" charset="0"/>
              </a:rPr>
              <a:t>SVM is a supervised learning algorithm that finds the hyperplane that maximally separates classes in the feature space.</a:t>
            </a:r>
            <a:endParaRPr lang="en-IN" sz="1800" dirty="0">
              <a:effectLst/>
              <a:latin typeface="Times New Roman" panose="02020603050405020304" pitchFamily="18" charset="0"/>
              <a:ea typeface="Times New Roman" panose="02020603050405020304" pitchFamily="18" charset="0"/>
            </a:endParaRPr>
          </a:p>
          <a:p>
            <a:pPr marR="99695" lvl="1" algn="just">
              <a:lnSpc>
                <a:spcPct val="150000"/>
              </a:lnSpc>
              <a:spcAft>
                <a:spcPts val="1200"/>
              </a:spcAft>
            </a:pPr>
            <a:r>
              <a:rPr lang="en-US" sz="1800" dirty="0">
                <a:effectLst/>
                <a:latin typeface="Times New Roman" panose="02020603050405020304" pitchFamily="18" charset="0"/>
                <a:ea typeface="Times New Roman" panose="02020603050405020304" pitchFamily="18" charset="0"/>
              </a:rPr>
              <a:t>Use cases: Classification, regression, and outlier detection.</a:t>
            </a:r>
          </a:p>
          <a:p>
            <a:pPr marR="99695" lvl="1" algn="just">
              <a:lnSpc>
                <a:spcPct val="150000"/>
              </a:lnSpc>
              <a:spcAft>
                <a:spcPts val="1200"/>
              </a:spcAft>
            </a:pPr>
            <a:endParaRPr lang="en-IN" sz="1800" dirty="0">
              <a:latin typeface="Times New Roman" panose="02020603050405020304" pitchFamily="18" charset="0"/>
              <a:ea typeface="Times New Roman" panose="02020603050405020304" pitchFamily="18" charset="0"/>
            </a:endParaRPr>
          </a:p>
          <a:p>
            <a:pPr marR="99695" lvl="1" algn="just">
              <a:lnSpc>
                <a:spcPct val="150000"/>
              </a:lnSpc>
              <a:spcAft>
                <a:spcPts val="1200"/>
              </a:spcAft>
            </a:pPr>
            <a:r>
              <a:rPr lang="en-US" sz="1800" dirty="0">
                <a:effectLst/>
                <a:latin typeface="Times New Roman" panose="02020603050405020304" pitchFamily="18" charset="0"/>
                <a:ea typeface="Times New Roman" panose="02020603050405020304" pitchFamily="18" charset="0"/>
              </a:rPr>
              <a:t>Decision Trees are supervised learning algorithms that use a tree-like model to classify data or make predictions.</a:t>
            </a:r>
          </a:p>
          <a:p>
            <a:pPr marR="99695" lvl="1" algn="just">
              <a:lnSpc>
                <a:spcPct val="150000"/>
              </a:lnSpc>
              <a:spcAft>
                <a:spcPts val="1200"/>
              </a:spcAft>
            </a:pPr>
            <a:r>
              <a:rPr lang="en-US" sz="1800" dirty="0">
                <a:effectLst/>
                <a:latin typeface="Times New Roman" panose="02020603050405020304" pitchFamily="18" charset="0"/>
                <a:ea typeface="Times New Roman" panose="02020603050405020304" pitchFamily="18" charset="0"/>
              </a:rPr>
              <a:t>Use cases: Classification, regression, and feature selection.</a:t>
            </a:r>
            <a:endParaRPr lang="en-US" dirty="0"/>
          </a:p>
        </p:txBody>
      </p:sp>
      <p:sp>
        <p:nvSpPr>
          <p:cNvPr id="5" name="Slide Number Placeholder 4">
            <a:extLst>
              <a:ext uri="{FF2B5EF4-FFF2-40B4-BE49-F238E27FC236}">
                <a16:creationId xmlns:a16="http://schemas.microsoft.com/office/drawing/2014/main" id="{8E40B9A7-958E-4056-4C48-51D5AA409736}"/>
              </a:ext>
            </a:extLst>
          </p:cNvPr>
          <p:cNvSpPr>
            <a:spLocks noGrp="1"/>
          </p:cNvSpPr>
          <p:nvPr>
            <p:ph type="sldNum" sz="quarter" idx="12"/>
          </p:nvPr>
        </p:nvSpPr>
        <p:spPr/>
        <p:txBody>
          <a:bodyPr/>
          <a:lstStyle/>
          <a:p>
            <a:fld id="{7DAEE56A-C97D-4357-8D7B-5CE249213693}" type="slidenum">
              <a:rPr lang="en-IN" smtClean="0"/>
              <a:t>17</a:t>
            </a:fld>
            <a:endParaRPr lang="en-IN"/>
          </a:p>
        </p:txBody>
      </p:sp>
      <p:sp>
        <p:nvSpPr>
          <p:cNvPr id="4" name="Title 1">
            <a:extLst>
              <a:ext uri="{FF2B5EF4-FFF2-40B4-BE49-F238E27FC236}">
                <a16:creationId xmlns:a16="http://schemas.microsoft.com/office/drawing/2014/main" id="{088DDCDF-8F9D-D774-89C4-FD737FA35795}"/>
              </a:ext>
            </a:extLst>
          </p:cNvPr>
          <p:cNvSpPr txBox="1">
            <a:spLocks/>
          </p:cNvSpPr>
          <p:nvPr/>
        </p:nvSpPr>
        <p:spPr>
          <a:xfrm>
            <a:off x="1147809" y="3075781"/>
            <a:ext cx="9144000" cy="7064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2. Decision Tree</a:t>
            </a:r>
            <a:endParaRPr lang="en-IN" sz="3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532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10C37-7DC1-4DEB-A121-5C8C46535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C4F4F-E572-4D61-2CF5-2F1159453850}"/>
              </a:ext>
            </a:extLst>
          </p:cNvPr>
          <p:cNvSpPr>
            <a:spLocks noGrp="1"/>
          </p:cNvSpPr>
          <p:nvPr>
            <p:ph type="ctrTitle"/>
          </p:nvPr>
        </p:nvSpPr>
        <p:spPr>
          <a:xfrm>
            <a:off x="1147809" y="525695"/>
            <a:ext cx="9144000" cy="706437"/>
          </a:xfrm>
        </p:spPr>
        <p:txBody>
          <a:bodyPr>
            <a:normAutofit/>
          </a:bodyPr>
          <a:lstStyle/>
          <a:p>
            <a:pPr algn="l"/>
            <a:r>
              <a:rPr lang="en-US" sz="32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3</a:t>
            </a:r>
            <a:r>
              <a:rPr lang="en-US" sz="36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32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Neural</a:t>
            </a:r>
            <a:r>
              <a:rPr lang="en-US" sz="36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32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Network</a:t>
            </a:r>
            <a:endPar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79C1B6-B2E3-5B9F-D2A7-35D6CDCE8997}"/>
              </a:ext>
            </a:extLst>
          </p:cNvPr>
          <p:cNvSpPr>
            <a:spLocks noGrp="1"/>
          </p:cNvSpPr>
          <p:nvPr>
            <p:ph type="subTitle" idx="1"/>
          </p:nvPr>
        </p:nvSpPr>
        <p:spPr>
          <a:xfrm>
            <a:off x="845573" y="1232132"/>
            <a:ext cx="9803883" cy="4401752"/>
          </a:xfrm>
        </p:spPr>
        <p:txBody>
          <a:bodyPr>
            <a:noAutofit/>
          </a:bodyPr>
          <a:lstStyle/>
          <a:p>
            <a:pPr marL="630555" marR="99695" algn="just">
              <a:lnSpc>
                <a:spcPct val="150000"/>
              </a:lnSpc>
              <a:spcBef>
                <a:spcPts val="1200"/>
              </a:spcBef>
              <a:buNone/>
            </a:pPr>
            <a:r>
              <a:rPr lang="en-US" sz="1800" dirty="0">
                <a:effectLst/>
                <a:latin typeface="Times New Roman" panose="02020603050405020304" pitchFamily="18" charset="0"/>
                <a:ea typeface="Times New Roman" panose="02020603050405020304" pitchFamily="18" charset="0"/>
              </a:rPr>
              <a:t>Neural Networks are machine learning algorithms inspired by the structure and function of the human brain.</a:t>
            </a:r>
            <a:endParaRPr lang="en-IN" sz="1800" dirty="0">
              <a:latin typeface="Times New Roman" panose="02020603050405020304" pitchFamily="18" charset="0"/>
              <a:ea typeface="Times New Roman" panose="02020603050405020304" pitchFamily="18" charset="0"/>
            </a:endParaRPr>
          </a:p>
          <a:p>
            <a:pPr marL="630555" marR="99695" algn="just">
              <a:lnSpc>
                <a:spcPct val="150000"/>
              </a:lnSpc>
              <a:spcBef>
                <a:spcPts val="1200"/>
              </a:spcBef>
              <a:buNone/>
            </a:pPr>
            <a:r>
              <a:rPr lang="en-US" sz="1800" dirty="0">
                <a:effectLst/>
                <a:latin typeface="Times New Roman" panose="02020603050405020304" pitchFamily="18" charset="0"/>
                <a:ea typeface="Times New Roman" panose="02020603050405020304" pitchFamily="18" charset="0"/>
              </a:rPr>
              <a:t>Use cases: Image recognition, natural language processing, speech recognition &amp;more.</a:t>
            </a:r>
          </a:p>
          <a:p>
            <a:pPr marL="630555" marR="99695" algn="just">
              <a:lnSpc>
                <a:spcPct val="150000"/>
              </a:lnSpc>
              <a:spcBef>
                <a:spcPts val="1200"/>
              </a:spcBef>
              <a:buNone/>
            </a:pPr>
            <a:endParaRPr lang="en-US" sz="1800" dirty="0">
              <a:latin typeface="Times New Roman" panose="02020603050405020304" pitchFamily="18" charset="0"/>
              <a:ea typeface="Times New Roman" panose="02020603050405020304" pitchFamily="18" charset="0"/>
            </a:endParaRPr>
          </a:p>
          <a:p>
            <a:pPr marL="630555" marR="99695" algn="just">
              <a:lnSpc>
                <a:spcPct val="150000"/>
              </a:lnSpc>
              <a:spcBef>
                <a:spcPts val="1200"/>
              </a:spcBef>
              <a:buNone/>
            </a:pPr>
            <a:endParaRPr lang="en-IN" sz="1800" dirty="0">
              <a:latin typeface="Times New Roman" panose="02020603050405020304" pitchFamily="18" charset="0"/>
              <a:ea typeface="Times New Roman" panose="02020603050405020304" pitchFamily="18" charset="0"/>
            </a:endParaRPr>
          </a:p>
          <a:p>
            <a:pPr marL="630555" marR="99695" algn="just">
              <a:lnSpc>
                <a:spcPct val="150000"/>
              </a:lnSpc>
              <a:spcBef>
                <a:spcPts val="1200"/>
              </a:spcBef>
              <a:buNone/>
            </a:pPr>
            <a:r>
              <a:rPr lang="en-US" sz="1800" dirty="0">
                <a:effectLst/>
                <a:latin typeface="Times New Roman" panose="02020603050405020304" pitchFamily="18" charset="0"/>
                <a:ea typeface="Times New Roman" panose="02020603050405020304" pitchFamily="18" charset="0"/>
              </a:rPr>
              <a:t>KNN is a supervised learning algorithm that predicts the target variable based on the similarity between new data points and existing data points.</a:t>
            </a:r>
            <a:endParaRPr lang="en-IN" sz="1800" dirty="0">
              <a:latin typeface="Times New Roman" panose="02020603050405020304" pitchFamily="18" charset="0"/>
              <a:ea typeface="Times New Roman" panose="02020603050405020304" pitchFamily="18" charset="0"/>
            </a:endParaRPr>
          </a:p>
          <a:p>
            <a:pPr marL="630555" marR="99695" algn="just">
              <a:lnSpc>
                <a:spcPct val="150000"/>
              </a:lnSpc>
              <a:spcBef>
                <a:spcPts val="1200"/>
              </a:spcBef>
              <a:buNone/>
            </a:pPr>
            <a:r>
              <a:rPr lang="en-US" sz="1800" dirty="0">
                <a:effectLst/>
                <a:latin typeface="Times New Roman" panose="02020603050405020304" pitchFamily="18" charset="0"/>
                <a:ea typeface="Times New Roman" panose="02020603050405020304" pitchFamily="18" charset="0"/>
              </a:rPr>
              <a:t>Use cases: Classification, regression, and recommendation systems.</a:t>
            </a:r>
            <a:endParaRPr lang="en-IN" sz="1800" dirty="0">
              <a:effectLst/>
              <a:latin typeface="Times New Roman" panose="02020603050405020304" pitchFamily="18" charset="0"/>
              <a:ea typeface="Times New Roman" panose="02020603050405020304" pitchFamily="18" charset="0"/>
            </a:endParaRPr>
          </a:p>
          <a:p>
            <a:pPr lvl="1" algn="just">
              <a:lnSpc>
                <a:spcPct val="150000"/>
              </a:lnSpc>
            </a:pPr>
            <a:endParaRPr lang="en-US" dirty="0"/>
          </a:p>
        </p:txBody>
      </p:sp>
      <p:sp>
        <p:nvSpPr>
          <p:cNvPr id="5" name="Slide Number Placeholder 4">
            <a:extLst>
              <a:ext uri="{FF2B5EF4-FFF2-40B4-BE49-F238E27FC236}">
                <a16:creationId xmlns:a16="http://schemas.microsoft.com/office/drawing/2014/main" id="{F30976C7-DDD9-156A-7DC0-8AF438D23FA3}"/>
              </a:ext>
            </a:extLst>
          </p:cNvPr>
          <p:cNvSpPr>
            <a:spLocks noGrp="1"/>
          </p:cNvSpPr>
          <p:nvPr>
            <p:ph type="sldNum" sz="quarter" idx="12"/>
          </p:nvPr>
        </p:nvSpPr>
        <p:spPr/>
        <p:txBody>
          <a:bodyPr/>
          <a:lstStyle/>
          <a:p>
            <a:fld id="{7DAEE56A-C97D-4357-8D7B-5CE249213693}" type="slidenum">
              <a:rPr lang="en-IN" smtClean="0"/>
              <a:t>18</a:t>
            </a:fld>
            <a:endParaRPr lang="en-IN"/>
          </a:p>
        </p:txBody>
      </p:sp>
      <p:sp>
        <p:nvSpPr>
          <p:cNvPr id="4" name="Title 1">
            <a:extLst>
              <a:ext uri="{FF2B5EF4-FFF2-40B4-BE49-F238E27FC236}">
                <a16:creationId xmlns:a16="http://schemas.microsoft.com/office/drawing/2014/main" id="{B288607F-A952-4F3B-13E7-7E888DD65079}"/>
              </a:ext>
            </a:extLst>
          </p:cNvPr>
          <p:cNvSpPr txBox="1">
            <a:spLocks/>
          </p:cNvSpPr>
          <p:nvPr/>
        </p:nvSpPr>
        <p:spPr>
          <a:xfrm>
            <a:off x="1147809" y="3075781"/>
            <a:ext cx="9144000" cy="7064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4</a:t>
            </a:r>
            <a:r>
              <a:rPr lang="en-US" sz="36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32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KNN</a:t>
            </a:r>
            <a:endPar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232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88BC1-09AF-009B-B652-8AEB6C390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3D82D5-3211-A66B-2688-FCBDFD429007}"/>
              </a:ext>
            </a:extLst>
          </p:cNvPr>
          <p:cNvSpPr>
            <a:spLocks noGrp="1"/>
          </p:cNvSpPr>
          <p:nvPr>
            <p:ph type="ctrTitle"/>
          </p:nvPr>
        </p:nvSpPr>
        <p:spPr>
          <a:xfrm>
            <a:off x="1147809" y="525695"/>
            <a:ext cx="9144000" cy="706437"/>
          </a:xfrm>
        </p:spPr>
        <p:txBody>
          <a:bodyPr>
            <a:normAutofit/>
          </a:bodyPr>
          <a:lstStyle/>
          <a:p>
            <a:pPr algn="l"/>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5.RANDOM FOREST</a:t>
            </a:r>
            <a:endParaRPr lang="en-IN"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A705D6B-57AA-23EC-7658-64B045E34A56}"/>
              </a:ext>
            </a:extLst>
          </p:cNvPr>
          <p:cNvSpPr>
            <a:spLocks noGrp="1"/>
          </p:cNvSpPr>
          <p:nvPr>
            <p:ph type="subTitle" idx="1"/>
          </p:nvPr>
        </p:nvSpPr>
        <p:spPr>
          <a:xfrm>
            <a:off x="1147809" y="1419752"/>
            <a:ext cx="10134600" cy="5521822"/>
          </a:xfrm>
        </p:spPr>
        <p:txBody>
          <a:bodyPr>
            <a:noAutofit/>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Random Forest is an ensemble learning technique that combines multiple decision trees to generate a more accurate </a:t>
            </a:r>
            <a:r>
              <a:rPr lang="en-US" sz="1800" dirty="0">
                <a:latin typeface="Times New Roman" panose="02020603050405020304" pitchFamily="18" charset="0"/>
                <a:cs typeface="Times New Roman" panose="02020603050405020304" pitchFamily="18" charset="0"/>
              </a:rPr>
              <a:t>P</a:t>
            </a:r>
            <a:r>
              <a:rPr lang="en-US" sz="1800" dirty="0">
                <a:solidFill>
                  <a:schemeClr val="tx1"/>
                </a:solidFill>
                <a:latin typeface="Times New Roman" panose="02020603050405020304" pitchFamily="18" charset="0"/>
                <a:cs typeface="Times New Roman" panose="02020603050405020304" pitchFamily="18" charset="0"/>
              </a:rPr>
              <a:t>rediction. It is a versatile and powerful algorithm used in a wide variety of Applications. The algorithm can be illustrated as follows: </a:t>
            </a:r>
          </a:p>
          <a:p>
            <a:pPr lvl="1" algn="just">
              <a:lnSpc>
                <a:spcPct val="12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Begin with a dataset of observations and their associated labels. </a:t>
            </a:r>
          </a:p>
          <a:p>
            <a:pPr lvl="1" algn="just">
              <a:lnSpc>
                <a:spcPct val="12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Randomly select ‘k’ features from the dataset. </a:t>
            </a:r>
          </a:p>
          <a:p>
            <a:pPr lvl="1" algn="just">
              <a:lnSpc>
                <a:spcPct val="12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each of the ‘k’ features, choose the best split point. </a:t>
            </a:r>
          </a:p>
          <a:p>
            <a:pPr lvl="1" algn="just">
              <a:lnSpc>
                <a:spcPct val="12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 a tree using the chosen split points. </a:t>
            </a:r>
          </a:p>
          <a:p>
            <a:pPr lvl="1" algn="just">
              <a:lnSpc>
                <a:spcPct val="12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Repeat steps 2-4 for each of the ‘k’ features. </a:t>
            </a:r>
          </a:p>
          <a:p>
            <a:pPr lvl="1" algn="just">
              <a:lnSpc>
                <a:spcPct val="12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Combine the trees to form a forest. </a:t>
            </a:r>
          </a:p>
          <a:p>
            <a:pPr lvl="1" algn="just">
              <a:lnSpc>
                <a:spcPct val="12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 the forest to make predictions on new data. </a:t>
            </a:r>
          </a:p>
          <a:p>
            <a:pPr lvl="1" algn="just">
              <a:lnSpc>
                <a:spcPct val="12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Calculate the accuracy of the predictions.</a:t>
            </a:r>
          </a:p>
          <a:p>
            <a:pPr marL="285750" indent="-285750" algn="just">
              <a:lnSpc>
                <a:spcPct val="150000"/>
              </a:lnSpc>
              <a:buFont typeface="Wingdings" panose="05000000000000000000" pitchFamily="2" charset="2"/>
              <a:buChar char="Ø"/>
            </a:pPr>
            <a:endParaRPr lang="en-US" sz="1800" dirty="0">
              <a:solidFill>
                <a:schemeClr val="tx1"/>
              </a:solidFill>
            </a:endParaRPr>
          </a:p>
        </p:txBody>
      </p:sp>
      <p:sp>
        <p:nvSpPr>
          <p:cNvPr id="5" name="Slide Number Placeholder 4">
            <a:extLst>
              <a:ext uri="{FF2B5EF4-FFF2-40B4-BE49-F238E27FC236}">
                <a16:creationId xmlns:a16="http://schemas.microsoft.com/office/drawing/2014/main" id="{31EF757E-3E89-B347-7635-6E937A0E6D45}"/>
              </a:ext>
            </a:extLst>
          </p:cNvPr>
          <p:cNvSpPr>
            <a:spLocks noGrp="1"/>
          </p:cNvSpPr>
          <p:nvPr>
            <p:ph type="sldNum" sz="quarter" idx="12"/>
          </p:nvPr>
        </p:nvSpPr>
        <p:spPr/>
        <p:txBody>
          <a:bodyPr/>
          <a:lstStyle/>
          <a:p>
            <a:fld id="{7DAEE56A-C97D-4357-8D7B-5CE249213693}" type="slidenum">
              <a:rPr lang="en-IN" smtClean="0"/>
              <a:t>19</a:t>
            </a:fld>
            <a:endParaRPr lang="en-IN"/>
          </a:p>
        </p:txBody>
      </p:sp>
    </p:spTree>
    <p:extLst>
      <p:ext uri="{BB962C8B-B14F-4D97-AF65-F5344CB8AC3E}">
        <p14:creationId xmlns:p14="http://schemas.microsoft.com/office/powerpoint/2010/main" val="415848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93D3-22D8-F003-F4C3-3526C7A13B74}"/>
              </a:ext>
            </a:extLst>
          </p:cNvPr>
          <p:cNvSpPr>
            <a:spLocks noGrp="1"/>
          </p:cNvSpPr>
          <p:nvPr>
            <p:ph type="ctrTitle"/>
          </p:nvPr>
        </p:nvSpPr>
        <p:spPr>
          <a:xfrm>
            <a:off x="1720645" y="276050"/>
            <a:ext cx="9144000" cy="787938"/>
          </a:xfrm>
        </p:spPr>
        <p:txBody>
          <a:bodyPr>
            <a:normAutofit/>
          </a:bodyPr>
          <a:lstStyle/>
          <a:p>
            <a:pPr algn="l"/>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 overview</a:t>
            </a:r>
            <a:endPar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18B3E4B-4098-781F-B44B-32EB61E99E5D}"/>
              </a:ext>
            </a:extLst>
          </p:cNvPr>
          <p:cNvSpPr>
            <a:spLocks noGrp="1"/>
          </p:cNvSpPr>
          <p:nvPr>
            <p:ph type="sldNum" sz="quarter" idx="12"/>
          </p:nvPr>
        </p:nvSpPr>
        <p:spPr/>
        <p:txBody>
          <a:bodyPr/>
          <a:lstStyle/>
          <a:p>
            <a:fld id="{7DAEE56A-C97D-4357-8D7B-5CE249213693}" type="slidenum">
              <a:rPr lang="en-IN" smtClean="0"/>
              <a:t>2</a:t>
            </a:fld>
            <a:endParaRPr lang="en-IN"/>
          </a:p>
        </p:txBody>
      </p:sp>
      <p:sp>
        <p:nvSpPr>
          <p:cNvPr id="4" name="Title 1">
            <a:extLst>
              <a:ext uri="{FF2B5EF4-FFF2-40B4-BE49-F238E27FC236}">
                <a16:creationId xmlns:a16="http://schemas.microsoft.com/office/drawing/2014/main" id="{166CD016-A89A-F2AE-0592-94A36AE5565B}"/>
              </a:ext>
            </a:extLst>
          </p:cNvPr>
          <p:cNvSpPr txBox="1">
            <a:spLocks/>
          </p:cNvSpPr>
          <p:nvPr/>
        </p:nvSpPr>
        <p:spPr>
          <a:xfrm>
            <a:off x="1720645" y="1517575"/>
            <a:ext cx="7086600" cy="47194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Abstract</a:t>
            </a:r>
          </a:p>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Literature Survey</a:t>
            </a:r>
          </a:p>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Exiting Model</a:t>
            </a:r>
          </a:p>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Proposed Model</a:t>
            </a:r>
          </a:p>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Dataset</a:t>
            </a:r>
          </a:p>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Methodology</a:t>
            </a:r>
          </a:p>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Machine Learning Algorithms and Python Libraries</a:t>
            </a:r>
          </a:p>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System Architecture</a:t>
            </a:r>
          </a:p>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Software Requirements and Hardware Requirements</a:t>
            </a:r>
          </a:p>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Conclusion</a:t>
            </a:r>
          </a:p>
          <a:p>
            <a:pPr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Future enhancement</a:t>
            </a:r>
          </a:p>
        </p:txBody>
      </p:sp>
    </p:spTree>
    <p:extLst>
      <p:ext uri="{BB962C8B-B14F-4D97-AF65-F5344CB8AC3E}">
        <p14:creationId xmlns:p14="http://schemas.microsoft.com/office/powerpoint/2010/main" val="96429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EE7F4-A404-D7AC-0008-3D45B5211A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CF984-4282-E837-0F06-A11B12F05006}"/>
              </a:ext>
            </a:extLst>
          </p:cNvPr>
          <p:cNvSpPr>
            <a:spLocks noGrp="1"/>
          </p:cNvSpPr>
          <p:nvPr>
            <p:ph type="ctrTitle"/>
          </p:nvPr>
        </p:nvSpPr>
        <p:spPr>
          <a:xfrm>
            <a:off x="1147809" y="525695"/>
            <a:ext cx="9144000" cy="706437"/>
          </a:xfrm>
        </p:spPr>
        <p:txBody>
          <a:bodyPr>
            <a:normAutofit/>
          </a:bodyPr>
          <a:lstStyle/>
          <a:p>
            <a:pPr algn="l"/>
            <a:r>
              <a:rPr lang="en-US" sz="3200" b="1" u="sng" dirty="0">
                <a:latin typeface="Times New Roman" panose="02020603050405020304" pitchFamily="18" charset="0"/>
                <a:cs typeface="Times New Roman" panose="02020603050405020304" pitchFamily="18" charset="0"/>
              </a:rPr>
              <a:t>RESULTS &amp; DISCUSSION</a:t>
            </a:r>
            <a:endParaRPr lang="en-IN" sz="8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44EFEDD-EFC5-0E84-B27A-EE8AE61021CF}"/>
              </a:ext>
            </a:extLst>
          </p:cNvPr>
          <p:cNvSpPr>
            <a:spLocks noGrp="1"/>
          </p:cNvSpPr>
          <p:nvPr>
            <p:ph type="subTitle" idx="1"/>
          </p:nvPr>
        </p:nvSpPr>
        <p:spPr>
          <a:xfrm>
            <a:off x="1147809" y="1419752"/>
            <a:ext cx="10134600" cy="5521822"/>
          </a:xfrm>
        </p:spPr>
        <p:txBody>
          <a:bodyPr>
            <a:noAutofit/>
          </a:bodyPr>
          <a:lstStyle/>
          <a:p>
            <a:pPr algn="just">
              <a:lnSpc>
                <a:spcPct val="150000"/>
              </a:lnSpc>
            </a:pPr>
            <a:r>
              <a:rPr lang="en-US" sz="1800" dirty="0">
                <a:solidFill>
                  <a:schemeClr val="tx1"/>
                </a:solidFill>
                <a:effectLst/>
                <a:ea typeface="Times New Roman" panose="02020603050405020304" pitchFamily="18" charset="0"/>
              </a:rPr>
              <a:t>The Random Forest Regression model demonstrates the best accuracy in predicting test data among the five selected models. The model predicts the crime rate with an accuracy of 93.20% on the testing data.</a:t>
            </a:r>
          </a:p>
          <a:p>
            <a:pPr algn="just">
              <a:lnSpc>
                <a:spcPct val="150000"/>
              </a:lnSpc>
            </a:pPr>
            <a:r>
              <a:rPr lang="en-US" sz="1800" dirty="0">
                <a:solidFill>
                  <a:schemeClr val="tx1"/>
                </a:solidFill>
                <a:effectLst/>
                <a:ea typeface="Times New Roman" panose="02020603050405020304" pitchFamily="18" charset="0"/>
              </a:rPr>
              <a:t>The accuracy results obtained after testing are listed below:</a:t>
            </a:r>
          </a:p>
          <a:p>
            <a:pPr algn="just">
              <a:lnSpc>
                <a:spcPct val="150000"/>
              </a:lnSpc>
            </a:pPr>
            <a:endParaRPr lang="en-US" sz="1800" dirty="0">
              <a:solidFill>
                <a:schemeClr val="tx1"/>
              </a:solidFill>
              <a:effectLst/>
              <a:ea typeface="Calibri" panose="020F0502020204030204" pitchFamily="34" charset="0"/>
            </a:endParaRPr>
          </a:p>
          <a:p>
            <a:pPr algn="just">
              <a:lnSpc>
                <a:spcPct val="150000"/>
              </a:lnSpc>
            </a:pPr>
            <a:endParaRPr lang="en-US" sz="1800" dirty="0">
              <a:solidFill>
                <a:schemeClr val="tx1"/>
              </a:solidFill>
            </a:endParaRPr>
          </a:p>
        </p:txBody>
      </p:sp>
      <p:sp>
        <p:nvSpPr>
          <p:cNvPr id="5" name="Slide Number Placeholder 4">
            <a:extLst>
              <a:ext uri="{FF2B5EF4-FFF2-40B4-BE49-F238E27FC236}">
                <a16:creationId xmlns:a16="http://schemas.microsoft.com/office/drawing/2014/main" id="{F4E7C2D7-2895-0945-6092-FD66D17149E8}"/>
              </a:ext>
            </a:extLst>
          </p:cNvPr>
          <p:cNvSpPr>
            <a:spLocks noGrp="1"/>
          </p:cNvSpPr>
          <p:nvPr>
            <p:ph type="sldNum" sz="quarter" idx="12"/>
          </p:nvPr>
        </p:nvSpPr>
        <p:spPr/>
        <p:txBody>
          <a:bodyPr/>
          <a:lstStyle/>
          <a:p>
            <a:fld id="{7DAEE56A-C97D-4357-8D7B-5CE249213693}" type="slidenum">
              <a:rPr lang="en-IN" smtClean="0"/>
              <a:t>20</a:t>
            </a:fld>
            <a:endParaRPr lang="en-IN"/>
          </a:p>
        </p:txBody>
      </p:sp>
      <p:graphicFrame>
        <p:nvGraphicFramePr>
          <p:cNvPr id="4" name="Table 3">
            <a:extLst>
              <a:ext uri="{FF2B5EF4-FFF2-40B4-BE49-F238E27FC236}">
                <a16:creationId xmlns:a16="http://schemas.microsoft.com/office/drawing/2014/main" id="{46DC27E2-8F09-05EE-0DFB-6E6D84356D4A}"/>
              </a:ext>
            </a:extLst>
          </p:cNvPr>
          <p:cNvGraphicFramePr>
            <a:graphicFrameLocks noGrp="1"/>
          </p:cNvGraphicFramePr>
          <p:nvPr>
            <p:extLst>
              <p:ext uri="{D42A27DB-BD31-4B8C-83A1-F6EECF244321}">
                <p14:modId xmlns:p14="http://schemas.microsoft.com/office/powerpoint/2010/main" val="1368870646"/>
              </p:ext>
            </p:extLst>
          </p:nvPr>
        </p:nvGraphicFramePr>
        <p:xfrm>
          <a:off x="1944222" y="3232353"/>
          <a:ext cx="6993300" cy="3197946"/>
        </p:xfrm>
        <a:graphic>
          <a:graphicData uri="http://schemas.openxmlformats.org/drawingml/2006/table">
            <a:tbl>
              <a:tblPr firstRow="1" firstCol="1" bandRow="1" bandCol="1">
                <a:tableStyleId>{69012ECD-51FC-41F1-AA8D-1B2483CD663E}</a:tableStyleId>
              </a:tblPr>
              <a:tblGrid>
                <a:gridCol w="2745411">
                  <a:extLst>
                    <a:ext uri="{9D8B030D-6E8A-4147-A177-3AD203B41FA5}">
                      <a16:colId xmlns:a16="http://schemas.microsoft.com/office/drawing/2014/main" val="3806824580"/>
                    </a:ext>
                  </a:extLst>
                </a:gridCol>
                <a:gridCol w="1429410">
                  <a:extLst>
                    <a:ext uri="{9D8B030D-6E8A-4147-A177-3AD203B41FA5}">
                      <a16:colId xmlns:a16="http://schemas.microsoft.com/office/drawing/2014/main" val="1471355289"/>
                    </a:ext>
                  </a:extLst>
                </a:gridCol>
                <a:gridCol w="1429410">
                  <a:extLst>
                    <a:ext uri="{9D8B030D-6E8A-4147-A177-3AD203B41FA5}">
                      <a16:colId xmlns:a16="http://schemas.microsoft.com/office/drawing/2014/main" val="969311646"/>
                    </a:ext>
                  </a:extLst>
                </a:gridCol>
                <a:gridCol w="1389069">
                  <a:extLst>
                    <a:ext uri="{9D8B030D-6E8A-4147-A177-3AD203B41FA5}">
                      <a16:colId xmlns:a16="http://schemas.microsoft.com/office/drawing/2014/main" val="2781549144"/>
                    </a:ext>
                  </a:extLst>
                </a:gridCol>
              </a:tblGrid>
              <a:tr h="532991">
                <a:tc>
                  <a:txBody>
                    <a:bodyPr/>
                    <a:lstStyle/>
                    <a:p>
                      <a:pPr>
                        <a:lnSpc>
                          <a:spcPct val="115000"/>
                        </a:lnSpc>
                      </a:pPr>
                      <a:r>
                        <a:rPr lang="en-US" sz="1200" dirty="0">
                          <a:effectLst/>
                        </a:rPr>
                        <a:t>Algorithm</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Mean Absolute Error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Mean Squared Error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R2 Score</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785534412"/>
                  </a:ext>
                </a:extLst>
              </a:tr>
              <a:tr h="532991">
                <a:tc>
                  <a:txBody>
                    <a:bodyPr/>
                    <a:lstStyle/>
                    <a:p>
                      <a:pPr>
                        <a:lnSpc>
                          <a:spcPct val="150000"/>
                        </a:lnSpc>
                      </a:pPr>
                      <a:r>
                        <a:rPr lang="en-US" sz="1200" dirty="0">
                          <a:effectLst/>
                        </a:rPr>
                        <a:t>Support Vector Machine</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10.3204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dirty="0">
                          <a:effectLst/>
                        </a:rPr>
                        <a:t>371.7907</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0.17886</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32511846"/>
                  </a:ext>
                </a:extLst>
              </a:tr>
              <a:tr h="532991">
                <a:tc>
                  <a:txBody>
                    <a:bodyPr/>
                    <a:lstStyle/>
                    <a:p>
                      <a:pPr>
                        <a:lnSpc>
                          <a:spcPct val="150000"/>
                        </a:lnSpc>
                      </a:pPr>
                      <a:r>
                        <a:rPr lang="en-US" sz="1200" dirty="0">
                          <a:effectLst/>
                        </a:rPr>
                        <a:t>K-Nearest Neighbor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dirty="0">
                          <a:effectLst/>
                        </a:rPr>
                        <a:t>6.58181</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dirty="0">
                          <a:effectLst/>
                        </a:rPr>
                        <a:t>140.8179</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0.55349</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81227434"/>
                  </a:ext>
                </a:extLst>
              </a:tr>
              <a:tr h="532991">
                <a:tc>
                  <a:txBody>
                    <a:bodyPr/>
                    <a:lstStyle/>
                    <a:p>
                      <a:pPr>
                        <a:lnSpc>
                          <a:spcPct val="150000"/>
                        </a:lnSpc>
                      </a:pPr>
                      <a:r>
                        <a:rPr lang="en-US" sz="1200" dirty="0">
                          <a:effectLst/>
                        </a:rPr>
                        <a:t>Neural Networks </a:t>
                      </a:r>
                      <a:r>
                        <a:rPr lang="en-US" sz="1200" dirty="0" err="1">
                          <a:effectLst/>
                        </a:rPr>
                        <a:t>MLPRegressor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12.4248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307.5506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0.24823</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01795279"/>
                  </a:ext>
                </a:extLst>
              </a:tr>
              <a:tr h="532991">
                <a:tc>
                  <a:txBody>
                    <a:bodyPr/>
                    <a:lstStyle/>
                    <a:p>
                      <a:pPr>
                        <a:lnSpc>
                          <a:spcPct val="150000"/>
                        </a:lnSpc>
                      </a:pPr>
                      <a:r>
                        <a:rPr lang="en-US" sz="1200">
                          <a:effectLst/>
                        </a:rPr>
                        <a:t>Decision Tree 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2.89024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34.95932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0.88915</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09928023"/>
                  </a:ext>
                </a:extLst>
              </a:tr>
              <a:tr h="532991">
                <a:tc>
                  <a:txBody>
                    <a:bodyPr/>
                    <a:lstStyle/>
                    <a:p>
                      <a:pPr>
                        <a:lnSpc>
                          <a:spcPct val="150000"/>
                        </a:lnSpc>
                      </a:pPr>
                      <a:r>
                        <a:rPr lang="en-US" sz="1200" dirty="0">
                          <a:effectLst/>
                        </a:rPr>
                        <a:t>Random Forest Regressor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2.49143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21.43956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b="0" dirty="0">
                          <a:solidFill>
                            <a:schemeClr val="tx1"/>
                          </a:solidFill>
                          <a:effectLst/>
                        </a:rPr>
                        <a:t>0.93201</a:t>
                      </a:r>
                      <a:endParaRPr lang="en-IN" sz="1100" b="0" dirty="0">
                        <a:solidFill>
                          <a:schemeClr val="tx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851717516"/>
                  </a:ext>
                </a:extLst>
              </a:tr>
            </a:tbl>
          </a:graphicData>
        </a:graphic>
      </p:graphicFrame>
    </p:spTree>
    <p:extLst>
      <p:ext uri="{BB962C8B-B14F-4D97-AF65-F5344CB8AC3E}">
        <p14:creationId xmlns:p14="http://schemas.microsoft.com/office/powerpoint/2010/main" val="3434982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5B14-B4CD-8698-1CED-F5846DDE39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90A4BB-F31F-8EF8-25A2-7E2E3717FBE7}"/>
              </a:ext>
            </a:extLst>
          </p:cNvPr>
          <p:cNvSpPr>
            <a:spLocks noGrp="1"/>
          </p:cNvSpPr>
          <p:nvPr>
            <p:ph type="ctrTitle"/>
          </p:nvPr>
        </p:nvSpPr>
        <p:spPr>
          <a:xfrm>
            <a:off x="1147809" y="525695"/>
            <a:ext cx="9144000" cy="706437"/>
          </a:xfrm>
        </p:spPr>
        <p:txBody>
          <a:bodyPr>
            <a:noAutofit/>
          </a:bodyPr>
          <a:lstStyle/>
          <a:p>
            <a:pPr algn="l"/>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LIBRARIES</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E2146E-BBE6-3F6E-E838-DC282387C718}"/>
              </a:ext>
            </a:extLst>
          </p:cNvPr>
          <p:cNvSpPr>
            <a:spLocks noGrp="1"/>
          </p:cNvSpPr>
          <p:nvPr>
            <p:ph type="subTitle" idx="1"/>
          </p:nvPr>
        </p:nvSpPr>
        <p:spPr>
          <a:xfrm>
            <a:off x="1600199" y="1552993"/>
            <a:ext cx="7010401" cy="4336530"/>
          </a:xfrm>
        </p:spPr>
        <p:txBody>
          <a:bodyPr>
            <a:noAutofit/>
          </a:bodyPr>
          <a:lstStyle/>
          <a:p>
            <a:pPr marL="342900" marR="101600" lvl="0" indent="-342900" algn="just">
              <a:lnSpc>
                <a:spcPct val="150000"/>
              </a:lnSpc>
              <a:buFont typeface="Symbol" panose="05050102010706020507" pitchFamily="18" charset="2"/>
              <a:buChar char=""/>
              <a:tabLst>
                <a:tab pos="540385" algn="l"/>
                <a:tab pos="768985" algn="l"/>
              </a:tabLst>
            </a:pPr>
            <a:r>
              <a:rPr lang="en-IN" sz="1800" b="1" dirty="0">
                <a:effectLst/>
                <a:latin typeface="Times New Roman" panose="02020603050405020304" pitchFamily="18" charset="0"/>
                <a:ea typeface="Times New Roman" panose="02020603050405020304" pitchFamily="18" charset="0"/>
              </a:rPr>
              <a:t>Flask</a:t>
            </a:r>
            <a:r>
              <a:rPr lang="en-IN" sz="1800" dirty="0">
                <a:effectLst/>
                <a:latin typeface="Times New Roman" panose="02020603050405020304" pitchFamily="18" charset="0"/>
                <a:ea typeface="Times New Roman" panose="02020603050405020304" pitchFamily="18" charset="0"/>
              </a:rPr>
              <a:t> provides the core framework for building web applications.</a:t>
            </a:r>
          </a:p>
          <a:p>
            <a:pPr marL="342900" marR="101600" lvl="0" indent="-342900" algn="just">
              <a:lnSpc>
                <a:spcPct val="150000"/>
              </a:lnSpc>
              <a:buFont typeface="Symbol" panose="05050102010706020507" pitchFamily="18" charset="2"/>
              <a:buChar char=""/>
              <a:tabLst>
                <a:tab pos="540385" algn="l"/>
                <a:tab pos="768985" algn="l"/>
              </a:tabLst>
            </a:pPr>
            <a:r>
              <a:rPr lang="en-IN" sz="1800" b="1" dirty="0" err="1">
                <a:effectLst/>
                <a:latin typeface="Times New Roman" panose="02020603050405020304" pitchFamily="18" charset="0"/>
                <a:ea typeface="Times New Roman" panose="02020603050405020304" pitchFamily="18" charset="0"/>
              </a:rPr>
              <a:t>Gunicorn</a:t>
            </a:r>
            <a:r>
              <a:rPr lang="en-IN" sz="1800" dirty="0">
                <a:effectLst/>
                <a:latin typeface="Times New Roman" panose="02020603050405020304" pitchFamily="18" charset="0"/>
                <a:ea typeface="Times New Roman" panose="02020603050405020304" pitchFamily="18" charset="0"/>
              </a:rPr>
              <a:t> serves the application efficiently in production.</a:t>
            </a:r>
          </a:p>
          <a:p>
            <a:pPr marL="342900" marR="101600" lvl="0" indent="-342900" algn="just">
              <a:lnSpc>
                <a:spcPct val="150000"/>
              </a:lnSpc>
              <a:buFont typeface="Symbol" panose="05050102010706020507" pitchFamily="18" charset="2"/>
              <a:buChar char=""/>
              <a:tabLst>
                <a:tab pos="540385" algn="l"/>
                <a:tab pos="768985" algn="l"/>
              </a:tabLst>
            </a:pPr>
            <a:r>
              <a:rPr lang="en-IN" sz="1800" b="1" dirty="0">
                <a:effectLst/>
                <a:latin typeface="Times New Roman" panose="02020603050405020304" pitchFamily="18" charset="0"/>
                <a:ea typeface="Times New Roman" panose="02020603050405020304" pitchFamily="18" charset="0"/>
              </a:rPr>
              <a:t>Jinja2</a:t>
            </a:r>
            <a:r>
              <a:rPr lang="en-IN" sz="1800" dirty="0">
                <a:effectLst/>
                <a:latin typeface="Times New Roman" panose="02020603050405020304" pitchFamily="18" charset="0"/>
                <a:ea typeface="Times New Roman" panose="02020603050405020304" pitchFamily="18" charset="0"/>
              </a:rPr>
              <a:t> helps render dynamic pages using templates.</a:t>
            </a:r>
          </a:p>
          <a:p>
            <a:pPr marL="342900" marR="101600" lvl="0" indent="-342900" algn="just">
              <a:lnSpc>
                <a:spcPct val="150000"/>
              </a:lnSpc>
              <a:buFont typeface="Symbol" panose="05050102010706020507" pitchFamily="18" charset="2"/>
              <a:buChar char=""/>
              <a:tabLst>
                <a:tab pos="540385" algn="l"/>
                <a:tab pos="768985" algn="l"/>
              </a:tabLst>
            </a:pPr>
            <a:r>
              <a:rPr lang="en-IN" sz="1800" b="1" dirty="0" err="1">
                <a:effectLst/>
                <a:latin typeface="Times New Roman" panose="02020603050405020304" pitchFamily="18" charset="0"/>
                <a:ea typeface="Times New Roman" panose="02020603050405020304" pitchFamily="18" charset="0"/>
              </a:rPr>
              <a:t>Werkzeug</a:t>
            </a:r>
            <a:r>
              <a:rPr lang="en-IN" sz="1800" dirty="0">
                <a:effectLst/>
                <a:latin typeface="Times New Roman" panose="02020603050405020304" pitchFamily="18" charset="0"/>
                <a:ea typeface="Times New Roman" panose="02020603050405020304" pitchFamily="18" charset="0"/>
              </a:rPr>
              <a:t> handles request processing and routing.</a:t>
            </a:r>
          </a:p>
          <a:p>
            <a:pPr marL="342900" marR="101600" lvl="0" indent="-342900" algn="just">
              <a:lnSpc>
                <a:spcPct val="150000"/>
              </a:lnSpc>
              <a:buFont typeface="Symbol" panose="05050102010706020507" pitchFamily="18" charset="2"/>
              <a:buChar char=""/>
              <a:tabLst>
                <a:tab pos="540385" algn="l"/>
                <a:tab pos="768985" algn="l"/>
              </a:tabLst>
            </a:pPr>
            <a:r>
              <a:rPr lang="en-IN" sz="1800" b="1" dirty="0" err="1">
                <a:effectLst/>
                <a:latin typeface="Times New Roman" panose="02020603050405020304" pitchFamily="18" charset="0"/>
                <a:ea typeface="Times New Roman" panose="02020603050405020304" pitchFamily="18" charset="0"/>
              </a:rPr>
              <a:t>itsdangerous</a:t>
            </a:r>
            <a:r>
              <a:rPr lang="en-IN" sz="1800" dirty="0">
                <a:effectLst/>
                <a:latin typeface="Times New Roman" panose="02020603050405020304" pitchFamily="18" charset="0"/>
                <a:ea typeface="Times New Roman" panose="02020603050405020304" pitchFamily="18" charset="0"/>
              </a:rPr>
              <a:t> ensures secure data transmission.</a:t>
            </a:r>
          </a:p>
          <a:p>
            <a:pPr marL="342900" marR="101600" lvl="0" indent="-342900" algn="just">
              <a:lnSpc>
                <a:spcPct val="150000"/>
              </a:lnSpc>
              <a:buFont typeface="Symbol" panose="05050102010706020507" pitchFamily="18" charset="2"/>
              <a:buChar char=""/>
              <a:tabLst>
                <a:tab pos="540385" algn="l"/>
                <a:tab pos="768985" algn="l"/>
              </a:tabLst>
            </a:pPr>
            <a:r>
              <a:rPr lang="en-IN" sz="1800" b="1" dirty="0" err="1">
                <a:effectLst/>
                <a:latin typeface="Times New Roman" panose="02020603050405020304" pitchFamily="18" charset="0"/>
                <a:ea typeface="Times New Roman" panose="02020603050405020304" pitchFamily="18" charset="0"/>
              </a:rPr>
              <a:t>MarkupSafe</a:t>
            </a:r>
            <a:r>
              <a:rPr lang="en-IN" sz="1800" dirty="0">
                <a:effectLst/>
                <a:latin typeface="Times New Roman" panose="02020603050405020304" pitchFamily="18" charset="0"/>
                <a:ea typeface="Times New Roman" panose="02020603050405020304" pitchFamily="18" charset="0"/>
              </a:rPr>
              <a:t> prevents security vulnerabilities like XSS.</a:t>
            </a:r>
          </a:p>
          <a:p>
            <a:pPr marL="342900" marR="101600" lvl="0" indent="-342900" algn="just">
              <a:lnSpc>
                <a:spcPct val="150000"/>
              </a:lnSpc>
              <a:buFont typeface="Symbol" panose="05050102010706020507" pitchFamily="18" charset="2"/>
              <a:buChar char=""/>
              <a:tabLst>
                <a:tab pos="540385" algn="l"/>
                <a:tab pos="768985" algn="l"/>
              </a:tabLst>
            </a:pPr>
            <a:r>
              <a:rPr lang="en-IN" sz="1800" b="1" dirty="0" err="1">
                <a:effectLst/>
                <a:latin typeface="Times New Roman" panose="02020603050405020304" pitchFamily="18" charset="0"/>
                <a:ea typeface="Times New Roman" panose="02020603050405020304" pitchFamily="18" charset="0"/>
              </a:rPr>
              <a:t>zipp</a:t>
            </a:r>
            <a:r>
              <a:rPr lang="en-IN" sz="1800" dirty="0">
                <a:effectLst/>
                <a:latin typeface="Times New Roman" panose="02020603050405020304" pitchFamily="18" charset="0"/>
                <a:ea typeface="Times New Roman" panose="02020603050405020304" pitchFamily="18" charset="0"/>
              </a:rPr>
              <a:t> may assist in compressing and managing files.</a:t>
            </a:r>
          </a:p>
          <a:p>
            <a:pPr marL="342900" marR="101600" lvl="0" indent="-342900" algn="just">
              <a:lnSpc>
                <a:spcPct val="150000"/>
              </a:lnSpc>
              <a:buFont typeface="Symbol" panose="05050102010706020507" pitchFamily="18" charset="2"/>
              <a:buChar char=""/>
              <a:tabLst>
                <a:tab pos="540385" algn="l"/>
                <a:tab pos="768985" algn="l"/>
              </a:tabLst>
            </a:pPr>
            <a:r>
              <a:rPr lang="en-IN" sz="1800" b="1" dirty="0" err="1">
                <a:effectLst/>
                <a:latin typeface="Times New Roman" panose="02020603050405020304" pitchFamily="18" charset="0"/>
                <a:ea typeface="Times New Roman" panose="02020603050405020304" pitchFamily="18" charset="0"/>
              </a:rPr>
              <a:t>importlib</a:t>
            </a:r>
            <a:r>
              <a:rPr lang="en-IN" sz="1800" b="1" dirty="0">
                <a:effectLst/>
                <a:latin typeface="Times New Roman" panose="02020603050405020304" pitchFamily="18" charset="0"/>
                <a:ea typeface="Times New Roman" panose="02020603050405020304" pitchFamily="18" charset="0"/>
              </a:rPr>
              <a:t>-metadata</a:t>
            </a:r>
            <a:r>
              <a:rPr lang="en-IN" sz="1800" dirty="0">
                <a:effectLst/>
                <a:latin typeface="Times New Roman" panose="02020603050405020304" pitchFamily="18" charset="0"/>
                <a:ea typeface="Times New Roman" panose="02020603050405020304" pitchFamily="18" charset="0"/>
              </a:rPr>
              <a:t> helps fetch package information.</a:t>
            </a:r>
          </a:p>
        </p:txBody>
      </p:sp>
      <p:sp>
        <p:nvSpPr>
          <p:cNvPr id="5" name="Slide Number Placeholder 4">
            <a:extLst>
              <a:ext uri="{FF2B5EF4-FFF2-40B4-BE49-F238E27FC236}">
                <a16:creationId xmlns:a16="http://schemas.microsoft.com/office/drawing/2014/main" id="{3A2EF9D5-0DD2-D45B-9637-C2A2A3D31D9B}"/>
              </a:ext>
            </a:extLst>
          </p:cNvPr>
          <p:cNvSpPr>
            <a:spLocks noGrp="1"/>
          </p:cNvSpPr>
          <p:nvPr>
            <p:ph type="sldNum" sz="quarter" idx="12"/>
          </p:nvPr>
        </p:nvSpPr>
        <p:spPr/>
        <p:txBody>
          <a:bodyPr/>
          <a:lstStyle/>
          <a:p>
            <a:fld id="{7DAEE56A-C97D-4357-8D7B-5CE249213693}" type="slidenum">
              <a:rPr lang="en-IN" smtClean="0"/>
              <a:t>21</a:t>
            </a:fld>
            <a:endParaRPr lang="en-IN"/>
          </a:p>
        </p:txBody>
      </p:sp>
    </p:spTree>
    <p:extLst>
      <p:ext uri="{BB962C8B-B14F-4D97-AF65-F5344CB8AC3E}">
        <p14:creationId xmlns:p14="http://schemas.microsoft.com/office/powerpoint/2010/main" val="2180034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A5C4C-63CA-473D-AA87-D3B938CFE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A73927-B556-90C1-0E49-E2B17DA63E70}"/>
              </a:ext>
            </a:extLst>
          </p:cNvPr>
          <p:cNvSpPr>
            <a:spLocks noGrp="1"/>
          </p:cNvSpPr>
          <p:nvPr>
            <p:ph type="ctrTitle"/>
          </p:nvPr>
        </p:nvSpPr>
        <p:spPr>
          <a:xfrm>
            <a:off x="1767241" y="319088"/>
            <a:ext cx="5321817" cy="706437"/>
          </a:xfrm>
        </p:spPr>
        <p:txBody>
          <a:bodyPr>
            <a:noAutofit/>
          </a:bodyPr>
          <a:lstStyle/>
          <a:p>
            <a:pPr algn="just">
              <a:lnSpc>
                <a:spcPct val="150000"/>
              </a:lnSpc>
            </a:pPr>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endParaRPr lang="en-US" sz="32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AAE5183-B156-8B7B-4E5E-5E9D37C8950E}"/>
              </a:ext>
            </a:extLst>
          </p:cNvPr>
          <p:cNvSpPr>
            <a:spLocks noGrp="1"/>
          </p:cNvSpPr>
          <p:nvPr>
            <p:ph type="sldNum" sz="quarter" idx="12"/>
          </p:nvPr>
        </p:nvSpPr>
        <p:spPr/>
        <p:txBody>
          <a:bodyPr/>
          <a:lstStyle/>
          <a:p>
            <a:fld id="{7DAEE56A-C97D-4357-8D7B-5CE249213693}" type="slidenum">
              <a:rPr lang="en-IN" smtClean="0"/>
              <a:t>22</a:t>
            </a:fld>
            <a:endParaRPr lang="en-IN"/>
          </a:p>
        </p:txBody>
      </p:sp>
      <p:pic>
        <p:nvPicPr>
          <p:cNvPr id="6" name="Picture 5" descr="Diagram&#10;&#10;Description automatically generated">
            <a:extLst>
              <a:ext uri="{FF2B5EF4-FFF2-40B4-BE49-F238E27FC236}">
                <a16:creationId xmlns:a16="http://schemas.microsoft.com/office/drawing/2014/main" id="{E8D4C67F-3D17-CB3E-E2FB-7686094A97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4560" y="1334734"/>
            <a:ext cx="6649155" cy="520417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346236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8144-408D-6583-8886-B3DF105836C2}"/>
              </a:ext>
            </a:extLst>
          </p:cNvPr>
          <p:cNvSpPr>
            <a:spLocks noGrp="1"/>
          </p:cNvSpPr>
          <p:nvPr>
            <p:ph type="ctrTitle"/>
          </p:nvPr>
        </p:nvSpPr>
        <p:spPr>
          <a:xfrm>
            <a:off x="1061510" y="506137"/>
            <a:ext cx="11347173" cy="597107"/>
          </a:xfrm>
        </p:spPr>
        <p:txBody>
          <a:bodyPr>
            <a:noAutofit/>
          </a:bodyPr>
          <a:lstStyle/>
          <a:p>
            <a:pPr algn="l"/>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AND SOFTWARE REQUIREMENTS</a:t>
            </a:r>
          </a:p>
        </p:txBody>
      </p:sp>
      <p:sp>
        <p:nvSpPr>
          <p:cNvPr id="5" name="Slide Number Placeholder 4">
            <a:extLst>
              <a:ext uri="{FF2B5EF4-FFF2-40B4-BE49-F238E27FC236}">
                <a16:creationId xmlns:a16="http://schemas.microsoft.com/office/drawing/2014/main" id="{77DC5E13-6413-091D-A59F-58E4F22CF706}"/>
              </a:ext>
            </a:extLst>
          </p:cNvPr>
          <p:cNvSpPr>
            <a:spLocks noGrp="1"/>
          </p:cNvSpPr>
          <p:nvPr>
            <p:ph type="sldNum" sz="quarter" idx="12"/>
          </p:nvPr>
        </p:nvSpPr>
        <p:spPr/>
        <p:txBody>
          <a:bodyPr/>
          <a:lstStyle/>
          <a:p>
            <a:fld id="{7DAEE56A-C97D-4357-8D7B-5CE249213693}" type="slidenum">
              <a:rPr lang="en-IN" smtClean="0"/>
              <a:t>23</a:t>
            </a:fld>
            <a:endParaRPr lang="en-IN"/>
          </a:p>
        </p:txBody>
      </p:sp>
      <p:graphicFrame>
        <p:nvGraphicFramePr>
          <p:cNvPr id="4" name="Table 3">
            <a:extLst>
              <a:ext uri="{FF2B5EF4-FFF2-40B4-BE49-F238E27FC236}">
                <a16:creationId xmlns:a16="http://schemas.microsoft.com/office/drawing/2014/main" id="{D0186E75-592B-897F-5ADE-50C69E9DD44D}"/>
              </a:ext>
            </a:extLst>
          </p:cNvPr>
          <p:cNvGraphicFramePr>
            <a:graphicFrameLocks noGrp="1"/>
          </p:cNvGraphicFramePr>
          <p:nvPr>
            <p:extLst>
              <p:ext uri="{D42A27DB-BD31-4B8C-83A1-F6EECF244321}">
                <p14:modId xmlns:p14="http://schemas.microsoft.com/office/powerpoint/2010/main" val="373573117"/>
              </p:ext>
            </p:extLst>
          </p:nvPr>
        </p:nvGraphicFramePr>
        <p:xfrm>
          <a:off x="1796884" y="4551862"/>
          <a:ext cx="7920000" cy="1800001"/>
        </p:xfrm>
        <a:graphic>
          <a:graphicData uri="http://schemas.openxmlformats.org/drawingml/2006/table">
            <a:tbl>
              <a:tblPr firstRow="1" firstCol="1" lastRow="1" lastCol="1" bandRow="1" bandCol="1">
                <a:tableStyleId>{5940675A-B579-460E-94D1-54222C63F5DA}</a:tableStyleId>
              </a:tblPr>
              <a:tblGrid>
                <a:gridCol w="3960462">
                  <a:extLst>
                    <a:ext uri="{9D8B030D-6E8A-4147-A177-3AD203B41FA5}">
                      <a16:colId xmlns:a16="http://schemas.microsoft.com/office/drawing/2014/main" val="4023517409"/>
                    </a:ext>
                  </a:extLst>
                </a:gridCol>
                <a:gridCol w="3959538">
                  <a:extLst>
                    <a:ext uri="{9D8B030D-6E8A-4147-A177-3AD203B41FA5}">
                      <a16:colId xmlns:a16="http://schemas.microsoft.com/office/drawing/2014/main" val="4134193033"/>
                    </a:ext>
                  </a:extLst>
                </a:gridCol>
              </a:tblGrid>
              <a:tr h="447606">
                <a:tc>
                  <a:txBody>
                    <a:bodyPr/>
                    <a:lstStyle/>
                    <a:p>
                      <a:pPr marL="74930" algn="l">
                        <a:spcBef>
                          <a:spcPts val="10"/>
                        </a:spcBef>
                        <a:buNone/>
                      </a:pPr>
                      <a:r>
                        <a:rPr lang="en-US" sz="2000" b="0" spc="-25" dirty="0">
                          <a:effectLst/>
                          <a:latin typeface="Times New Roman" panose="02020603050405020304" pitchFamily="18" charset="0"/>
                          <a:cs typeface="Times New Roman" panose="02020603050405020304" pitchFamily="18" charset="0"/>
                        </a:rPr>
                        <a:t>Operating System</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73660" algn="l">
                        <a:spcBef>
                          <a:spcPts val="10"/>
                        </a:spcBef>
                        <a:buNone/>
                      </a:pPr>
                      <a:r>
                        <a:rPr lang="en-US" sz="2000" b="0" dirty="0">
                          <a:effectLst/>
                          <a:latin typeface="Times New Roman" panose="02020603050405020304" pitchFamily="18" charset="0"/>
                          <a:cs typeface="Times New Roman" panose="02020603050405020304" pitchFamily="18" charset="0"/>
                        </a:rPr>
                        <a:t>Windows</a:t>
                      </a:r>
                      <a:r>
                        <a:rPr lang="en-US" sz="2000" b="0" spc="30" dirty="0">
                          <a:effectLst/>
                          <a:latin typeface="Times New Roman" panose="02020603050405020304" pitchFamily="18" charset="0"/>
                          <a:cs typeface="Times New Roman" panose="02020603050405020304" pitchFamily="18" charset="0"/>
                        </a:rPr>
                        <a:t> </a:t>
                      </a:r>
                      <a:r>
                        <a:rPr lang="en-US" sz="2000" b="0" spc="-10" dirty="0">
                          <a:effectLst/>
                          <a:latin typeface="Times New Roman" panose="02020603050405020304" pitchFamily="18" charset="0"/>
                          <a:cs typeface="Times New Roman" panose="02020603050405020304" pitchFamily="18" charset="0"/>
                        </a:rPr>
                        <a:t>7/8/10/11</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05363293"/>
                  </a:ext>
                </a:extLst>
              </a:tr>
              <a:tr h="436753">
                <a:tc>
                  <a:txBody>
                    <a:bodyPr/>
                    <a:lstStyle/>
                    <a:p>
                      <a:pPr marL="74930" algn="l">
                        <a:spcBef>
                          <a:spcPts val="10"/>
                        </a:spcBef>
                        <a:buNone/>
                      </a:pPr>
                      <a:r>
                        <a:rPr lang="en-US" sz="2000" b="0" dirty="0">
                          <a:effectLst/>
                          <a:latin typeface="Times New Roman" panose="02020603050405020304" pitchFamily="18" charset="0"/>
                          <a:cs typeface="Times New Roman" panose="02020603050405020304" pitchFamily="18" charset="0"/>
                        </a:rPr>
                        <a:t>Languages</a:t>
                      </a:r>
                      <a:r>
                        <a:rPr lang="en-US" sz="2000" b="0" spc="40" dirty="0">
                          <a:effectLst/>
                          <a:latin typeface="Times New Roman" panose="02020603050405020304" pitchFamily="18" charset="0"/>
                          <a:cs typeface="Times New Roman" panose="02020603050405020304" pitchFamily="18" charset="0"/>
                        </a:rPr>
                        <a:t> </a:t>
                      </a:r>
                      <a:r>
                        <a:rPr lang="en-US" sz="2000" b="0" spc="-20" dirty="0">
                          <a:effectLst/>
                          <a:latin typeface="Times New Roman" panose="02020603050405020304" pitchFamily="18" charset="0"/>
                          <a:cs typeface="Times New Roman" panose="02020603050405020304" pitchFamily="18" charset="0"/>
                        </a:rPr>
                        <a:t>Used</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72390" algn="l">
                        <a:spcBef>
                          <a:spcPts val="10"/>
                        </a:spcBef>
                        <a:buNone/>
                      </a:pPr>
                      <a:r>
                        <a:rPr lang="en-US" sz="2000" b="0" dirty="0">
                          <a:effectLst/>
                          <a:latin typeface="Times New Roman" panose="02020603050405020304" pitchFamily="18" charset="0"/>
                          <a:cs typeface="Times New Roman" panose="02020603050405020304" pitchFamily="18" charset="0"/>
                        </a:rPr>
                        <a:t>HTML, Python</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68655716"/>
                  </a:ext>
                </a:extLst>
              </a:tr>
              <a:tr h="438027">
                <a:tc>
                  <a:txBody>
                    <a:bodyPr/>
                    <a:lstStyle/>
                    <a:p>
                      <a:pPr marL="74930" algn="l">
                        <a:spcBef>
                          <a:spcPts val="10"/>
                        </a:spcBef>
                        <a:buNone/>
                      </a:pPr>
                      <a:r>
                        <a:rPr lang="en-US" sz="2000" b="0" dirty="0">
                          <a:effectLst/>
                          <a:latin typeface="Times New Roman" panose="02020603050405020304" pitchFamily="18" charset="0"/>
                          <a:cs typeface="Times New Roman" panose="02020603050405020304" pitchFamily="18" charset="0"/>
                        </a:rPr>
                        <a:t>Development</a:t>
                      </a:r>
                      <a:r>
                        <a:rPr lang="en-US" sz="2000" b="0" spc="35" dirty="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Environment</a:t>
                      </a:r>
                      <a:r>
                        <a:rPr lang="en-US" sz="2000" b="0" spc="75" dirty="0">
                          <a:effectLst/>
                          <a:latin typeface="Times New Roman" panose="02020603050405020304" pitchFamily="18" charset="0"/>
                          <a:cs typeface="Times New Roman" panose="02020603050405020304" pitchFamily="18" charset="0"/>
                        </a:rPr>
                        <a:t> </a:t>
                      </a:r>
                      <a:r>
                        <a:rPr lang="en-US" sz="2000" b="0" spc="-20" dirty="0">
                          <a:effectLst/>
                          <a:latin typeface="Times New Roman" panose="02020603050405020304" pitchFamily="18" charset="0"/>
                          <a:cs typeface="Times New Roman" panose="02020603050405020304" pitchFamily="18" charset="0"/>
                        </a:rPr>
                        <a:t>(IDE)</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71755" algn="l">
                        <a:spcBef>
                          <a:spcPts val="10"/>
                        </a:spcBef>
                        <a:buNone/>
                      </a:pPr>
                      <a:r>
                        <a:rPr lang="en-US" sz="2000" b="0" dirty="0">
                          <a:effectLst/>
                          <a:latin typeface="Times New Roman" panose="02020603050405020304" pitchFamily="18" charset="0"/>
                          <a:cs typeface="Times New Roman" panose="02020603050405020304" pitchFamily="18" charset="0"/>
                        </a:rPr>
                        <a:t>Conda, python 3.7</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584940831"/>
                  </a:ext>
                </a:extLst>
              </a:tr>
              <a:tr h="477615">
                <a:tc>
                  <a:txBody>
                    <a:bodyPr/>
                    <a:lstStyle/>
                    <a:p>
                      <a:pPr marL="74930" algn="l">
                        <a:spcBef>
                          <a:spcPts val="20"/>
                        </a:spcBef>
                        <a:buNone/>
                      </a:pPr>
                      <a:r>
                        <a:rPr lang="en-US" sz="2000" b="0" spc="-10">
                          <a:effectLst/>
                          <a:latin typeface="Times New Roman" panose="02020603050405020304" pitchFamily="18" charset="0"/>
                          <a:cs typeface="Times New Roman" panose="02020603050405020304" pitchFamily="18" charset="0"/>
                        </a:rPr>
                        <a:t>Software</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73660" marR="549910" indent="-635" algn="l">
                        <a:lnSpc>
                          <a:spcPct val="120000"/>
                        </a:lnSpc>
                        <a:spcBef>
                          <a:spcPts val="20"/>
                        </a:spcBef>
                        <a:buNone/>
                      </a:pPr>
                      <a:r>
                        <a:rPr lang="en-US" sz="2000" b="0" dirty="0">
                          <a:effectLst/>
                          <a:latin typeface="Times New Roman" panose="02020603050405020304" pitchFamily="18" charset="0"/>
                          <a:cs typeface="Times New Roman" panose="02020603050405020304" pitchFamily="18" charset="0"/>
                        </a:rPr>
                        <a:t>Visual Studio Code</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63928387"/>
                  </a:ext>
                </a:extLst>
              </a:tr>
            </a:tbl>
          </a:graphicData>
        </a:graphic>
      </p:graphicFrame>
      <p:graphicFrame>
        <p:nvGraphicFramePr>
          <p:cNvPr id="6" name="Table 5">
            <a:extLst>
              <a:ext uri="{FF2B5EF4-FFF2-40B4-BE49-F238E27FC236}">
                <a16:creationId xmlns:a16="http://schemas.microsoft.com/office/drawing/2014/main" id="{DBF20C19-E0B7-A590-5867-C5F73EA364BC}"/>
              </a:ext>
            </a:extLst>
          </p:cNvPr>
          <p:cNvGraphicFramePr>
            <a:graphicFrameLocks noGrp="1"/>
          </p:cNvGraphicFramePr>
          <p:nvPr>
            <p:extLst>
              <p:ext uri="{D42A27DB-BD31-4B8C-83A1-F6EECF244321}">
                <p14:modId xmlns:p14="http://schemas.microsoft.com/office/powerpoint/2010/main" val="2200399120"/>
              </p:ext>
            </p:extLst>
          </p:nvPr>
        </p:nvGraphicFramePr>
        <p:xfrm>
          <a:off x="1796884" y="1809000"/>
          <a:ext cx="7920000" cy="1620000"/>
        </p:xfrm>
        <a:graphic>
          <a:graphicData uri="http://schemas.openxmlformats.org/drawingml/2006/table">
            <a:tbl>
              <a:tblPr firstRow="1" firstCol="1" lastRow="1" lastCol="1" bandRow="1" bandCol="1">
                <a:tableStyleId>{5940675A-B579-460E-94D1-54222C63F5DA}</a:tableStyleId>
              </a:tblPr>
              <a:tblGrid>
                <a:gridCol w="3960000">
                  <a:extLst>
                    <a:ext uri="{9D8B030D-6E8A-4147-A177-3AD203B41FA5}">
                      <a16:colId xmlns:a16="http://schemas.microsoft.com/office/drawing/2014/main" val="3377762958"/>
                    </a:ext>
                  </a:extLst>
                </a:gridCol>
                <a:gridCol w="3960000">
                  <a:extLst>
                    <a:ext uri="{9D8B030D-6E8A-4147-A177-3AD203B41FA5}">
                      <a16:colId xmlns:a16="http://schemas.microsoft.com/office/drawing/2014/main" val="1712671808"/>
                    </a:ext>
                  </a:extLst>
                </a:gridCol>
              </a:tblGrid>
              <a:tr h="540000">
                <a:tc>
                  <a:txBody>
                    <a:bodyPr/>
                    <a:lstStyle/>
                    <a:p>
                      <a:pPr marL="74930" algn="l">
                        <a:spcBef>
                          <a:spcPts val="10"/>
                        </a:spcBef>
                        <a:buNone/>
                      </a:pPr>
                      <a:r>
                        <a:rPr lang="en-US" sz="2000" dirty="0">
                          <a:effectLst/>
                          <a:latin typeface="Times New Roman" panose="02020603050405020304" pitchFamily="18" charset="0"/>
                          <a:cs typeface="Times New Roman" panose="02020603050405020304" pitchFamily="18" charset="0"/>
                        </a:rPr>
                        <a:t>Hard</a:t>
                      </a:r>
                      <a:r>
                        <a:rPr lang="en-US" sz="2000" spc="35" dirty="0">
                          <a:effectLst/>
                          <a:latin typeface="Times New Roman" panose="02020603050405020304" pitchFamily="18" charset="0"/>
                          <a:cs typeface="Times New Roman" panose="02020603050405020304" pitchFamily="18" charset="0"/>
                        </a:rPr>
                        <a:t> </a:t>
                      </a:r>
                      <a:r>
                        <a:rPr lang="en-US" sz="2000" spc="-20" dirty="0">
                          <a:effectLst/>
                          <a:latin typeface="Times New Roman" panose="02020603050405020304" pitchFamily="18" charset="0"/>
                          <a:cs typeface="Times New Roman" panose="02020603050405020304" pitchFamily="18" charset="0"/>
                        </a:rPr>
                        <a:t>disk</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73660" algn="l">
                        <a:spcBef>
                          <a:spcPts val="10"/>
                        </a:spcBef>
                        <a:buNone/>
                      </a:pPr>
                      <a:r>
                        <a:rPr lang="en-US" sz="2000" spc="-20" dirty="0">
                          <a:effectLst/>
                          <a:latin typeface="Times New Roman" panose="02020603050405020304" pitchFamily="18" charset="0"/>
                          <a:cs typeface="Times New Roman" panose="02020603050405020304" pitchFamily="18" charset="0"/>
                        </a:rPr>
                        <a:t>10GB</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6212324"/>
                  </a:ext>
                </a:extLst>
              </a:tr>
              <a:tr h="540000">
                <a:tc>
                  <a:txBody>
                    <a:bodyPr/>
                    <a:lstStyle/>
                    <a:p>
                      <a:pPr marL="74930" algn="l">
                        <a:spcBef>
                          <a:spcPts val="30"/>
                        </a:spcBef>
                        <a:buNone/>
                      </a:pPr>
                      <a:r>
                        <a:rPr lang="en-US" sz="2000" spc="-25" dirty="0">
                          <a:effectLst/>
                          <a:latin typeface="Times New Roman" panose="02020603050405020304" pitchFamily="18" charset="0"/>
                          <a:cs typeface="Times New Roman" panose="02020603050405020304" pitchFamily="18" charset="0"/>
                        </a:rPr>
                        <a:t>RAM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73660" algn="l">
                        <a:spcBef>
                          <a:spcPts val="30"/>
                        </a:spcBef>
                        <a:buNone/>
                      </a:pPr>
                      <a:r>
                        <a:rPr lang="en-US" sz="2000" dirty="0">
                          <a:effectLst/>
                          <a:latin typeface="Times New Roman" panose="02020603050405020304" pitchFamily="18" charset="0"/>
                          <a:cs typeface="Times New Roman" panose="02020603050405020304" pitchFamily="18" charset="0"/>
                        </a:rPr>
                        <a:t>8</a:t>
                      </a:r>
                      <a:r>
                        <a:rPr lang="en-US" sz="2000" spc="25"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GB(Minimum)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61859474"/>
                  </a:ext>
                </a:extLst>
              </a:tr>
              <a:tr h="540000">
                <a:tc>
                  <a:txBody>
                    <a:bodyPr/>
                    <a:lstStyle/>
                    <a:p>
                      <a:pPr marL="74930" algn="l">
                        <a:spcBef>
                          <a:spcPts val="10"/>
                        </a:spcBef>
                        <a:buNone/>
                      </a:pPr>
                      <a:r>
                        <a:rPr lang="en-US" sz="2000" spc="-10" dirty="0">
                          <a:effectLst/>
                          <a:latin typeface="Times New Roman" panose="02020603050405020304" pitchFamily="18" charset="0"/>
                          <a:cs typeface="Times New Roman" panose="02020603050405020304" pitchFamily="18" charset="0"/>
                        </a:rPr>
                        <a:t>Device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73025" algn="l">
                        <a:spcBef>
                          <a:spcPts val="10"/>
                        </a:spcBef>
                        <a:buNone/>
                      </a:pPr>
                      <a:r>
                        <a:rPr lang="en-US" sz="2000" dirty="0">
                          <a:effectLst/>
                          <a:latin typeface="Times New Roman" panose="02020603050405020304" pitchFamily="18" charset="0"/>
                          <a:cs typeface="Times New Roman" panose="02020603050405020304" pitchFamily="18" charset="0"/>
                        </a:rPr>
                        <a:t>Laptop or PC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37656984"/>
                  </a:ext>
                </a:extLst>
              </a:tr>
            </a:tbl>
          </a:graphicData>
        </a:graphic>
      </p:graphicFrame>
      <p:sp>
        <p:nvSpPr>
          <p:cNvPr id="10" name="Subtitle 9">
            <a:extLst>
              <a:ext uri="{FF2B5EF4-FFF2-40B4-BE49-F238E27FC236}">
                <a16:creationId xmlns:a16="http://schemas.microsoft.com/office/drawing/2014/main" id="{BB241939-2C67-070E-301A-E7C5E1F96F94}"/>
              </a:ext>
            </a:extLst>
          </p:cNvPr>
          <p:cNvSpPr>
            <a:spLocks noGrp="1"/>
          </p:cNvSpPr>
          <p:nvPr>
            <p:ph type="subTitle" idx="1"/>
          </p:nvPr>
        </p:nvSpPr>
        <p:spPr>
          <a:xfrm>
            <a:off x="1317524" y="3946393"/>
            <a:ext cx="3274142" cy="376726"/>
          </a:xfrm>
        </p:spPr>
        <p:txBody>
          <a:bodyPr>
            <a:noAutofit/>
          </a:bodyPr>
          <a:lstStyle/>
          <a:p>
            <a:r>
              <a:rPr lang="en-IN" sz="2000" b="1" dirty="0">
                <a:latin typeface="Times New Roman" panose="02020603050405020304" pitchFamily="18" charset="0"/>
                <a:cs typeface="Times New Roman" panose="02020603050405020304" pitchFamily="18" charset="0"/>
              </a:rPr>
              <a:t>Software Requirements</a:t>
            </a:r>
          </a:p>
        </p:txBody>
      </p:sp>
      <p:sp>
        <p:nvSpPr>
          <p:cNvPr id="11" name="Subtitle 9">
            <a:extLst>
              <a:ext uri="{FF2B5EF4-FFF2-40B4-BE49-F238E27FC236}">
                <a16:creationId xmlns:a16="http://schemas.microsoft.com/office/drawing/2014/main" id="{80DDB876-A321-4D6E-7715-3B401053C6BD}"/>
              </a:ext>
            </a:extLst>
          </p:cNvPr>
          <p:cNvSpPr txBox="1">
            <a:spLocks/>
          </p:cNvSpPr>
          <p:nvPr/>
        </p:nvSpPr>
        <p:spPr>
          <a:xfrm>
            <a:off x="1406014" y="1300854"/>
            <a:ext cx="3274142" cy="3767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b="1" dirty="0">
                <a:latin typeface="Times New Roman" panose="02020603050405020304" pitchFamily="18" charset="0"/>
                <a:cs typeface="Times New Roman" panose="02020603050405020304" pitchFamily="18" charset="0"/>
              </a:rPr>
              <a:t>Hardware Requirements</a:t>
            </a:r>
          </a:p>
        </p:txBody>
      </p:sp>
    </p:spTree>
    <p:extLst>
      <p:ext uri="{BB962C8B-B14F-4D97-AF65-F5344CB8AC3E}">
        <p14:creationId xmlns:p14="http://schemas.microsoft.com/office/powerpoint/2010/main" val="1425832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71BE1-464E-C57E-6B33-B35239C7E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C38B9D-60E7-94E8-43AE-2C4CCF3A90F6}"/>
              </a:ext>
            </a:extLst>
          </p:cNvPr>
          <p:cNvSpPr>
            <a:spLocks noGrp="1"/>
          </p:cNvSpPr>
          <p:nvPr>
            <p:ph type="ctrTitle"/>
          </p:nvPr>
        </p:nvSpPr>
        <p:spPr>
          <a:xfrm>
            <a:off x="422413" y="506137"/>
            <a:ext cx="11347173" cy="597107"/>
          </a:xfrm>
        </p:spPr>
        <p:txBody>
          <a:bodyPr>
            <a:noAutofit/>
          </a:bodyPr>
          <a:lstStyle/>
          <a:p>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7CC5D5F-DE5B-0895-E8EE-2709B04E5843}"/>
              </a:ext>
            </a:extLst>
          </p:cNvPr>
          <p:cNvSpPr>
            <a:spLocks noGrp="1"/>
          </p:cNvSpPr>
          <p:nvPr>
            <p:ph type="sldNum" sz="quarter" idx="12"/>
          </p:nvPr>
        </p:nvSpPr>
        <p:spPr/>
        <p:txBody>
          <a:bodyPr/>
          <a:lstStyle/>
          <a:p>
            <a:fld id="{7DAEE56A-C97D-4357-8D7B-5CE249213693}" type="slidenum">
              <a:rPr lang="en-IN" smtClean="0"/>
              <a:t>24</a:t>
            </a:fld>
            <a:endParaRPr lang="en-IN"/>
          </a:p>
        </p:txBody>
      </p:sp>
      <p:sp>
        <p:nvSpPr>
          <p:cNvPr id="7" name="Subtitle 6">
            <a:extLst>
              <a:ext uri="{FF2B5EF4-FFF2-40B4-BE49-F238E27FC236}">
                <a16:creationId xmlns:a16="http://schemas.microsoft.com/office/drawing/2014/main" id="{B0DDD11E-201C-2E92-871B-351AEAC6C809}"/>
              </a:ext>
            </a:extLst>
          </p:cNvPr>
          <p:cNvSpPr>
            <a:spLocks noGrp="1"/>
          </p:cNvSpPr>
          <p:nvPr>
            <p:ph type="subTitle" idx="1"/>
          </p:nvPr>
        </p:nvSpPr>
        <p:spPr>
          <a:xfrm>
            <a:off x="1406013" y="1374278"/>
            <a:ext cx="9802761" cy="5237162"/>
          </a:xfrm>
        </p:spPr>
        <p:txBody>
          <a:bodyPr>
            <a:noAutofit/>
          </a:bodyPr>
          <a:lstStyle/>
          <a:p>
            <a:pPr algn="just">
              <a:lnSpc>
                <a:spcPct val="150000"/>
              </a:lnSpc>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Crime rate prediction has become an important tool for law enforcement agencies to help them focus their resources in high-crime areas.</a:t>
            </a:r>
          </a:p>
          <a:p>
            <a:pPr algn="just">
              <a:lnSpc>
                <a:spcPct val="150000"/>
              </a:lnSpc>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 focusing their resources in the right areas, police officers can help reduce the overall crime rate in a community.</a:t>
            </a:r>
          </a:p>
          <a:p>
            <a:pPr algn="just">
              <a:lnSpc>
                <a:spcPct val="150000"/>
              </a:lnSpc>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 a result of machine learning technology, finding relationships and patterns between various data has become easier.</a:t>
            </a:r>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model prediction of crime rate and data visualization helps in analysis of data set and prediction of crimes.</a:t>
            </a:r>
          </a:p>
          <a:p>
            <a:pPr algn="just">
              <a:lnSpc>
                <a:spcPct val="150000"/>
              </a:lnSpc>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model </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helped in understanding different crime datasets that can be used in implementing the factors that can help in keeping society safe.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718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0DCF-53F0-3818-7453-AD046670AE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5791F8-3403-472B-EA7A-B83997F51463}"/>
              </a:ext>
            </a:extLst>
          </p:cNvPr>
          <p:cNvSpPr>
            <a:spLocks noGrp="1"/>
          </p:cNvSpPr>
          <p:nvPr>
            <p:ph type="ctrTitle"/>
          </p:nvPr>
        </p:nvSpPr>
        <p:spPr>
          <a:xfrm>
            <a:off x="422413" y="506137"/>
            <a:ext cx="11347173" cy="597107"/>
          </a:xfrm>
        </p:spPr>
        <p:txBody>
          <a:bodyPr>
            <a:noAutofit/>
          </a:bodyPr>
          <a:lstStyle/>
          <a:p>
            <a:r>
              <a:rPr lang="en-US" sz="3200" b="1" u="sng" kern="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FUTURE</a:t>
            </a:r>
            <a:r>
              <a:rPr lang="en-US" sz="3200" b="1" u="sng" kern="0" spc="13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3200" b="1" u="sng" kern="0" spc="-1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ENHANCEMENT</a:t>
            </a:r>
            <a:endPar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2077301-74AC-A747-E68E-A144A6909301}"/>
              </a:ext>
            </a:extLst>
          </p:cNvPr>
          <p:cNvSpPr>
            <a:spLocks noGrp="1"/>
          </p:cNvSpPr>
          <p:nvPr>
            <p:ph type="sldNum" sz="quarter" idx="12"/>
          </p:nvPr>
        </p:nvSpPr>
        <p:spPr/>
        <p:txBody>
          <a:bodyPr/>
          <a:lstStyle/>
          <a:p>
            <a:fld id="{7DAEE56A-C97D-4357-8D7B-5CE249213693}" type="slidenum">
              <a:rPr lang="en-IN" smtClean="0"/>
              <a:t>25</a:t>
            </a:fld>
            <a:endParaRPr lang="en-IN"/>
          </a:p>
        </p:txBody>
      </p:sp>
      <p:sp>
        <p:nvSpPr>
          <p:cNvPr id="7" name="Subtitle 6">
            <a:extLst>
              <a:ext uri="{FF2B5EF4-FFF2-40B4-BE49-F238E27FC236}">
                <a16:creationId xmlns:a16="http://schemas.microsoft.com/office/drawing/2014/main" id="{C17F6C92-BC7F-B720-3376-EF5FA509B9C3}"/>
              </a:ext>
            </a:extLst>
          </p:cNvPr>
          <p:cNvSpPr>
            <a:spLocks noGrp="1"/>
          </p:cNvSpPr>
          <p:nvPr>
            <p:ph type="subTitle" idx="1"/>
          </p:nvPr>
        </p:nvSpPr>
        <p:spPr>
          <a:xfrm>
            <a:off x="1406013" y="1374278"/>
            <a:ext cx="9802761" cy="5237162"/>
          </a:xfrm>
        </p:spPr>
        <p:txBody>
          <a:bodyPr>
            <a:noAutofit/>
          </a:bodyPr>
          <a:lstStyle/>
          <a:p>
            <a:pPr marL="553720" marR="69850" algn="just">
              <a:lnSpc>
                <a:spcPct val="150000"/>
              </a:lnSpc>
            </a:pPr>
            <a:r>
              <a:rPr lang="en-US" sz="1800" dirty="0">
                <a:effectLst/>
                <a:latin typeface="Times New Roman" panose="02020603050405020304" pitchFamily="18" charset="0"/>
                <a:ea typeface="Times New Roman" panose="02020603050405020304" pitchFamily="18" charset="0"/>
              </a:rPr>
              <a:t>Crime rate prediction has become an important tool for law enforcement agencies to help them focus their resources in high-crime areas. With the help of sophisticated algorithms and data analysis, law enforcement agencies can predict when and where crimes are likely to occur. </a:t>
            </a:r>
          </a:p>
          <a:p>
            <a:pPr marL="553720" marR="69850" algn="just">
              <a:lnSpc>
                <a:spcPct val="150000"/>
              </a:lnSpc>
            </a:pPr>
            <a:r>
              <a:rPr lang="en-US" sz="1800" dirty="0">
                <a:effectLst/>
                <a:latin typeface="Times New Roman" panose="02020603050405020304" pitchFamily="18" charset="0"/>
                <a:ea typeface="Times New Roman" panose="02020603050405020304" pitchFamily="18" charset="0"/>
              </a:rPr>
              <a:t>By focusing their resources in the right areas, police officers can help reduce the overall crime rate in a community. </a:t>
            </a:r>
          </a:p>
          <a:p>
            <a:pPr marL="553720" marR="69850" algn="just">
              <a:lnSpc>
                <a:spcPct val="150000"/>
              </a:lnSpc>
            </a:pPr>
            <a:r>
              <a:rPr lang="en-US" sz="1800" dirty="0">
                <a:effectLst/>
                <a:latin typeface="Times New Roman" panose="02020603050405020304" pitchFamily="18" charset="0"/>
                <a:ea typeface="Times New Roman" panose="02020603050405020304" pitchFamily="18" charset="0"/>
              </a:rPr>
              <a:t>Predictive policing has already proven to be an effective tool in reducing crime rates in many areas, and it looks like it will continue to be a key tool in the future.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3829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C3A0-4BC5-39E7-F867-5EC41FAC6883}"/>
              </a:ext>
            </a:extLst>
          </p:cNvPr>
          <p:cNvSpPr>
            <a:spLocks noGrp="1"/>
          </p:cNvSpPr>
          <p:nvPr>
            <p:ph type="ctrTitle"/>
          </p:nvPr>
        </p:nvSpPr>
        <p:spPr>
          <a:xfrm>
            <a:off x="1524000" y="1142242"/>
            <a:ext cx="9144000" cy="2387600"/>
          </a:xfrm>
        </p:spPr>
        <p:txBody>
          <a:bodyPr>
            <a:norm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ADFD9AA2-DA2D-8D48-1247-C2684C2F8BC9}"/>
              </a:ext>
            </a:extLst>
          </p:cNvPr>
          <p:cNvSpPr>
            <a:spLocks noGrp="1"/>
          </p:cNvSpPr>
          <p:nvPr>
            <p:ph type="subTitle" idx="1"/>
          </p:nvPr>
        </p:nvSpPr>
        <p:spPr/>
        <p:txBody>
          <a:bodyPr/>
          <a:lstStyle/>
          <a:p>
            <a:r>
              <a:rPr lang="en-IN" dirty="0"/>
              <a:t> </a:t>
            </a:r>
          </a:p>
        </p:txBody>
      </p:sp>
      <p:sp>
        <p:nvSpPr>
          <p:cNvPr id="5" name="Slide Number Placeholder 4">
            <a:extLst>
              <a:ext uri="{FF2B5EF4-FFF2-40B4-BE49-F238E27FC236}">
                <a16:creationId xmlns:a16="http://schemas.microsoft.com/office/drawing/2014/main" id="{294A266D-9DE8-2242-7FE0-3E5D892684A7}"/>
              </a:ext>
            </a:extLst>
          </p:cNvPr>
          <p:cNvSpPr>
            <a:spLocks noGrp="1"/>
          </p:cNvSpPr>
          <p:nvPr>
            <p:ph type="sldNum" sz="quarter" idx="12"/>
          </p:nvPr>
        </p:nvSpPr>
        <p:spPr/>
        <p:txBody>
          <a:bodyPr/>
          <a:lstStyle/>
          <a:p>
            <a:fld id="{7DAEE56A-C97D-4357-8D7B-5CE249213693}" type="slidenum">
              <a:rPr lang="en-IN" smtClean="0"/>
              <a:t>26</a:t>
            </a:fld>
            <a:endParaRPr lang="en-IN"/>
          </a:p>
        </p:txBody>
      </p:sp>
    </p:spTree>
    <p:extLst>
      <p:ext uri="{BB962C8B-B14F-4D97-AF65-F5344CB8AC3E}">
        <p14:creationId xmlns:p14="http://schemas.microsoft.com/office/powerpoint/2010/main" val="416783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53EFD-223A-3560-3B5E-8E83E47419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3C2CE8-6613-C14B-2AF9-99E91840F82A}"/>
              </a:ext>
            </a:extLst>
          </p:cNvPr>
          <p:cNvSpPr>
            <a:spLocks noGrp="1"/>
          </p:cNvSpPr>
          <p:nvPr>
            <p:ph type="ctrTitle"/>
          </p:nvPr>
        </p:nvSpPr>
        <p:spPr>
          <a:xfrm>
            <a:off x="1596457" y="590718"/>
            <a:ext cx="9144000" cy="787938"/>
          </a:xfrm>
        </p:spPr>
        <p:txBody>
          <a:bodyPr>
            <a:normAutofit/>
          </a:bodyPr>
          <a:lstStyle/>
          <a:p>
            <a:pPr algn="l"/>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1E000D0-9434-447B-4C2A-88DBED112654}"/>
              </a:ext>
            </a:extLst>
          </p:cNvPr>
          <p:cNvSpPr>
            <a:spLocks noGrp="1"/>
          </p:cNvSpPr>
          <p:nvPr>
            <p:ph type="sldNum" sz="quarter" idx="12"/>
          </p:nvPr>
        </p:nvSpPr>
        <p:spPr/>
        <p:txBody>
          <a:bodyPr/>
          <a:lstStyle/>
          <a:p>
            <a:fld id="{7DAEE56A-C97D-4357-8D7B-5CE249213693}" type="slidenum">
              <a:rPr lang="en-IN" smtClean="0"/>
              <a:t>3</a:t>
            </a:fld>
            <a:endParaRPr lang="en-IN"/>
          </a:p>
        </p:txBody>
      </p:sp>
      <p:sp>
        <p:nvSpPr>
          <p:cNvPr id="4" name="Title 1">
            <a:extLst>
              <a:ext uri="{FF2B5EF4-FFF2-40B4-BE49-F238E27FC236}">
                <a16:creationId xmlns:a16="http://schemas.microsoft.com/office/drawing/2014/main" id="{8749F216-731B-76F6-0389-26626C820ABC}"/>
              </a:ext>
            </a:extLst>
          </p:cNvPr>
          <p:cNvSpPr txBox="1">
            <a:spLocks/>
          </p:cNvSpPr>
          <p:nvPr/>
        </p:nvSpPr>
        <p:spPr>
          <a:xfrm>
            <a:off x="1596457" y="1686623"/>
            <a:ext cx="9144000" cy="22354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70000"/>
              </a:lnSpc>
            </a:pPr>
            <a:r>
              <a:rPr lang="en-IN" sz="1800" dirty="0">
                <a:effectLst/>
                <a:latin typeface="Times New Roman" panose="02020603050405020304" pitchFamily="18" charset="0"/>
                <a:ea typeface="Times New Roman" panose="02020603050405020304" pitchFamily="18" charset="0"/>
              </a:rPr>
              <a:t>This project aims to predict crime rates in different geographical regions using machine learning models and statistical analysis. By leveraging historical crime data, socioeconomic factors, weather patterns, and other variables, the goal is to build a predictive model that can forecast crime trends. The model will assist law enforcement agencies, policymakers, and urban planners in better allocating resources and improving public safety. </a:t>
            </a:r>
            <a:endParaRPr lang="en-IN"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31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43997-D2F4-5D64-EB10-77CE87A01B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438C8B-52E3-D166-D8D5-B8433FBEA5C4}"/>
              </a:ext>
            </a:extLst>
          </p:cNvPr>
          <p:cNvSpPr>
            <a:spLocks noGrp="1"/>
          </p:cNvSpPr>
          <p:nvPr>
            <p:ph type="ctrTitle"/>
          </p:nvPr>
        </p:nvSpPr>
        <p:spPr>
          <a:xfrm>
            <a:off x="1258529" y="496198"/>
            <a:ext cx="9144000" cy="706437"/>
          </a:xfrm>
        </p:spPr>
        <p:txBody>
          <a:bodyPr>
            <a:normAutofit/>
          </a:bodyPr>
          <a:lstStyle/>
          <a:p>
            <a:pPr algn="l"/>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768249-9D23-B8C5-7399-28C91B308813}"/>
              </a:ext>
            </a:extLst>
          </p:cNvPr>
          <p:cNvSpPr>
            <a:spLocks noGrp="1"/>
          </p:cNvSpPr>
          <p:nvPr>
            <p:ph type="subTitle" idx="1"/>
          </p:nvPr>
        </p:nvSpPr>
        <p:spPr>
          <a:xfrm>
            <a:off x="1258529" y="1419751"/>
            <a:ext cx="10186218" cy="4719483"/>
          </a:xfrm>
        </p:spPr>
        <p:txBody>
          <a:bodyPr>
            <a:noAutofit/>
          </a:bodyPr>
          <a:lstStyle/>
          <a:p>
            <a:pPr marL="285750" indent="-285750" algn="just">
              <a:lnSpc>
                <a:spcPct val="150000"/>
              </a:lnSpc>
              <a:buFont typeface="Wingdings" panose="05000000000000000000" pitchFamily="2" charset="2"/>
              <a:buChar char="Ø"/>
            </a:pPr>
            <a:r>
              <a:rPr lang="en-US" sz="2000" dirty="0">
                <a:solidFill>
                  <a:schemeClr val="tx1"/>
                </a:solidFill>
              </a:rPr>
              <a:t>Crime prediction is significant to determine increase or decrease in crime rate from preceding years. </a:t>
            </a:r>
          </a:p>
          <a:p>
            <a:pPr marL="285750" indent="-285750" algn="just">
              <a:lnSpc>
                <a:spcPct val="150000"/>
              </a:lnSpc>
              <a:buFont typeface="Wingdings" panose="05000000000000000000" pitchFamily="2" charset="2"/>
              <a:buChar char="Ø"/>
            </a:pPr>
            <a:r>
              <a:rPr lang="en-US" sz="2000" dirty="0">
                <a:solidFill>
                  <a:schemeClr val="tx1"/>
                </a:solidFill>
              </a:rPr>
              <a:t>Sophisticated ML algorithms and data-driven methods can be used to identify patterns in data to detect and predict criminal activities.</a:t>
            </a:r>
          </a:p>
          <a:p>
            <a:pPr marL="285750" indent="-285750" algn="just">
              <a:lnSpc>
                <a:spcPct val="150000"/>
              </a:lnSpc>
              <a:buFont typeface="Wingdings" panose="05000000000000000000" pitchFamily="2" charset="2"/>
              <a:buChar char="Ø"/>
            </a:pPr>
            <a:r>
              <a:rPr lang="en-US" sz="2000" dirty="0">
                <a:solidFill>
                  <a:schemeClr val="tx1"/>
                </a:solidFill>
              </a:rPr>
              <a:t>It can also be used to create predictive models that identify the likelihood of a certain crime occurring in a particular area or time frame.</a:t>
            </a:r>
          </a:p>
          <a:p>
            <a:pPr marL="285750" indent="-285750" algn="just">
              <a:lnSpc>
                <a:spcPct val="150000"/>
              </a:lnSpc>
              <a:buFont typeface="Wingdings" panose="05000000000000000000" pitchFamily="2" charset="2"/>
              <a:buChar char="Ø"/>
            </a:pPr>
            <a:r>
              <a:rPr lang="en-US" sz="2000" dirty="0">
                <a:solidFill>
                  <a:schemeClr val="tx1"/>
                </a:solidFill>
              </a:rPr>
              <a:t>Using machine learning, law enforcement professionals can gain insight into criminal behavior, enabling them to better detect and prevent crime</a:t>
            </a:r>
          </a:p>
        </p:txBody>
      </p:sp>
      <p:sp>
        <p:nvSpPr>
          <p:cNvPr id="5" name="Slide Number Placeholder 4">
            <a:extLst>
              <a:ext uri="{FF2B5EF4-FFF2-40B4-BE49-F238E27FC236}">
                <a16:creationId xmlns:a16="http://schemas.microsoft.com/office/drawing/2014/main" id="{4BFED32C-E7DC-E56B-1155-B3643BE64BA5}"/>
              </a:ext>
            </a:extLst>
          </p:cNvPr>
          <p:cNvSpPr>
            <a:spLocks noGrp="1"/>
          </p:cNvSpPr>
          <p:nvPr>
            <p:ph type="sldNum" sz="quarter" idx="12"/>
          </p:nvPr>
        </p:nvSpPr>
        <p:spPr/>
        <p:txBody>
          <a:bodyPr/>
          <a:lstStyle/>
          <a:p>
            <a:fld id="{7DAEE56A-C97D-4357-8D7B-5CE249213693}" type="slidenum">
              <a:rPr lang="en-IN" smtClean="0"/>
              <a:t>4</a:t>
            </a:fld>
            <a:endParaRPr lang="en-IN"/>
          </a:p>
        </p:txBody>
      </p:sp>
    </p:spTree>
    <p:extLst>
      <p:ext uri="{BB962C8B-B14F-4D97-AF65-F5344CB8AC3E}">
        <p14:creationId xmlns:p14="http://schemas.microsoft.com/office/powerpoint/2010/main" val="242146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5B4-5B59-112E-9F14-B0A19CA6D8BC}"/>
              </a:ext>
            </a:extLst>
          </p:cNvPr>
          <p:cNvSpPr>
            <a:spLocks noGrp="1"/>
          </p:cNvSpPr>
          <p:nvPr>
            <p:ph type="ctrTitle"/>
          </p:nvPr>
        </p:nvSpPr>
        <p:spPr>
          <a:xfrm>
            <a:off x="1337187" y="-78544"/>
            <a:ext cx="7576930" cy="1520687"/>
          </a:xfrm>
        </p:spPr>
        <p:txBody>
          <a:bodyPr>
            <a:normAutofit/>
          </a:bodyPr>
          <a:lstStyle/>
          <a:p>
            <a:pPr algn="l"/>
            <a:r>
              <a:rPr lang="en-US"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8DE7AF-C023-E3D2-DE23-4C37F373CD91}"/>
              </a:ext>
            </a:extLst>
          </p:cNvPr>
          <p:cNvSpPr>
            <a:spLocks noGrp="1"/>
          </p:cNvSpPr>
          <p:nvPr>
            <p:ph type="subTitle" idx="1"/>
          </p:nvPr>
        </p:nvSpPr>
        <p:spPr>
          <a:xfrm>
            <a:off x="1337187" y="1675557"/>
            <a:ext cx="10016613" cy="4213966"/>
          </a:xfrm>
        </p:spPr>
        <p:txBody>
          <a:bodyPr>
            <a:noAutofit/>
          </a:bodyPr>
          <a:lstStyle/>
          <a:p>
            <a:pPr algn="just">
              <a:lnSpc>
                <a:spcPct val="170000"/>
              </a:lnSpc>
            </a:pPr>
            <a:r>
              <a:rPr lang="en-US" sz="1800" dirty="0">
                <a:effectLst/>
                <a:latin typeface="TimesNewRomanPSMT"/>
                <a:ea typeface="Times New Roman" panose="02020603050405020304" pitchFamily="18" charset="0"/>
              </a:rPr>
              <a:t>The main aim of this project is to develop a system that can accurately predict crime rates and identify potential future crime trends. This information can then be used by officials to devise strategies to reduce crime rates and create a safer environment. To predict the crime rate (dependent variable) based on the year, location, and type of crime (independent variables), various types of machine learning algorithms will be applied. The system will examine how to convert the crime information into a regression problem, thus helping the officials to solve crimes faster. </a:t>
            </a:r>
            <a:endParaRPr lang="en-IN" sz="1800" dirty="0"/>
          </a:p>
        </p:txBody>
      </p:sp>
      <p:sp>
        <p:nvSpPr>
          <p:cNvPr id="5" name="Slide Number Placeholder 4">
            <a:extLst>
              <a:ext uri="{FF2B5EF4-FFF2-40B4-BE49-F238E27FC236}">
                <a16:creationId xmlns:a16="http://schemas.microsoft.com/office/drawing/2014/main" id="{C66C0E13-5873-2816-0B33-2911E19BF7D0}"/>
              </a:ext>
            </a:extLst>
          </p:cNvPr>
          <p:cNvSpPr>
            <a:spLocks noGrp="1"/>
          </p:cNvSpPr>
          <p:nvPr>
            <p:ph type="sldNum" sz="quarter" idx="12"/>
          </p:nvPr>
        </p:nvSpPr>
        <p:spPr/>
        <p:txBody>
          <a:bodyPr/>
          <a:lstStyle/>
          <a:p>
            <a:fld id="{7DAEE56A-C97D-4357-8D7B-5CE249213693}" type="slidenum">
              <a:rPr lang="en-IN" smtClean="0"/>
              <a:t>5</a:t>
            </a:fld>
            <a:endParaRPr lang="en-IN" dirty="0"/>
          </a:p>
        </p:txBody>
      </p:sp>
    </p:spTree>
    <p:extLst>
      <p:ext uri="{BB962C8B-B14F-4D97-AF65-F5344CB8AC3E}">
        <p14:creationId xmlns:p14="http://schemas.microsoft.com/office/powerpoint/2010/main" val="239965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C9257-ACE0-C4DB-FB69-32B94FFE9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21817-176A-65F0-813F-B20BF9BE0B68}"/>
              </a:ext>
            </a:extLst>
          </p:cNvPr>
          <p:cNvSpPr>
            <a:spLocks noGrp="1"/>
          </p:cNvSpPr>
          <p:nvPr>
            <p:ph type="ctrTitle"/>
          </p:nvPr>
        </p:nvSpPr>
        <p:spPr>
          <a:xfrm>
            <a:off x="422413" y="506137"/>
            <a:ext cx="11347173" cy="597107"/>
          </a:xfrm>
        </p:spPr>
        <p:txBody>
          <a:bodyPr>
            <a:noAutofit/>
          </a:bodyPr>
          <a:lstStyle/>
          <a:p>
            <a:pPr algn="l"/>
            <a:r>
              <a:rPr lang="en-US" sz="3200" b="1" kern="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3200" b="1" u="sng" kern="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LITERATURE</a:t>
            </a:r>
            <a:r>
              <a:rPr lang="en-US" sz="3200" b="1" u="sng" kern="0" spc="23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3200" b="1" u="sng" kern="0" spc="-1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SURVEY</a:t>
            </a:r>
            <a:endParaRPr lang="en-IN" sz="6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2D65DF0-4052-2810-8899-3C5F12D8C786}"/>
              </a:ext>
            </a:extLst>
          </p:cNvPr>
          <p:cNvSpPr>
            <a:spLocks noGrp="1"/>
          </p:cNvSpPr>
          <p:nvPr>
            <p:ph type="sldNum" sz="quarter" idx="12"/>
          </p:nvPr>
        </p:nvSpPr>
        <p:spPr/>
        <p:txBody>
          <a:bodyPr/>
          <a:lstStyle/>
          <a:p>
            <a:fld id="{7DAEE56A-C97D-4357-8D7B-5CE249213693}" type="slidenum">
              <a:rPr lang="en-IN" smtClean="0"/>
              <a:t>6</a:t>
            </a:fld>
            <a:endParaRPr lang="en-IN"/>
          </a:p>
        </p:txBody>
      </p:sp>
      <p:sp>
        <p:nvSpPr>
          <p:cNvPr id="7" name="Subtitle 6">
            <a:extLst>
              <a:ext uri="{FF2B5EF4-FFF2-40B4-BE49-F238E27FC236}">
                <a16:creationId xmlns:a16="http://schemas.microsoft.com/office/drawing/2014/main" id="{2A9CA11C-79D1-BB9E-B4A7-64E557AFD823}"/>
              </a:ext>
            </a:extLst>
          </p:cNvPr>
          <p:cNvSpPr>
            <a:spLocks noGrp="1"/>
          </p:cNvSpPr>
          <p:nvPr>
            <p:ph type="subTitle" idx="1"/>
          </p:nvPr>
        </p:nvSpPr>
        <p:spPr>
          <a:xfrm>
            <a:off x="1406013" y="1374278"/>
            <a:ext cx="9802761" cy="5237162"/>
          </a:xfrm>
        </p:spPr>
        <p:txBody>
          <a:bodyPr>
            <a:noAutofit/>
          </a:bodyPr>
          <a:lstStyle/>
          <a:p>
            <a:pPr marL="342900" marR="101600" lvl="0" indent="-342900" algn="just">
              <a:lnSpc>
                <a:spcPct val="150000"/>
              </a:lnSpc>
              <a:buFont typeface="+mj-lt"/>
              <a:buAutoNum type="arabicPeriod"/>
            </a:pPr>
            <a:r>
              <a:rPr lang="en-US" sz="2000" dirty="0">
                <a:effectLst/>
                <a:latin typeface="Times New Roman" panose="02020603050405020304" pitchFamily="18" charset="0"/>
                <a:ea typeface="Times New Roman" panose="02020603050405020304" pitchFamily="18" charset="0"/>
              </a:rPr>
              <a:t>M. </a:t>
            </a:r>
            <a:r>
              <a:rPr lang="en-US" sz="2000" dirty="0" err="1">
                <a:effectLst/>
                <a:latin typeface="Times New Roman" panose="02020603050405020304" pitchFamily="18" charset="0"/>
                <a:ea typeface="Times New Roman" panose="02020603050405020304" pitchFamily="18" charset="0"/>
              </a:rPr>
              <a:t>Alkaff</a:t>
            </a:r>
            <a:r>
              <a:rPr lang="en-US" sz="2000" dirty="0">
                <a:effectLst/>
                <a:latin typeface="Times New Roman" panose="02020603050405020304" pitchFamily="18" charset="0"/>
                <a:ea typeface="Times New Roman" panose="02020603050405020304" pitchFamily="18" charset="0"/>
              </a:rPr>
              <a:t>, N. F. </a:t>
            </a:r>
            <a:r>
              <a:rPr lang="en-US" sz="2000" dirty="0" err="1">
                <a:effectLst/>
                <a:latin typeface="Times New Roman" panose="02020603050405020304" pitchFamily="18" charset="0"/>
                <a:ea typeface="Times New Roman" panose="02020603050405020304" pitchFamily="18" charset="0"/>
              </a:rPr>
              <a:t>Mustamin</a:t>
            </a:r>
            <a:r>
              <a:rPr lang="en-US" sz="2000" dirty="0">
                <a:effectLst/>
                <a:latin typeface="Times New Roman" panose="02020603050405020304" pitchFamily="18" charset="0"/>
                <a:ea typeface="Times New Roman" panose="02020603050405020304" pitchFamily="18" charset="0"/>
              </a:rPr>
              <a:t>, and G. A. A. Firdaus, “Prediction of Crime Rate in Banjarmasin City Using RNN-GRU Model”, Int J Intel Syst Appl Eng, vol. 10, no. 3, pp. 01–09, Sep. 2022.</a:t>
            </a:r>
            <a:endParaRPr lang="en-IN" sz="1800" dirty="0">
              <a:effectLst/>
              <a:latin typeface="Times New Roman" panose="02020603050405020304" pitchFamily="18" charset="0"/>
              <a:ea typeface="Times New Roman" panose="02020603050405020304" pitchFamily="18" charset="0"/>
            </a:endParaRPr>
          </a:p>
          <a:p>
            <a:pPr marL="342900" marR="101600" lvl="0" indent="-342900" algn="just">
              <a:lnSpc>
                <a:spcPct val="150000"/>
              </a:lnSpc>
              <a:buFont typeface="+mj-lt"/>
              <a:buAutoNum type="arabicPeriod"/>
            </a:pPr>
            <a:r>
              <a:rPr lang="en-US" sz="2000" dirty="0">
                <a:effectLst/>
                <a:latin typeface="Times New Roman" panose="02020603050405020304" pitchFamily="18" charset="0"/>
                <a:ea typeface="Times New Roman" panose="02020603050405020304" pitchFamily="18" charset="0"/>
              </a:rPr>
              <a:t> W. Safat, S. Asghar and S. A. Gillani, “Empirical Analysis for Crime Prediction and Forecasting Using Machine Learning and Deep Learning Techniques”, in IEEE Access, vol. 9, pp.</a:t>
            </a:r>
            <a:endParaRPr lang="en-IN" sz="1800" dirty="0">
              <a:effectLst/>
              <a:latin typeface="Times New Roman" panose="02020603050405020304" pitchFamily="18" charset="0"/>
              <a:ea typeface="Times New Roman" panose="02020603050405020304" pitchFamily="18" charset="0"/>
            </a:endParaRPr>
          </a:p>
          <a:p>
            <a:pPr marL="342900" marR="101600" lvl="0" indent="-342900" algn="just">
              <a:lnSpc>
                <a:spcPct val="150000"/>
              </a:lnSpc>
              <a:buFont typeface="+mj-lt"/>
              <a:buAutoNum type="arabicPeriod"/>
            </a:pPr>
            <a:r>
              <a:rPr lang="en-US" sz="2000" dirty="0">
                <a:effectLst/>
                <a:latin typeface="Times New Roman" panose="02020603050405020304" pitchFamily="18" charset="0"/>
                <a:ea typeface="Times New Roman" panose="02020603050405020304" pitchFamily="18" charset="0"/>
              </a:rPr>
              <a:t>Mahmud, S., Nuha, M., Sattar, A. (2021). “Crime Rate Prediction Using Machine Learning and Data Mining”. In: Borah, S., Pradhan, R., Dey, N., Gupta, P. (eds) Soft Computing Techniques and Applications. Advances in Intelligent Systems and Computing, vol 1248. Springer, Singapore. </a:t>
            </a:r>
            <a:r>
              <a:rPr lang="en-US" sz="2000" u="sng" dirty="0">
                <a:solidFill>
                  <a:srgbClr val="0000FF"/>
                </a:solidFill>
                <a:effectLst/>
                <a:latin typeface="Times New Roman" panose="02020603050405020304" pitchFamily="18" charset="0"/>
                <a:ea typeface="Times New Roman" panose="02020603050405020304" pitchFamily="18" charset="0"/>
                <a:hlinkClick r:id="rId2"/>
              </a:rPr>
              <a:t>https://doi.org/10.1007/978-981-15-7394-1_5</a:t>
            </a:r>
            <a:r>
              <a:rPr lang="en-US" sz="20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21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D24D8-372D-DE31-3ABB-1CC8C4E2BA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9616E-366B-02C7-6A54-DB2297E310C9}"/>
              </a:ext>
            </a:extLst>
          </p:cNvPr>
          <p:cNvSpPr>
            <a:spLocks noGrp="1"/>
          </p:cNvSpPr>
          <p:nvPr>
            <p:ph type="ctrTitle"/>
          </p:nvPr>
        </p:nvSpPr>
        <p:spPr>
          <a:xfrm>
            <a:off x="422413" y="506137"/>
            <a:ext cx="11347173" cy="597107"/>
          </a:xfrm>
        </p:spPr>
        <p:txBody>
          <a:bodyPr>
            <a:noAutofit/>
          </a:bodyPr>
          <a:lstStyle/>
          <a:p>
            <a:pPr algn="l"/>
            <a:r>
              <a:rPr lang="en-US" sz="3200" b="1" kern="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3200" b="1" u="sng" kern="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LITERATURE</a:t>
            </a:r>
            <a:r>
              <a:rPr lang="en-US" sz="3200" b="1" u="sng" kern="0" spc="23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3200" b="1" u="sng" kern="0" spc="-1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SURVEY</a:t>
            </a:r>
            <a:endParaRPr lang="en-IN" sz="6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1BD0803-EF89-2EA7-8446-D88FCCF398E9}"/>
              </a:ext>
            </a:extLst>
          </p:cNvPr>
          <p:cNvSpPr>
            <a:spLocks noGrp="1"/>
          </p:cNvSpPr>
          <p:nvPr>
            <p:ph type="sldNum" sz="quarter" idx="12"/>
          </p:nvPr>
        </p:nvSpPr>
        <p:spPr/>
        <p:txBody>
          <a:bodyPr/>
          <a:lstStyle/>
          <a:p>
            <a:fld id="{7DAEE56A-C97D-4357-8D7B-5CE249213693}" type="slidenum">
              <a:rPr lang="en-IN" smtClean="0"/>
              <a:t>7</a:t>
            </a:fld>
            <a:endParaRPr lang="en-IN"/>
          </a:p>
        </p:txBody>
      </p:sp>
      <p:sp>
        <p:nvSpPr>
          <p:cNvPr id="7" name="Subtitle 6">
            <a:extLst>
              <a:ext uri="{FF2B5EF4-FFF2-40B4-BE49-F238E27FC236}">
                <a16:creationId xmlns:a16="http://schemas.microsoft.com/office/drawing/2014/main" id="{706DE679-13C7-3D5E-67B3-DFFB4C06C44F}"/>
              </a:ext>
            </a:extLst>
          </p:cNvPr>
          <p:cNvSpPr>
            <a:spLocks noGrp="1"/>
          </p:cNvSpPr>
          <p:nvPr>
            <p:ph type="subTitle" idx="1"/>
          </p:nvPr>
        </p:nvSpPr>
        <p:spPr>
          <a:xfrm>
            <a:off x="1406013" y="1374278"/>
            <a:ext cx="9802761" cy="5237162"/>
          </a:xfrm>
        </p:spPr>
        <p:txBody>
          <a:bodyPr>
            <a:noAutofit/>
          </a:bodyPr>
          <a:lstStyle/>
          <a:p>
            <a:pPr marL="457200" marR="101600" lvl="0" indent="-457200" algn="just">
              <a:lnSpc>
                <a:spcPct val="150000"/>
              </a:lnSpc>
              <a:buFont typeface="+mj-lt"/>
              <a:buAutoNum type="arabicPeriod" startAt="3"/>
            </a:pPr>
            <a:r>
              <a:rPr lang="en-US" sz="2000" dirty="0">
                <a:effectLst/>
                <a:latin typeface="Times New Roman" panose="02020603050405020304" pitchFamily="18" charset="0"/>
                <a:ea typeface="Times New Roman" panose="02020603050405020304" pitchFamily="18" charset="0"/>
              </a:rPr>
              <a:t>Gaurav </a:t>
            </a:r>
            <a:r>
              <a:rPr lang="en-US" sz="2000" dirty="0" err="1">
                <a:effectLst/>
                <a:latin typeface="Times New Roman" panose="02020603050405020304" pitchFamily="18" charset="0"/>
                <a:ea typeface="Times New Roman" panose="02020603050405020304" pitchFamily="18" charset="0"/>
              </a:rPr>
              <a:t>Hajela</a:t>
            </a:r>
            <a:r>
              <a:rPr lang="en-US" sz="2000" dirty="0">
                <a:effectLst/>
                <a:latin typeface="Times New Roman" panose="02020603050405020304" pitchFamily="18" charset="0"/>
                <a:ea typeface="Times New Roman" panose="02020603050405020304" pitchFamily="18" charset="0"/>
              </a:rPr>
              <a:t>, Meenu Chawla, Akhtar Rasool, “A Clustering Based Hotspot Identification Approach for Crime Prediction”, Procedia Computer Science, Volume 167,2020,Pages1462-1470,ISSN1877-0509, </a:t>
            </a:r>
            <a:r>
              <a:rPr lang="en-US" sz="2000" u="sng" dirty="0">
                <a:solidFill>
                  <a:srgbClr val="0000FF"/>
                </a:solidFill>
                <a:effectLst/>
                <a:latin typeface="Times New Roman" panose="02020603050405020304" pitchFamily="18" charset="0"/>
                <a:ea typeface="Times New Roman" panose="02020603050405020304" pitchFamily="18" charset="0"/>
                <a:hlinkClick r:id="rId2"/>
              </a:rPr>
              <a:t>https://doi.org/10.1016/j.procs.2020.03.357</a:t>
            </a:r>
            <a:r>
              <a:rPr lang="en-US" sz="20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marR="101600" lvl="0" indent="-342900" algn="just">
              <a:lnSpc>
                <a:spcPct val="150000"/>
              </a:lnSpc>
              <a:buFont typeface="+mj-lt"/>
              <a:buAutoNum type="arabicPeriod" startAt="3"/>
            </a:pP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Fatehkia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Masoomali</a:t>
            </a:r>
            <a:r>
              <a:rPr lang="en-US" sz="2000" dirty="0">
                <a:effectLst/>
                <a:latin typeface="Times New Roman" panose="02020603050405020304" pitchFamily="18" charset="0"/>
                <a:ea typeface="Times New Roman" panose="02020603050405020304" pitchFamily="18" charset="0"/>
              </a:rPr>
              <a:t> &amp; O’Brien, Dan &amp; Weber, Ingmar. (2019). Correlated impulses: Using Facebook interests to improve predictions of crime rates in urban areas. PLOS ONE. 14. e0211350. 10.1371/journal.pone.0211350.</a:t>
            </a:r>
            <a:endParaRPr lang="en-IN" sz="1800" dirty="0">
              <a:effectLst/>
              <a:latin typeface="Times New Roman" panose="02020603050405020304" pitchFamily="18" charset="0"/>
              <a:ea typeface="Times New Roman" panose="02020603050405020304" pitchFamily="18" charset="0"/>
            </a:endParaRPr>
          </a:p>
          <a:p>
            <a:pPr marL="342900" marR="101600" lvl="0" indent="-342900" algn="just">
              <a:lnSpc>
                <a:spcPct val="150000"/>
              </a:lnSpc>
              <a:buFont typeface="+mj-lt"/>
              <a:buAutoNum type="arabicPeriod" startAt="3"/>
              <a:tabLst>
                <a:tab pos="630555" algn="l"/>
              </a:tabLst>
            </a:pPr>
            <a:r>
              <a:rPr lang="en-US" sz="2000" dirty="0">
                <a:effectLst/>
                <a:latin typeface="Times New Roman" panose="02020603050405020304" pitchFamily="18" charset="0"/>
                <a:ea typeface="Times New Roman" panose="02020603050405020304" pitchFamily="18" charset="0"/>
              </a:rPr>
              <a:t> Ms. Vrushali Pednekar, Ms. Trupti Mahale, Ms. Pratiksha </a:t>
            </a:r>
            <a:r>
              <a:rPr lang="en-US" sz="2000" dirty="0" err="1">
                <a:effectLst/>
                <a:latin typeface="Times New Roman" panose="02020603050405020304" pitchFamily="18" charset="0"/>
                <a:ea typeface="Times New Roman" panose="02020603050405020304" pitchFamily="18" charset="0"/>
              </a:rPr>
              <a:t>Gadhave</a:t>
            </a:r>
            <a:r>
              <a:rPr lang="en-US" sz="2000" dirty="0">
                <a:effectLst/>
                <a:latin typeface="Times New Roman" panose="02020603050405020304" pitchFamily="18" charset="0"/>
                <a:ea typeface="Times New Roman" panose="02020603050405020304" pitchFamily="18" charset="0"/>
              </a:rPr>
              <a:t>, Prof. Arti Gore. 2018.  “Crime Rate Prediction Using KNN”. International Journal on Recent and Innovation Trends in Computing and Communication.</a:t>
            </a:r>
            <a:endParaRPr lang="en-IN" sz="2000" dirty="0">
              <a:effectLst/>
              <a:latin typeface="Times New Roman" panose="02020603050405020304" pitchFamily="18" charset="0"/>
              <a:ea typeface="Times New Roman" panose="02020603050405020304" pitchFamily="18" charset="0"/>
            </a:endParaRPr>
          </a:p>
          <a:p>
            <a:pPr marL="1143000" marR="101600" lvl="2" indent="-228600" algn="just">
              <a:lnSpc>
                <a:spcPct val="150000"/>
              </a:lnSpc>
              <a:buFont typeface="+mj-lt"/>
              <a:buAutoNum type="romanLcPeriod"/>
              <a:tabLst>
                <a:tab pos="630555" algn="l"/>
              </a:tabLst>
            </a:pPr>
            <a:r>
              <a:rPr lang="en-US" sz="2000" dirty="0">
                <a:effectLst/>
                <a:latin typeface="Times New Roman" panose="02020603050405020304" pitchFamily="18" charset="0"/>
                <a:ea typeface="Times New Roman" panose="02020603050405020304" pitchFamily="18" charset="0"/>
              </a:rPr>
              <a:t>6(1)124 -  </a:t>
            </a:r>
            <a:r>
              <a:rPr lang="en-US" sz="2000" u="sng" dirty="0">
                <a:solidFill>
                  <a:srgbClr val="0000FF"/>
                </a:solidFill>
                <a:effectLst/>
                <a:latin typeface="Times New Roman" panose="02020603050405020304" pitchFamily="18" charset="0"/>
                <a:ea typeface="Times New Roman" panose="02020603050405020304" pitchFamily="18" charset="0"/>
                <a:hlinkClick r:id="rId3"/>
              </a:rPr>
              <a:t>https://doi.org/10.17762/ijritcc.v6i1.139</a:t>
            </a:r>
            <a:endParaRPr lang="en-IN" sz="2000" dirty="0">
              <a:effectLst/>
              <a:latin typeface="Times New Roman" panose="02020603050405020304" pitchFamily="18" charset="0"/>
              <a:ea typeface="Times New Roman" panose="02020603050405020304" pitchFamily="18" charset="0"/>
            </a:endParaRPr>
          </a:p>
          <a:p>
            <a:pPr>
              <a:buNone/>
            </a:pPr>
            <a:br>
              <a:rPr lang="en-US" sz="2000" dirty="0">
                <a:effectLst/>
                <a:latin typeface="Times New Roman" panose="02020603050405020304" pitchFamily="18" charset="0"/>
                <a:ea typeface="Times New Roman" panose="02020603050405020304" pitchFamily="18" charset="0"/>
              </a:rPr>
            </a:br>
            <a:endParaRPr lang="en-IN" sz="32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7910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3BD4-792C-8CDC-7555-A51449742536}"/>
              </a:ext>
            </a:extLst>
          </p:cNvPr>
          <p:cNvSpPr>
            <a:spLocks noGrp="1"/>
          </p:cNvSpPr>
          <p:nvPr>
            <p:ph type="ctrTitle"/>
          </p:nvPr>
        </p:nvSpPr>
        <p:spPr>
          <a:xfrm>
            <a:off x="1462548" y="504545"/>
            <a:ext cx="5895935" cy="871970"/>
          </a:xfrm>
        </p:spPr>
        <p:txBody>
          <a:bodyPr>
            <a:noAutofit/>
          </a:bodyPr>
          <a:lstStyle/>
          <a:p>
            <a:pPr algn="l"/>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p>
        </p:txBody>
      </p:sp>
      <p:sp>
        <p:nvSpPr>
          <p:cNvPr id="5" name="Slide Number Placeholder 4">
            <a:extLst>
              <a:ext uri="{FF2B5EF4-FFF2-40B4-BE49-F238E27FC236}">
                <a16:creationId xmlns:a16="http://schemas.microsoft.com/office/drawing/2014/main" id="{118B5A37-4C2F-2371-8AE6-FC3B2CFFC211}"/>
              </a:ext>
            </a:extLst>
          </p:cNvPr>
          <p:cNvSpPr>
            <a:spLocks noGrp="1"/>
          </p:cNvSpPr>
          <p:nvPr>
            <p:ph type="sldNum" sz="quarter" idx="12"/>
          </p:nvPr>
        </p:nvSpPr>
        <p:spPr/>
        <p:txBody>
          <a:bodyPr/>
          <a:lstStyle/>
          <a:p>
            <a:fld id="{7DAEE56A-C97D-4357-8D7B-5CE249213693}" type="slidenum">
              <a:rPr lang="en-IN" smtClean="0"/>
              <a:t>8</a:t>
            </a:fld>
            <a:endParaRPr lang="en-IN"/>
          </a:p>
        </p:txBody>
      </p:sp>
      <p:sp>
        <p:nvSpPr>
          <p:cNvPr id="24" name="Title 1">
            <a:extLst>
              <a:ext uri="{FF2B5EF4-FFF2-40B4-BE49-F238E27FC236}">
                <a16:creationId xmlns:a16="http://schemas.microsoft.com/office/drawing/2014/main" id="{ACD7CE8D-9C10-0435-441E-BCC611CD0F95}"/>
              </a:ext>
            </a:extLst>
          </p:cNvPr>
          <p:cNvSpPr txBox="1">
            <a:spLocks/>
          </p:cNvSpPr>
          <p:nvPr/>
        </p:nvSpPr>
        <p:spPr>
          <a:xfrm>
            <a:off x="1462548" y="1491138"/>
            <a:ext cx="9421761" cy="38757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lvl="0" indent="-342900" algn="just">
              <a:lnSpc>
                <a:spcPct val="150000"/>
              </a:lnSpc>
              <a:buFont typeface="Wingdings" panose="05000000000000000000" pitchFamily="2" charset="2"/>
              <a:buChar char="Ø"/>
              <a:tabLst>
                <a:tab pos="457200" algn="l"/>
              </a:tabLst>
            </a:pPr>
            <a:r>
              <a:rPr lang="en-IN" sz="1600" b="1" dirty="0">
                <a:effectLst/>
                <a:latin typeface="Times New Roman" panose="02020603050405020304" pitchFamily="18" charset="0"/>
                <a:ea typeface="Times New Roman" panose="02020603050405020304" pitchFamily="18" charset="0"/>
              </a:rPr>
              <a:t>Manual Data Preprocessing</a:t>
            </a:r>
            <a:r>
              <a:rPr lang="en-IN" sz="1600" b="1" dirty="0">
                <a:latin typeface="Times New Roman" panose="02020603050405020304" pitchFamily="18" charset="0"/>
                <a:ea typeface="Times New Roman" panose="02020603050405020304" pitchFamily="18" charset="0"/>
                <a:cs typeface="+mn-cs"/>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Data cleaning and formatting are often performed manually or using basic tools. </a:t>
            </a:r>
          </a:p>
          <a:p>
            <a:pPr marL="342900" lvl="0" indent="-342900" algn="just">
              <a:lnSpc>
                <a:spcPct val="150000"/>
              </a:lnSpc>
              <a:buFont typeface="Wingdings" panose="05000000000000000000" pitchFamily="2" charset="2"/>
              <a:buChar char="Ø"/>
              <a:tabLst>
                <a:tab pos="457200" algn="l"/>
              </a:tabLst>
            </a:pPr>
            <a:r>
              <a:rPr lang="en-IN" sz="1600" b="1" dirty="0">
                <a:effectLst/>
                <a:latin typeface="Times New Roman" panose="02020603050405020304" pitchFamily="18" charset="0"/>
                <a:ea typeface="Times New Roman" panose="02020603050405020304" pitchFamily="18" charset="0"/>
              </a:rPr>
              <a:t>Limited Feature Engineering</a:t>
            </a:r>
            <a:r>
              <a:rPr lang="en-IN" sz="1600" b="1" dirty="0">
                <a:latin typeface="Times New Roman" panose="02020603050405020304" pitchFamily="18" charset="0"/>
                <a:ea typeface="Times New Roman" panose="02020603050405020304" pitchFamily="18" charset="0"/>
                <a:cs typeface="+mn-cs"/>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Feature selection and transformation are rarely optimized,</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Categorical variables are not consistently encoded into numerical formats.</a:t>
            </a:r>
          </a:p>
          <a:p>
            <a:pPr marL="342900" lvl="0" indent="-342900" algn="just">
              <a:lnSpc>
                <a:spcPct val="150000"/>
              </a:lnSpc>
              <a:buFont typeface="Wingdings" panose="05000000000000000000" pitchFamily="2" charset="2"/>
              <a:buChar char="Ø"/>
              <a:tabLst>
                <a:tab pos="457200" algn="l"/>
              </a:tabLst>
            </a:pPr>
            <a:r>
              <a:rPr lang="en-IN" sz="1600" b="1" dirty="0">
                <a:effectLst/>
                <a:latin typeface="Times New Roman" panose="02020603050405020304" pitchFamily="18" charset="0"/>
                <a:ea typeface="Times New Roman" panose="02020603050405020304" pitchFamily="18" charset="0"/>
              </a:rPr>
              <a:t>Use of Basic Machine Learning Models:</a:t>
            </a:r>
            <a:r>
              <a:rPr lang="en-IN" sz="1600" b="1" dirty="0">
                <a:latin typeface="Times New Roman" panose="02020603050405020304" pitchFamily="18" charset="0"/>
                <a:ea typeface="Times New Roman" panose="02020603050405020304" pitchFamily="18" charset="0"/>
                <a:cs typeface="+mn-cs"/>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Commonly used models include logistic regression. No comparison between multiple models for performance optimization.</a:t>
            </a:r>
          </a:p>
          <a:p>
            <a:pPr marL="342900" lvl="0" indent="-342900" algn="just">
              <a:lnSpc>
                <a:spcPct val="150000"/>
              </a:lnSpc>
              <a:buFont typeface="Wingdings" panose="05000000000000000000" pitchFamily="2" charset="2"/>
              <a:buChar char="Ø"/>
              <a:tabLst>
                <a:tab pos="457200" algn="l"/>
              </a:tabLst>
            </a:pPr>
            <a:r>
              <a:rPr lang="en-IN" sz="1600" b="1" dirty="0">
                <a:effectLst/>
                <a:latin typeface="Times New Roman" panose="02020603050405020304" pitchFamily="18" charset="0"/>
                <a:ea typeface="Times New Roman" panose="02020603050405020304" pitchFamily="18" charset="0"/>
              </a:rPr>
              <a:t>No Web-Based Deployment: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Models are not deployed using web frameworks like Flask. Predictions are made using local scripts or standalone applications, limiting user accessibility.</a:t>
            </a:r>
          </a:p>
          <a:p>
            <a:pPr marL="342900" lvl="0" indent="-342900" algn="just">
              <a:lnSpc>
                <a:spcPct val="150000"/>
              </a:lnSpc>
              <a:buFont typeface="Wingdings" panose="05000000000000000000" pitchFamily="2" charset="2"/>
              <a:buChar char="Ø"/>
              <a:tabLst>
                <a:tab pos="457200" algn="l"/>
              </a:tabLst>
            </a:pPr>
            <a:r>
              <a:rPr lang="en-IN" sz="1600" b="1" dirty="0">
                <a:effectLst/>
                <a:latin typeface="Times New Roman" panose="02020603050405020304" pitchFamily="18" charset="0"/>
                <a:ea typeface="Times New Roman" panose="02020603050405020304" pitchFamily="18" charset="0"/>
              </a:rPr>
              <a:t>No Continuous Learning or Updates: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Models are static and not retrained with new data, reducing long-term accuracy.</a:t>
            </a:r>
          </a:p>
        </p:txBody>
      </p:sp>
    </p:spTree>
    <p:extLst>
      <p:ext uri="{BB962C8B-B14F-4D97-AF65-F5344CB8AC3E}">
        <p14:creationId xmlns:p14="http://schemas.microsoft.com/office/powerpoint/2010/main" val="80217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1837-21B8-7247-B9E0-E61964485ED3}"/>
              </a:ext>
            </a:extLst>
          </p:cNvPr>
          <p:cNvSpPr>
            <a:spLocks noGrp="1"/>
          </p:cNvSpPr>
          <p:nvPr>
            <p:ph type="ctrTitle"/>
          </p:nvPr>
        </p:nvSpPr>
        <p:spPr>
          <a:xfrm>
            <a:off x="1410929" y="344081"/>
            <a:ext cx="9144000" cy="706437"/>
          </a:xfrm>
        </p:spPr>
        <p:txBody>
          <a:bodyPr>
            <a:normAutofit/>
          </a:bodyPr>
          <a:lstStyle/>
          <a:p>
            <a:pPr algn="l"/>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p>
        </p:txBody>
      </p:sp>
      <p:sp>
        <p:nvSpPr>
          <p:cNvPr id="3" name="Subtitle 2">
            <a:extLst>
              <a:ext uri="{FF2B5EF4-FFF2-40B4-BE49-F238E27FC236}">
                <a16:creationId xmlns:a16="http://schemas.microsoft.com/office/drawing/2014/main" id="{3AE35911-A863-DC10-B5A9-A208B66230B7}"/>
              </a:ext>
            </a:extLst>
          </p:cNvPr>
          <p:cNvSpPr>
            <a:spLocks noGrp="1"/>
          </p:cNvSpPr>
          <p:nvPr>
            <p:ph type="subTitle" idx="1"/>
          </p:nvPr>
        </p:nvSpPr>
        <p:spPr>
          <a:xfrm>
            <a:off x="1410929" y="1229981"/>
            <a:ext cx="9370141" cy="5312031"/>
          </a:xfrm>
        </p:spPr>
        <p:txBody>
          <a:bodyPr>
            <a:noAutofit/>
          </a:bodyPr>
          <a:lstStyle/>
          <a:p>
            <a:pPr algn="just">
              <a:lnSpc>
                <a:spcPct val="150000"/>
              </a:lnSpc>
            </a:pPr>
            <a:r>
              <a:rPr lang="en-US" sz="1800" b="1" dirty="0">
                <a:solidFill>
                  <a:schemeClr val="tx1"/>
                </a:solidFill>
                <a:effectLst/>
                <a:ea typeface="Calibri" panose="020F0502020204030204" pitchFamily="34" charset="0"/>
              </a:rPr>
              <a:t>Data Preprocessing: </a:t>
            </a:r>
            <a:r>
              <a:rPr lang="en-US" sz="1800" dirty="0">
                <a:solidFill>
                  <a:schemeClr val="tx1"/>
                </a:solidFill>
                <a:effectLst/>
                <a:ea typeface="Calibri" panose="020F0502020204030204" pitchFamily="34" charset="0"/>
              </a:rPr>
              <a:t>The data is prepared in the correct format for analysis. Some columns are removed or transformed, and label encoding is used to convert the categorical data into numeric for better prediction.</a:t>
            </a:r>
          </a:p>
          <a:p>
            <a:pPr algn="just">
              <a:lnSpc>
                <a:spcPct val="150000"/>
              </a:lnSpc>
            </a:pPr>
            <a:r>
              <a:rPr lang="en-US" sz="1800" b="1" dirty="0">
                <a:solidFill>
                  <a:schemeClr val="tx1"/>
                </a:solidFill>
                <a:effectLst/>
                <a:ea typeface="Calibri" panose="020F0502020204030204" pitchFamily="34" charset="0"/>
              </a:rPr>
              <a:t>Random Sampling: </a:t>
            </a:r>
            <a:r>
              <a:rPr lang="en-US" sz="1800" dirty="0">
                <a:solidFill>
                  <a:schemeClr val="tx1"/>
                </a:solidFill>
                <a:effectLst/>
                <a:ea typeface="Calibri" panose="020F0502020204030204" pitchFamily="34" charset="0"/>
              </a:rPr>
              <a:t>After feature selection, the data has been </a:t>
            </a:r>
            <a:r>
              <a:rPr lang="en-US" sz="1800" dirty="0" err="1">
                <a:solidFill>
                  <a:schemeClr val="tx1"/>
                </a:solidFill>
                <a:effectLst/>
                <a:ea typeface="Calibri" panose="020F0502020204030204" pitchFamily="34" charset="0"/>
              </a:rPr>
              <a:t>splitted</a:t>
            </a:r>
            <a:r>
              <a:rPr lang="en-US" sz="1800" dirty="0">
                <a:solidFill>
                  <a:schemeClr val="tx1"/>
                </a:solidFill>
                <a:effectLst/>
                <a:ea typeface="Calibri" panose="020F0502020204030204" pitchFamily="34" charset="0"/>
              </a:rPr>
              <a:t> into two parts: training data (70%) and testing data (30%).</a:t>
            </a:r>
          </a:p>
          <a:p>
            <a:pPr algn="just">
              <a:lnSpc>
                <a:spcPct val="150000"/>
              </a:lnSpc>
            </a:pPr>
            <a:r>
              <a:rPr lang="en-US" sz="1800" b="1" dirty="0">
                <a:solidFill>
                  <a:schemeClr val="tx1"/>
                </a:solidFill>
                <a:effectLst/>
                <a:ea typeface="Calibri" panose="020F0502020204030204" pitchFamily="34" charset="0"/>
              </a:rPr>
              <a:t>Model Creation: </a:t>
            </a:r>
            <a:r>
              <a:rPr lang="en-US" sz="1800" dirty="0">
                <a:solidFill>
                  <a:schemeClr val="tx1"/>
                </a:solidFill>
                <a:effectLst/>
                <a:ea typeface="Calibri" panose="020F0502020204030204" pitchFamily="34" charset="0"/>
              </a:rPr>
              <a:t>The model algorithms are imported from </a:t>
            </a:r>
            <a:r>
              <a:rPr lang="en-US" sz="1800" dirty="0" err="1">
                <a:solidFill>
                  <a:schemeClr val="tx1"/>
                </a:solidFill>
                <a:effectLst/>
                <a:ea typeface="Calibri" panose="020F0502020204030204" pitchFamily="34" charset="0"/>
              </a:rPr>
              <a:t>sklearn</a:t>
            </a:r>
            <a:r>
              <a:rPr lang="en-US" sz="1800" dirty="0">
                <a:solidFill>
                  <a:schemeClr val="tx1"/>
                </a:solidFill>
                <a:effectLst/>
                <a:ea typeface="Calibri" panose="020F0502020204030204" pitchFamily="34" charset="0"/>
              </a:rPr>
              <a:t>. The dataset has been analyzed using five different models: support vector machine, nearest neighbor, decision tree, random forest, and neural network.</a:t>
            </a:r>
          </a:p>
          <a:p>
            <a:pPr algn="just">
              <a:lnSpc>
                <a:spcPct val="150000"/>
              </a:lnSpc>
            </a:pPr>
            <a:r>
              <a:rPr lang="en-US" sz="1800" b="1" dirty="0">
                <a:solidFill>
                  <a:schemeClr val="tx1"/>
                </a:solidFill>
                <a:effectLst/>
                <a:ea typeface="Calibri" panose="020F0502020204030204" pitchFamily="34" charset="0"/>
              </a:rPr>
              <a:t>Model Selection: </a:t>
            </a:r>
            <a:r>
              <a:rPr lang="en-US" sz="1800" dirty="0">
                <a:solidFill>
                  <a:schemeClr val="tx1"/>
                </a:solidFill>
                <a:effectLst/>
                <a:ea typeface="Calibri" panose="020F0502020204030204" pitchFamily="34" charset="0"/>
              </a:rPr>
              <a:t>Based on the defined goals and model performance, random forest model has been selected.</a:t>
            </a:r>
          </a:p>
          <a:p>
            <a:pPr algn="just">
              <a:lnSpc>
                <a:spcPct val="150000"/>
              </a:lnSpc>
            </a:pPr>
            <a:r>
              <a:rPr lang="en-US" sz="1800" b="1" dirty="0">
                <a:solidFill>
                  <a:schemeClr val="tx1"/>
                </a:solidFill>
                <a:effectLst/>
                <a:ea typeface="Calibri" panose="020F0502020204030204" pitchFamily="34" charset="0"/>
              </a:rPr>
              <a:t>Model Deployment: </a:t>
            </a:r>
            <a:r>
              <a:rPr lang="en-US" sz="1800" dirty="0">
                <a:solidFill>
                  <a:schemeClr val="tx1"/>
                </a:solidFill>
                <a:effectLst/>
                <a:ea typeface="Calibri" panose="020F0502020204030204" pitchFamily="34" charset="0"/>
              </a:rPr>
              <a:t>The model has been deployed for prediction using flask web technology.</a:t>
            </a:r>
          </a:p>
          <a:p>
            <a:pPr>
              <a:lnSpc>
                <a:spcPct val="150000"/>
              </a:lnSpc>
            </a:pPr>
            <a:r>
              <a:rPr lang="en-IN" sz="1800" dirty="0"/>
              <a:t> </a:t>
            </a:r>
          </a:p>
        </p:txBody>
      </p:sp>
      <p:sp>
        <p:nvSpPr>
          <p:cNvPr id="5" name="Slide Number Placeholder 4">
            <a:extLst>
              <a:ext uri="{FF2B5EF4-FFF2-40B4-BE49-F238E27FC236}">
                <a16:creationId xmlns:a16="http://schemas.microsoft.com/office/drawing/2014/main" id="{39A40581-2381-A4E3-FB35-4EFEAEBCD127}"/>
              </a:ext>
            </a:extLst>
          </p:cNvPr>
          <p:cNvSpPr>
            <a:spLocks noGrp="1"/>
          </p:cNvSpPr>
          <p:nvPr>
            <p:ph type="sldNum" sz="quarter" idx="12"/>
          </p:nvPr>
        </p:nvSpPr>
        <p:spPr/>
        <p:txBody>
          <a:bodyPr/>
          <a:lstStyle/>
          <a:p>
            <a:fld id="{7DAEE56A-C97D-4357-8D7B-5CE249213693}" type="slidenum">
              <a:rPr lang="en-IN" smtClean="0"/>
              <a:t>9</a:t>
            </a:fld>
            <a:endParaRPr lang="en-IN"/>
          </a:p>
        </p:txBody>
      </p:sp>
    </p:spTree>
    <p:extLst>
      <p:ext uri="{BB962C8B-B14F-4D97-AF65-F5344CB8AC3E}">
        <p14:creationId xmlns:p14="http://schemas.microsoft.com/office/powerpoint/2010/main" val="460102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2211</Words>
  <Application>Microsoft Office PowerPoint</Application>
  <PresentationFormat>Widescreen</PresentationFormat>
  <Paragraphs>234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Symbol</vt:lpstr>
      <vt:lpstr>Times New Roman</vt:lpstr>
      <vt:lpstr>TimesNewRomanPSMT</vt:lpstr>
      <vt:lpstr>Wingdings</vt:lpstr>
      <vt:lpstr>Office Theme</vt:lpstr>
      <vt:lpstr>MIT FIRST  GRADE COLLEGE Manandavadi Road, Mysuru-08     DEPARTMENT OF COMPUTER APPLICATIONS </vt:lpstr>
      <vt:lpstr>Presentation overview</vt:lpstr>
      <vt:lpstr>Abstract</vt:lpstr>
      <vt:lpstr>INTRODUCTION</vt:lpstr>
      <vt:lpstr>Objectives</vt:lpstr>
      <vt:lpstr>         LITERATURE SURVEY</vt:lpstr>
      <vt:lpstr>         LITERATURE SURVEY</vt:lpstr>
      <vt:lpstr>EXISTING SYSTEM</vt:lpstr>
      <vt:lpstr>PROPOSED SYSTEM</vt:lpstr>
      <vt:lpstr>THE DATASET</vt:lpstr>
      <vt:lpstr>DATA FLOW DIAGRAM</vt:lpstr>
      <vt:lpstr>DATA FLOW DIAGRAM </vt:lpstr>
      <vt:lpstr>MAPPING</vt:lpstr>
      <vt:lpstr>MAPPING</vt:lpstr>
      <vt:lpstr>METHODOLOGY</vt:lpstr>
      <vt:lpstr>MACHINE LEARNING</vt:lpstr>
      <vt:lpstr>1. Support Vector Machine (SVM) </vt:lpstr>
      <vt:lpstr>3. Neural Network</vt:lpstr>
      <vt:lpstr>5.RANDOM FOREST</vt:lpstr>
      <vt:lpstr>RESULTS &amp; DISCUSSION</vt:lpstr>
      <vt:lpstr>PYTHON LIBRARIES</vt:lpstr>
      <vt:lpstr>SYSTEM ARCHITECTURE</vt:lpstr>
      <vt:lpstr>HARDWARE AND SOFTWARE REQUIREMENTS</vt:lpstr>
      <vt:lpstr>CONCLUSION</vt:lpstr>
      <vt:lpstr>FUTURE ENHANCEMENT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KUMAR GOWDA</dc:creator>
  <cp:lastModifiedBy>NITHISH KUMAR H R</cp:lastModifiedBy>
  <cp:revision>10</cp:revision>
  <dcterms:created xsi:type="dcterms:W3CDTF">2025-02-10T09:56:29Z</dcterms:created>
  <dcterms:modified xsi:type="dcterms:W3CDTF">2025-05-16T10:16:54Z</dcterms:modified>
</cp:coreProperties>
</file>