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9144000" cy="5143500" type="screen16x9"/>
  <p:notesSz cx="6858000" cy="9144000"/>
  <p:embeddedFontLst>
    <p:embeddedFont>
      <p:font typeface="Montserrat SemiBold"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8XEvZIASx67SnMotkd8u0Njr2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5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3" name="Google Shape;13;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7" name="Google Shape;1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1" name="Google Shape;2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rive.google.com/file/d/1Z0VMRS026JzrETbwyWirto31524bPR7L/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55" name="Google Shape;55;p1"/>
          <p:cNvSpPr txBox="1"/>
          <p:nvPr/>
        </p:nvSpPr>
        <p:spPr>
          <a:xfrm>
            <a:off x="349050" y="3221073"/>
            <a:ext cx="8520600" cy="4437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0"/>
              </a:spcAft>
              <a:buClr>
                <a:srgbClr val="000000"/>
              </a:buClr>
              <a:buSzPts val="1800"/>
              <a:buFont typeface="Arial"/>
              <a:buNone/>
            </a:pPr>
            <a:r>
              <a:rPr lang="en-GB" sz="1800" b="0" i="0" u="none" strike="noStrike" cap="none" dirty="0">
                <a:solidFill>
                  <a:srgbClr val="202729"/>
                </a:solidFill>
                <a:latin typeface="Montserrat SemiBold"/>
                <a:ea typeface="Montserrat SemiBold"/>
                <a:cs typeface="Montserrat SemiBold"/>
                <a:sym typeface="Montserrat SemiBold"/>
              </a:rPr>
              <a:t>Team Name : </a:t>
            </a:r>
            <a:r>
              <a:rPr lang="en-GB" sz="1800" b="0" i="0" u="none" strike="noStrike" cap="none" dirty="0" err="1">
                <a:solidFill>
                  <a:srgbClr val="202729"/>
                </a:solidFill>
                <a:latin typeface="Montserrat SemiBold"/>
                <a:ea typeface="Montserrat SemiBold"/>
                <a:cs typeface="Montserrat SemiBold"/>
                <a:sym typeface="Montserrat SemiBold"/>
              </a:rPr>
              <a:t>Traffic_free</a:t>
            </a:r>
            <a:endParaRPr sz="1800" b="0" i="0" u="none" strike="noStrike" cap="none" dirty="0">
              <a:solidFill>
                <a:srgbClr val="202729"/>
              </a:solidFill>
              <a:latin typeface="Montserrat SemiBold"/>
              <a:ea typeface="Montserrat SemiBold"/>
              <a:cs typeface="Montserrat SemiBold"/>
              <a:sym typeface="Montserrat SemiBold"/>
            </a:endParaRPr>
          </a:p>
        </p:txBody>
      </p:sp>
      <p:sp>
        <p:nvSpPr>
          <p:cNvPr id="56" name="Google Shape;56;p1"/>
          <p:cNvSpPr txBox="1"/>
          <p:nvPr/>
        </p:nvSpPr>
        <p:spPr>
          <a:xfrm>
            <a:off x="383100" y="4170889"/>
            <a:ext cx="8520600" cy="8607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Which domain does your idea address? (Agriculture / Healthcare / Skilling / Education): Healthcare</a:t>
            </a:r>
            <a:endParaRPr sz="1500" b="0" i="0" u="none" strike="noStrike" cap="none" dirty="0">
              <a:solidFill>
                <a:srgbClr val="202729"/>
              </a:solidFill>
              <a:latin typeface="Montserrat SemiBold"/>
              <a:ea typeface="Montserrat SemiBold"/>
              <a:cs typeface="Montserrat SemiBold"/>
              <a:sym typeface="Montserrat SemiBold"/>
            </a:endParaRPr>
          </a:p>
        </p:txBody>
      </p:sp>
      <p:sp>
        <p:nvSpPr>
          <p:cNvPr id="57" name="Google Shape;57;p1"/>
          <p:cNvSpPr txBox="1"/>
          <p:nvPr/>
        </p:nvSpPr>
        <p:spPr>
          <a:xfrm>
            <a:off x="364538" y="3695833"/>
            <a:ext cx="8520600" cy="443700"/>
          </a:xfrm>
          <a:prstGeom prst="rect">
            <a:avLst/>
          </a:prstGeom>
          <a:noFill/>
          <a:ln>
            <a:noFill/>
          </a:ln>
        </p:spPr>
        <p:txBody>
          <a:bodyPr spcFirstLastPara="1" wrap="square" lIns="91425" tIns="91425" rIns="91425" bIns="91425" anchor="t" anchorCtr="0">
            <a:normAutofit/>
          </a:bodyPr>
          <a:lstStyle/>
          <a:p>
            <a:pPr marL="0" marR="0" lvl="0" indent="0" algn="l" rtl="0">
              <a:lnSpc>
                <a:spcPct val="80000"/>
              </a:lnSpc>
              <a:spcBef>
                <a:spcPts val="0"/>
              </a:spcBef>
              <a:spcAft>
                <a:spcPts val="0"/>
              </a:spcAft>
              <a:buClr>
                <a:srgbClr val="000000"/>
              </a:buClr>
              <a:buSzPts val="1800"/>
              <a:buFont typeface="Arial"/>
              <a:buNone/>
            </a:pPr>
            <a:r>
              <a:rPr lang="en-GB" sz="1800" b="0" i="0" u="none" strike="noStrike" cap="none" dirty="0">
                <a:solidFill>
                  <a:srgbClr val="202729"/>
                </a:solidFill>
                <a:latin typeface="Montserrat SemiBold"/>
                <a:ea typeface="Montserrat SemiBold"/>
                <a:cs typeface="Montserrat SemiBold"/>
                <a:sym typeface="Montserrat SemiBold"/>
              </a:rPr>
              <a:t>Team Leader Name : </a:t>
            </a:r>
            <a:r>
              <a:rPr lang="en-GB" sz="1800" b="0" i="0" u="none" strike="noStrike" cap="none" dirty="0" err="1">
                <a:solidFill>
                  <a:srgbClr val="202729"/>
                </a:solidFill>
                <a:latin typeface="Montserrat SemiBold"/>
                <a:ea typeface="Montserrat SemiBold"/>
                <a:cs typeface="Montserrat SemiBold"/>
                <a:sym typeface="Montserrat SemiBold"/>
              </a:rPr>
              <a:t>Darimisetty</a:t>
            </a:r>
            <a:r>
              <a:rPr lang="en-GB" sz="1800" b="0" i="0" u="none" strike="noStrike" cap="none" dirty="0">
                <a:solidFill>
                  <a:srgbClr val="202729"/>
                </a:solidFill>
                <a:latin typeface="Montserrat SemiBold"/>
                <a:ea typeface="Montserrat SemiBold"/>
                <a:cs typeface="Montserrat SemiBold"/>
                <a:sym typeface="Montserrat SemiBold"/>
              </a:rPr>
              <a:t> Nithish Kumar</a:t>
            </a:r>
            <a:endParaRPr sz="1800" b="0" i="0" u="none" strike="noStrike" cap="none" dirty="0">
              <a:solidFill>
                <a:srgbClr val="202729"/>
              </a:solidFill>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1"/>
          <p:cNvPicPr preferRelativeResize="0"/>
          <p:nvPr/>
        </p:nvPicPr>
        <p:blipFill rotWithShape="1">
          <a:blip r:embed="rId3">
            <a:alphaModFix/>
          </a:blip>
          <a:srcRect/>
          <a:stretch/>
        </p:blipFill>
        <p:spPr>
          <a:xfrm>
            <a:off x="-57150" y="0"/>
            <a:ext cx="9144003" cy="5143490"/>
          </a:xfrm>
          <a:prstGeom prst="rect">
            <a:avLst/>
          </a:prstGeom>
          <a:noFill/>
          <a:ln>
            <a:noFill/>
          </a:ln>
        </p:spPr>
      </p:pic>
      <p:sp>
        <p:nvSpPr>
          <p:cNvPr id="111" name="Google Shape;111;p11"/>
          <p:cNvSpPr txBox="1"/>
          <p:nvPr/>
        </p:nvSpPr>
        <p:spPr>
          <a:xfrm>
            <a:off x="1385888" y="777888"/>
            <a:ext cx="9674624" cy="60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500"/>
              <a:buFont typeface="Arial"/>
              <a:buNone/>
            </a:pPr>
            <a:r>
              <a:rPr lang="en-GB" sz="900" b="0" i="0" u="none" strike="noStrike" cap="none" dirty="0">
                <a:solidFill>
                  <a:schemeClr val="dk1"/>
                </a:solidFill>
                <a:latin typeface="Montserrat SemiBold"/>
                <a:ea typeface="Montserrat SemiBold"/>
                <a:cs typeface="Montserrat SemiBold"/>
                <a:sym typeface="Montserrat SemiBold"/>
              </a:rPr>
              <a:t>Provide a high-level architecture diagram or a use-case diagram of your proposed solution</a:t>
            </a:r>
          </a:p>
          <a:p>
            <a:pPr marL="0" marR="0" lvl="0" indent="0" algn="l" rtl="0">
              <a:lnSpc>
                <a:spcPct val="115000"/>
              </a:lnSpc>
              <a:spcBef>
                <a:spcPts val="0"/>
              </a:spcBef>
              <a:spcAft>
                <a:spcPts val="0"/>
              </a:spcAft>
              <a:buClr>
                <a:srgbClr val="000000"/>
              </a:buClr>
              <a:buSzPts val="1500"/>
              <a:buFont typeface="Arial"/>
              <a:buNone/>
            </a:pPr>
            <a:endParaRPr lang="en-GB" sz="900" dirty="0">
              <a:solidFill>
                <a:schemeClr val="dk1"/>
              </a:solidFill>
              <a:latin typeface="Montserrat SemiBold"/>
              <a:ea typeface="Montserrat SemiBold"/>
              <a:cs typeface="Montserrat SemiBold"/>
              <a:sym typeface="Montserrat SemiBold"/>
            </a:endParaRP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User Interface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Dashboards / Mobile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Apps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V</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Integration Layer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Google Maps API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V</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Processing Layer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Decision Engine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Data Storage (MongoDB /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a:t>
            </a:r>
            <a:r>
              <a:rPr lang="en-IN" sz="500" dirty="0" err="1">
                <a:solidFill>
                  <a:srgbClr val="616161"/>
                </a:solidFill>
                <a:latin typeface="Montserrat SemiBold"/>
                <a:ea typeface="Montserrat SemiBold"/>
                <a:cs typeface="Montserrat SemiBold"/>
                <a:sym typeface="Montserrat SemiBold"/>
              </a:rPr>
              <a:t>InfluxDB</a:t>
            </a:r>
            <a:r>
              <a:rPr lang="en-IN" sz="500" dirty="0">
                <a:solidFill>
                  <a:srgbClr val="616161"/>
                </a:solidFill>
                <a:latin typeface="Montserrat SemiBold"/>
                <a:ea typeface="Montserrat SemiBold"/>
                <a:cs typeface="Montserrat SemiBold"/>
                <a:sym typeface="Montserrat SemiBold"/>
              </a:rPr>
              <a:t>)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V</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Communication Layer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MQTT / Apache Kafka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V</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Device Layer (Edge)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Traffic Cameras &amp; Road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Sensors &amp; Edge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Devices (Raspberry Pi,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Jetson Nano)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  Data Flow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(Real-Time) |</a:t>
            </a:r>
          </a:p>
          <a:p>
            <a:pPr lvl="0">
              <a:lnSpc>
                <a:spcPct val="115000"/>
              </a:lnSpc>
              <a:buSzPts val="1500"/>
            </a:pPr>
            <a:r>
              <a:rPr lang="en-IN" sz="500" dirty="0">
                <a:solidFill>
                  <a:srgbClr val="616161"/>
                </a:solidFill>
                <a:latin typeface="Montserrat SemiBold"/>
                <a:ea typeface="Montserrat SemiBold"/>
                <a:cs typeface="Montserrat SemiBold"/>
                <a:sym typeface="Montserrat SemiBold"/>
              </a:rPr>
              <a:t>             +--------------+</a:t>
            </a:r>
            <a:endParaRPr sz="500" b="0" i="0" u="none" strike="noStrike" cap="none" dirty="0">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2"/>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17" name="Google Shape;117;p12"/>
          <p:cNvSpPr txBox="1"/>
          <p:nvPr/>
        </p:nvSpPr>
        <p:spPr>
          <a:xfrm>
            <a:off x="311700" y="716275"/>
            <a:ext cx="8520600" cy="553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Please share the wireframes/Mock diagrams of the proposed solution</a:t>
            </a:r>
            <a:endParaRPr sz="1500" b="0" i="0" u="none" strike="noStrike" cap="none" dirty="0">
              <a:solidFill>
                <a:srgbClr val="616161"/>
              </a:solidFill>
              <a:latin typeface="Montserrat SemiBold"/>
              <a:ea typeface="Montserrat SemiBold"/>
              <a:cs typeface="Montserrat SemiBold"/>
              <a:sym typeface="Montserrat SemiBold"/>
            </a:endParaRPr>
          </a:p>
        </p:txBody>
      </p:sp>
      <p:pic>
        <p:nvPicPr>
          <p:cNvPr id="4" name="Picture 3" descr="A map of a road&#10;&#10;AI-generated content may be incorrect.">
            <a:extLst>
              <a:ext uri="{FF2B5EF4-FFF2-40B4-BE49-F238E27FC236}">
                <a16:creationId xmlns:a16="http://schemas.microsoft.com/office/drawing/2014/main" id="{D997A4C9-E436-757A-97B1-890419743DAE}"/>
              </a:ext>
            </a:extLst>
          </p:cNvPr>
          <p:cNvPicPr>
            <a:picLocks noChangeAspect="1"/>
          </p:cNvPicPr>
          <p:nvPr/>
        </p:nvPicPr>
        <p:blipFill>
          <a:blip r:embed="rId4"/>
          <a:stretch>
            <a:fillRect/>
          </a:stretch>
        </p:blipFill>
        <p:spPr>
          <a:xfrm>
            <a:off x="2076283" y="1202423"/>
            <a:ext cx="2119648" cy="3412440"/>
          </a:xfrm>
          <a:prstGeom prst="rect">
            <a:avLst/>
          </a:prstGeom>
        </p:spPr>
      </p:pic>
      <p:pic>
        <p:nvPicPr>
          <p:cNvPr id="5" name="Picture 4" descr="A map of a road&#10;&#10;AI-generated content may be incorrect.">
            <a:extLst>
              <a:ext uri="{FF2B5EF4-FFF2-40B4-BE49-F238E27FC236}">
                <a16:creationId xmlns:a16="http://schemas.microsoft.com/office/drawing/2014/main" id="{B23949FD-1B02-8A26-AA33-312C79962BD6}"/>
              </a:ext>
            </a:extLst>
          </p:cNvPr>
          <p:cNvPicPr>
            <a:picLocks noChangeAspect="1"/>
          </p:cNvPicPr>
          <p:nvPr/>
        </p:nvPicPr>
        <p:blipFill>
          <a:blip r:embed="rId5"/>
          <a:stretch>
            <a:fillRect/>
          </a:stretch>
        </p:blipFill>
        <p:spPr>
          <a:xfrm>
            <a:off x="4340851" y="1202423"/>
            <a:ext cx="2119648" cy="3455302"/>
          </a:xfrm>
          <a:prstGeom prst="rect">
            <a:avLst/>
          </a:prstGeom>
        </p:spPr>
      </p:pic>
      <p:sp>
        <p:nvSpPr>
          <p:cNvPr id="7" name="TextBox 6">
            <a:extLst>
              <a:ext uri="{FF2B5EF4-FFF2-40B4-BE49-F238E27FC236}">
                <a16:creationId xmlns:a16="http://schemas.microsoft.com/office/drawing/2014/main" id="{677B27CB-CD8F-8189-8BB9-CB7101D9EC41}"/>
              </a:ext>
            </a:extLst>
          </p:cNvPr>
          <p:cNvSpPr txBox="1"/>
          <p:nvPr/>
        </p:nvSpPr>
        <p:spPr>
          <a:xfrm>
            <a:off x="2490264" y="4613791"/>
            <a:ext cx="2134647" cy="261610"/>
          </a:xfrm>
          <a:prstGeom prst="rect">
            <a:avLst/>
          </a:prstGeom>
          <a:noFill/>
        </p:spPr>
        <p:txBody>
          <a:bodyPr wrap="square" rtlCol="0">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100" dirty="0"/>
              <a:t>Actual </a:t>
            </a:r>
            <a:r>
              <a:rPr lang="en-GB" sz="1100" dirty="0" err="1"/>
              <a:t>GMap</a:t>
            </a:r>
            <a:endParaRPr lang="en-US" sz="1100" dirty="0"/>
          </a:p>
        </p:txBody>
      </p:sp>
      <p:sp>
        <p:nvSpPr>
          <p:cNvPr id="8" name="TextBox 7">
            <a:extLst>
              <a:ext uri="{FF2B5EF4-FFF2-40B4-BE49-F238E27FC236}">
                <a16:creationId xmlns:a16="http://schemas.microsoft.com/office/drawing/2014/main" id="{63A79E9F-5ED4-23BC-14F0-F1F210DA790E}"/>
              </a:ext>
            </a:extLst>
          </p:cNvPr>
          <p:cNvSpPr txBox="1"/>
          <p:nvPr/>
        </p:nvSpPr>
        <p:spPr>
          <a:xfrm>
            <a:off x="4692035" y="4635758"/>
            <a:ext cx="3054698" cy="261610"/>
          </a:xfrm>
          <a:prstGeom prst="rect">
            <a:avLst/>
          </a:prstGeom>
          <a:noFill/>
        </p:spPr>
        <p:txBody>
          <a:bodyPr wrap="square" rtlCol="0">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100" dirty="0"/>
              <a:t>Suggested </a:t>
            </a:r>
            <a:r>
              <a:rPr lang="en-GB" sz="1100" dirty="0" err="1"/>
              <a:t>Gmap</a:t>
            </a:r>
            <a:endParaRPr lang="en-US"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13"/>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23" name="Google Shape;123;p13"/>
          <p:cNvSpPr txBox="1"/>
          <p:nvPr/>
        </p:nvSpPr>
        <p:spPr>
          <a:xfrm>
            <a:off x="490294" y="773425"/>
            <a:ext cx="8520600" cy="3327088"/>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What datasets will your solution use? Are they publicly available, synthetic, or user-generated?</a:t>
            </a:r>
          </a:p>
          <a:p>
            <a:pPr marL="0" marR="0" lvl="0" indent="0" algn="l" rtl="0">
              <a:lnSpc>
                <a:spcPct val="115000"/>
              </a:lnSpc>
              <a:spcBef>
                <a:spcPts val="0"/>
              </a:spcBef>
              <a:spcAft>
                <a:spcPts val="0"/>
              </a:spcAft>
              <a:buClr>
                <a:srgbClr val="000000"/>
              </a:buClr>
              <a:buSzPts val="1500"/>
              <a:buFont typeface="Arial"/>
              <a:buNone/>
            </a:pPr>
            <a:endParaRPr lang="en-GB" sz="1300" dirty="0">
              <a:solidFill>
                <a:schemeClr val="dk1"/>
              </a:solidFill>
              <a:latin typeface="Montserrat SemiBold"/>
              <a:ea typeface="Montserrat SemiBold"/>
              <a:cs typeface="Montserrat SemiBold"/>
              <a:sym typeface="Montserrat SemiBold"/>
            </a:endParaRPr>
          </a:p>
          <a:p>
            <a:pPr lvl="0">
              <a:lnSpc>
                <a:spcPct val="115000"/>
              </a:lnSpc>
              <a:buSzPts val="1500"/>
            </a:pPr>
            <a:r>
              <a:rPr lang="en-US" sz="1300" dirty="0"/>
              <a:t>Our solution will use a combination of </a:t>
            </a:r>
            <a:r>
              <a:rPr lang="en-US" sz="1300" b="1" dirty="0"/>
              <a:t>publicly available</a:t>
            </a:r>
            <a:r>
              <a:rPr lang="en-US" sz="1300" dirty="0"/>
              <a:t>, </a:t>
            </a:r>
            <a:r>
              <a:rPr lang="en-US" sz="1300" b="1" dirty="0"/>
              <a:t>synthetic</a:t>
            </a:r>
            <a:r>
              <a:rPr lang="en-US" sz="1300" dirty="0"/>
              <a:t>, and </a:t>
            </a:r>
            <a:r>
              <a:rPr lang="en-US" sz="1300" b="1" dirty="0"/>
              <a:t>user-generated</a:t>
            </a:r>
            <a:r>
              <a:rPr lang="en-US" sz="1300" dirty="0"/>
              <a:t> datasets. For vehicle detection and traffic density analysis, we will use public datasets like the </a:t>
            </a:r>
            <a:r>
              <a:rPr lang="en-US" sz="1300" b="1" dirty="0"/>
              <a:t>UA-DETRAC</a:t>
            </a:r>
            <a:r>
              <a:rPr lang="en-US" sz="1300" dirty="0"/>
              <a:t>, </a:t>
            </a:r>
            <a:r>
              <a:rPr lang="en-US" sz="1300" b="1" dirty="0" err="1"/>
              <a:t>CityFlow</a:t>
            </a:r>
            <a:r>
              <a:rPr lang="en-US" sz="1300" dirty="0"/>
              <a:t>, and </a:t>
            </a:r>
            <a:r>
              <a:rPr lang="en-US" sz="1300" b="1" dirty="0"/>
              <a:t>KITTI</a:t>
            </a:r>
            <a:r>
              <a:rPr lang="en-US" sz="1300" dirty="0"/>
              <a:t> datasets, which include annotated traffic surveillance videos for AI training. Synthetic datasets will be generated using traffic simulation tools like </a:t>
            </a:r>
            <a:r>
              <a:rPr lang="en-US" sz="1300" b="1" dirty="0"/>
              <a:t>SUMO (Simulation of Urban </a:t>
            </a:r>
            <a:r>
              <a:rPr lang="en-US" sz="1300" b="1" dirty="0" err="1"/>
              <a:t>MObility</a:t>
            </a:r>
            <a:r>
              <a:rPr lang="en-US" sz="1300" b="1" dirty="0"/>
              <a:t>)</a:t>
            </a:r>
            <a:r>
              <a:rPr lang="en-US" sz="1300" dirty="0"/>
              <a:t> to model traffic flow under various conditions, including emergency vehicle scenarios. Additionally, </a:t>
            </a:r>
            <a:r>
              <a:rPr lang="en-US" sz="1300" b="1" dirty="0"/>
              <a:t>user-generated data</a:t>
            </a:r>
            <a:r>
              <a:rPr lang="en-US" sz="1300" dirty="0"/>
              <a:t> from IoT sensors, edge devices, and smart cameras deployed at intersections will be collected in real time to train, fine-tune, and validate the system. Historical and live traffic data from </a:t>
            </a:r>
            <a:r>
              <a:rPr lang="en-US" sz="1300" b="1" dirty="0"/>
              <a:t>Google Maps APIs</a:t>
            </a:r>
            <a:r>
              <a:rPr lang="en-US" sz="1300" dirty="0"/>
              <a:t> will also support route optimization. Combining all three types ensures a robust, real-world-ready system capable of dynamic, city-scale deployment.</a:t>
            </a:r>
            <a:endParaRPr sz="1300" b="0" i="0" u="none" strike="noStrike" cap="none" dirty="0">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5"/>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29" name="Google Shape;129;p15"/>
          <p:cNvSpPr txBox="1"/>
          <p:nvPr/>
        </p:nvSpPr>
        <p:spPr>
          <a:xfrm>
            <a:off x="311700" y="716274"/>
            <a:ext cx="8520600" cy="3334231"/>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Does your solution require cloud-based computation, or can it work with on-device processing? If cloud-based, how do you plan to address connectivity challenges and cost constraints?</a:t>
            </a:r>
          </a:p>
          <a:p>
            <a:pPr marL="0" marR="0" lvl="0" indent="0" algn="l" rtl="0">
              <a:lnSpc>
                <a:spcPct val="115000"/>
              </a:lnSpc>
              <a:spcBef>
                <a:spcPts val="0"/>
              </a:spcBef>
              <a:spcAft>
                <a:spcPts val="0"/>
              </a:spcAft>
              <a:buClr>
                <a:srgbClr val="000000"/>
              </a:buClr>
              <a:buSzPts val="1500"/>
              <a:buFont typeface="Arial"/>
              <a:buNone/>
            </a:pPr>
            <a:endParaRPr lang="en-GB" sz="1300" dirty="0">
              <a:solidFill>
                <a:schemeClr val="dk1"/>
              </a:solidFill>
              <a:latin typeface="Montserrat SemiBold"/>
              <a:ea typeface="Montserrat SemiBold"/>
              <a:cs typeface="Montserrat SemiBold"/>
              <a:sym typeface="Montserrat SemiBold"/>
            </a:endParaRPr>
          </a:p>
          <a:p>
            <a:r>
              <a:rPr lang="en-US" sz="1300" dirty="0"/>
              <a:t>Our solution uses a </a:t>
            </a:r>
            <a:r>
              <a:rPr lang="en-US" sz="1300" b="1" dirty="0"/>
              <a:t>hybrid architecture</a:t>
            </a:r>
            <a:r>
              <a:rPr lang="en-US" sz="1300" dirty="0"/>
              <a:t> combining </a:t>
            </a:r>
            <a:r>
              <a:rPr lang="en-US" sz="1300" b="1" dirty="0"/>
              <a:t>on-device edge processing</a:t>
            </a:r>
            <a:r>
              <a:rPr lang="en-US" sz="1300" dirty="0"/>
              <a:t> and </a:t>
            </a:r>
            <a:r>
              <a:rPr lang="en-US" sz="1300" b="1" dirty="0"/>
              <a:t>cloud-based computation</a:t>
            </a:r>
            <a:r>
              <a:rPr lang="en-US" sz="1300" dirty="0"/>
              <a:t>. Critical tasks like vehicle detection, emergency vehicle recognition, and initial traffic density analysis are handled on-device using lightweight AI models on </a:t>
            </a:r>
            <a:r>
              <a:rPr lang="en-US" sz="1300" b="1" dirty="0"/>
              <a:t>Raspberry Pi</a:t>
            </a:r>
            <a:r>
              <a:rPr lang="en-US" sz="1300" dirty="0"/>
              <a:t> or </a:t>
            </a:r>
            <a:r>
              <a:rPr lang="en-US" sz="1300" b="1" dirty="0"/>
              <a:t>Jetson Nano</a:t>
            </a:r>
            <a:r>
              <a:rPr lang="en-US" sz="1300" dirty="0"/>
              <a:t>, ensuring low latency and continuous operation even during network disruptions. The </a:t>
            </a:r>
            <a:r>
              <a:rPr lang="en-US" sz="1300" b="1" dirty="0"/>
              <a:t>cloud</a:t>
            </a:r>
            <a:r>
              <a:rPr lang="en-US" sz="1300" dirty="0"/>
              <a:t> is used for more intensive tasks like historical trend analysis, route optimization, large-scale data storage, and remote monitoring via dashboards.</a:t>
            </a:r>
          </a:p>
          <a:p>
            <a:r>
              <a:rPr lang="en-US" sz="1300" dirty="0"/>
              <a:t>To address </a:t>
            </a:r>
            <a:r>
              <a:rPr lang="en-US" sz="1300" b="1" dirty="0"/>
              <a:t>connectivity challenges</a:t>
            </a:r>
            <a:r>
              <a:rPr lang="en-US" sz="1300" dirty="0"/>
              <a:t>, the system is designed to fall back to edge-only operation when the cloud is temporarily unavailable, ensuring uninterrupted traffic signal control. For </a:t>
            </a:r>
            <a:r>
              <a:rPr lang="en-US" sz="1300" b="1" dirty="0"/>
              <a:t>cost constraints</a:t>
            </a:r>
            <a:r>
              <a:rPr lang="en-US" sz="1300" dirty="0"/>
              <a:t>, we use </a:t>
            </a:r>
            <a:r>
              <a:rPr lang="en-US" sz="1300" b="1" dirty="0"/>
              <a:t>open-source tools</a:t>
            </a:r>
            <a:r>
              <a:rPr lang="en-US" sz="1300" dirty="0"/>
              <a:t>, containerization (Docker), and scalable cloud platforms with pay-as-you-go models, minimizing infrastructure overhead. This balanced approach offers resilience, scalability, and cost-effectiveness while ensuring real-time responsiveness in traffic management and healthcare emergency routing.</a:t>
            </a: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17"/>
          <p:cNvPicPr preferRelativeResize="0"/>
          <p:nvPr/>
        </p:nvPicPr>
        <p:blipFill rotWithShape="1">
          <a:blip r:embed="rId3">
            <a:alphaModFix/>
          </a:blip>
          <a:srcRect/>
          <a:stretch/>
        </p:blipFill>
        <p:spPr>
          <a:xfrm>
            <a:off x="0" y="0"/>
            <a:ext cx="9144003" cy="51434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3"/>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63" name="Google Shape;63;p3"/>
          <p:cNvSpPr txBox="1"/>
          <p:nvPr/>
        </p:nvSpPr>
        <p:spPr>
          <a:xfrm>
            <a:off x="626400" y="806400"/>
            <a:ext cx="7731788" cy="46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What is the problem you are solving? </a:t>
            </a:r>
          </a:p>
          <a:p>
            <a:pPr marL="0" marR="0" lvl="0" indent="0" algn="l" rtl="0">
              <a:lnSpc>
                <a:spcPct val="115000"/>
              </a:lnSpc>
              <a:spcBef>
                <a:spcPts val="0"/>
              </a:spcBef>
              <a:spcAft>
                <a:spcPts val="100"/>
              </a:spcAft>
              <a:buClr>
                <a:srgbClr val="000000"/>
              </a:buClr>
              <a:buSzPts val="1500"/>
              <a:buFont typeface="Arial"/>
              <a:buNone/>
            </a:pPr>
            <a:endParaRPr lang="en-GB" sz="1500" dirty="0">
              <a:solidFill>
                <a:schemeClr val="dk1"/>
              </a:solidFill>
              <a:latin typeface="Montserrat SemiBold"/>
              <a:ea typeface="Montserrat SemiBold"/>
              <a:cs typeface="Montserrat SemiBold"/>
              <a:sym typeface="Montserrat SemiBold"/>
            </a:endParaRPr>
          </a:p>
          <a:p>
            <a:pPr>
              <a:lnSpc>
                <a:spcPct val="115000"/>
              </a:lnSpc>
              <a:spcAft>
                <a:spcPts val="100"/>
              </a:spcAft>
              <a:buSzPts val="1500"/>
            </a:pPr>
            <a:r>
              <a:rPr lang="en-US" sz="1600" dirty="0"/>
              <a:t>Current traffic and navigation systems ignore real-time congestion, causing delays in emergencies. Our AI-powered traffic signals and enhanced navigation adapt to live traffic patterns, reducing response times and helping ambulances and healthcare workers reach hospitals faster—potentially saving lives.</a:t>
            </a:r>
          </a:p>
          <a:p>
            <a:pPr lvl="0">
              <a:lnSpc>
                <a:spcPct val="115000"/>
              </a:lnSpc>
              <a:spcAft>
                <a:spcPts val="100"/>
              </a:spcAft>
              <a:buSzPts val="1500"/>
            </a:pPr>
            <a:endParaRPr lang="en-US" sz="1600" dirty="0"/>
          </a:p>
          <a:p>
            <a:pPr lvl="0">
              <a:lnSpc>
                <a:spcPct val="115000"/>
              </a:lnSpc>
              <a:spcAft>
                <a:spcPts val="100"/>
              </a:spcAft>
              <a:buSzPts val="1500"/>
            </a:pPr>
            <a:endParaRPr sz="1500" b="0" i="0" u="none" strike="noStrike" cap="none" dirty="0">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4"/>
          <p:cNvPicPr preferRelativeResize="0"/>
          <p:nvPr/>
        </p:nvPicPr>
        <p:blipFill rotWithShape="1">
          <a:blip r:embed="rId3">
            <a:alphaModFix/>
          </a:blip>
          <a:srcRect/>
          <a:stretch/>
        </p:blipFill>
        <p:spPr>
          <a:xfrm>
            <a:off x="0" y="-200025"/>
            <a:ext cx="9144003" cy="5143490"/>
          </a:xfrm>
          <a:prstGeom prst="rect">
            <a:avLst/>
          </a:prstGeom>
          <a:noFill/>
          <a:ln>
            <a:noFill/>
          </a:ln>
        </p:spPr>
      </p:pic>
      <p:sp>
        <p:nvSpPr>
          <p:cNvPr id="69" name="Google Shape;69;p4"/>
          <p:cNvSpPr txBox="1"/>
          <p:nvPr/>
        </p:nvSpPr>
        <p:spPr>
          <a:xfrm>
            <a:off x="313200" y="284906"/>
            <a:ext cx="8517600" cy="465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
              </a:spcAft>
              <a:buNone/>
            </a:pPr>
            <a:r>
              <a:rPr lang="en-GB" sz="1100" b="0" i="0" u="none" strike="noStrike" cap="none" dirty="0">
                <a:solidFill>
                  <a:schemeClr val="dk1"/>
                </a:solidFill>
                <a:latin typeface="Montserrat SemiBold"/>
                <a:ea typeface="Montserrat SemiBold"/>
                <a:cs typeface="Montserrat SemiBold"/>
                <a:sym typeface="Montserrat SemiBold"/>
              </a:rPr>
              <a:t>Describe your solution. How different is it from any of the other existing ideas? How will it be able to solve the problem? USP of the proposed solution? What is the intended impact of your solution.</a:t>
            </a:r>
          </a:p>
          <a:p>
            <a:pPr marL="0" marR="0" lvl="0" indent="0" algn="l" rtl="0">
              <a:spcBef>
                <a:spcPts val="0"/>
              </a:spcBef>
              <a:spcAft>
                <a:spcPts val="100"/>
              </a:spcAft>
              <a:buNone/>
            </a:pPr>
            <a:endParaRPr lang="en-GB" sz="1500" dirty="0">
              <a:solidFill>
                <a:schemeClr val="dk1"/>
              </a:solidFill>
              <a:latin typeface="Montserrat SemiBold"/>
              <a:ea typeface="Montserrat SemiBold"/>
              <a:cs typeface="Montserrat SemiBold"/>
              <a:sym typeface="Montserrat SemiBold"/>
            </a:endParaRPr>
          </a:p>
          <a:p>
            <a:r>
              <a:rPr lang="en-US" sz="1100" dirty="0"/>
              <a:t>Our solution combines AI-driven smart traffic signals and an enhanced Google Maps navigation system to address real-time traffic congestion, with a strong focus on healthcare accessibility and emergency response. Traditional traffic signals operate on fixed timers, regardless of vehicle presence, while navigation apps often prioritize the shortest route without considering live congestion. This leads to inefficient traffic flow and delays, especially critical for ambulances and healthcare personnel.</a:t>
            </a:r>
          </a:p>
          <a:p>
            <a:r>
              <a:rPr lang="en-US" sz="1100" dirty="0"/>
              <a:t>We propose a two-part system:</a:t>
            </a:r>
          </a:p>
          <a:p>
            <a:r>
              <a:rPr lang="en-US" sz="1100" b="1" dirty="0"/>
              <a:t>Smart Traffic Signals powered by AI and IoT</a:t>
            </a:r>
            <a:r>
              <a:rPr lang="en-US" sz="1100" dirty="0"/>
              <a:t>: Using real-time video feeds and road-embedded sensors, the system adjusts signal timings based on current traffic density. If one lane is empty while another is congested, the green signal shifts accordingly, reducing idle wait times and improving flow.</a:t>
            </a:r>
          </a:p>
          <a:p>
            <a:r>
              <a:rPr lang="en-US" sz="1100" b="1" dirty="0"/>
              <a:t>Intelligent Route Optimization in Google Maps</a:t>
            </a:r>
            <a:r>
              <a:rPr lang="en-US" sz="1100" dirty="0"/>
              <a:t>: By analyzing traffic data from the last 10 minutes, the system highlights not just the shortest, but the least congested route in green. This ensures smoother travel during peak hours or emergencies.</a:t>
            </a:r>
          </a:p>
          <a:p>
            <a:r>
              <a:rPr lang="en-US" sz="1100" dirty="0"/>
              <a:t>What makes our solution unique is its </a:t>
            </a:r>
            <a:r>
              <a:rPr lang="en-US" sz="1100" b="1" dirty="0"/>
              <a:t>dual-layer approach</a:t>
            </a:r>
            <a:r>
              <a:rPr lang="en-US" sz="1100" dirty="0"/>
              <a:t>, combining adaptive traffic control and intelligent navigation, unlike existing systems that only focus on one. Our solution analyzes real-time traffic behavior instead of relying on static data.</a:t>
            </a:r>
          </a:p>
          <a:p>
            <a:r>
              <a:rPr lang="en-US" sz="1100" dirty="0"/>
              <a:t>The </a:t>
            </a:r>
            <a:r>
              <a:rPr lang="en-US" sz="1100" b="1" dirty="0"/>
              <a:t>USP</a:t>
            </a:r>
            <a:r>
              <a:rPr lang="en-US" sz="1100" dirty="0"/>
              <a:t> lies in its </a:t>
            </a:r>
            <a:r>
              <a:rPr lang="en-US" sz="1100" b="1" dirty="0"/>
              <a:t>healthcare-aware design</a:t>
            </a:r>
            <a:r>
              <a:rPr lang="en-US" sz="1100" dirty="0"/>
              <a:t>. In emergencies, the system prioritizes ambulance routing by dynamically adjusting signals and selecting the fastest routes to hospitals, reducing response times and potentially saving lives.</a:t>
            </a:r>
          </a:p>
          <a:p>
            <a:r>
              <a:rPr lang="en-US" sz="1100" dirty="0"/>
              <a:t>The intended impact is a smarter urban traffic ecosystem that minimizes congestion, shortens commutes, and strengthens infrastructure for emergency medical services. Scalable across cities, this solution can significantly enhance traffic management and healthcare logistics.</a:t>
            </a:r>
          </a:p>
          <a:p>
            <a:pPr marL="0" marR="0" lvl="0" indent="0" algn="l" rtl="0">
              <a:lnSpc>
                <a:spcPct val="115000"/>
              </a:lnSpc>
              <a:spcBef>
                <a:spcPts val="0"/>
              </a:spcBef>
              <a:spcAft>
                <a:spcPts val="100"/>
              </a:spcAft>
              <a:buNone/>
            </a:pPr>
            <a:endParaRPr sz="1500" b="0" i="0" u="none" strike="noStrike" cap="none" dirty="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5"/>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75" name="Google Shape;75;p5"/>
          <p:cNvSpPr txBox="1"/>
          <p:nvPr/>
        </p:nvSpPr>
        <p:spPr>
          <a:xfrm>
            <a:off x="311700" y="747399"/>
            <a:ext cx="8520600" cy="3853175"/>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l" rtl="0">
              <a:lnSpc>
                <a:spcPct val="115000"/>
              </a:lnSpc>
              <a:spcBef>
                <a:spcPts val="0"/>
              </a:spcBef>
              <a:spcAft>
                <a:spcPts val="10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Who is the primary user of your solution, and explain how your solution will leverage open-source AI to address the aspects mentioned in the </a:t>
            </a:r>
            <a:r>
              <a:rPr lang="en-GB" sz="1500" b="0" i="0" u="sng" strike="noStrike" cap="none" dirty="0">
                <a:solidFill>
                  <a:schemeClr val="hlink"/>
                </a:solidFill>
                <a:latin typeface="Montserrat SemiBold"/>
                <a:ea typeface="Montserrat SemiBold"/>
                <a:cs typeface="Montserrat SemiBold"/>
                <a:sym typeface="Montserrat SemiBold"/>
                <a:hlinkClick r:id="rId4"/>
              </a:rPr>
              <a:t>Key Design Guidelines</a:t>
            </a:r>
            <a:r>
              <a:rPr lang="en-GB" sz="1500" dirty="0">
                <a:solidFill>
                  <a:schemeClr val="dk1"/>
                </a:solidFill>
                <a:latin typeface="Montserrat SemiBold"/>
                <a:ea typeface="Montserrat SemiBold"/>
                <a:cs typeface="Montserrat SemiBold"/>
                <a:sym typeface="Montserrat SemiBold"/>
              </a:rPr>
              <a:t>.</a:t>
            </a:r>
          </a:p>
          <a:p>
            <a:pPr marL="0" marR="0" lvl="0" indent="0" algn="l" rtl="0">
              <a:lnSpc>
                <a:spcPct val="115000"/>
              </a:lnSpc>
              <a:spcBef>
                <a:spcPts val="0"/>
              </a:spcBef>
              <a:spcAft>
                <a:spcPts val="100"/>
              </a:spcAft>
              <a:buClr>
                <a:srgbClr val="000000"/>
              </a:buClr>
              <a:buSzPts val="1500"/>
              <a:buFont typeface="Arial"/>
              <a:buNone/>
            </a:pPr>
            <a:endParaRPr lang="en-GB" sz="1500" b="0" i="0" u="none" strike="noStrike" cap="none" dirty="0">
              <a:solidFill>
                <a:schemeClr val="dk1"/>
              </a:solidFill>
              <a:latin typeface="Montserrat SemiBold"/>
              <a:ea typeface="Montserrat SemiBold"/>
              <a:cs typeface="Montserrat SemiBold"/>
              <a:sym typeface="Montserrat SemiBold"/>
            </a:endParaRPr>
          </a:p>
          <a:p>
            <a:r>
              <a:rPr lang="en-US" dirty="0"/>
              <a:t>The primary users of our solution are </a:t>
            </a:r>
            <a:r>
              <a:rPr lang="en-US" b="1" dirty="0"/>
              <a:t>urban traffic authorities</a:t>
            </a:r>
            <a:r>
              <a:rPr lang="en-US" dirty="0"/>
              <a:t>, </a:t>
            </a:r>
            <a:r>
              <a:rPr lang="en-US" b="1" dirty="0"/>
              <a:t>municipal planners</a:t>
            </a:r>
            <a:r>
              <a:rPr lang="en-US" dirty="0"/>
              <a:t>, and </a:t>
            </a:r>
            <a:r>
              <a:rPr lang="en-US" b="1" dirty="0"/>
              <a:t>emergency healthcare services</a:t>
            </a:r>
            <a:r>
              <a:rPr lang="en-US" dirty="0"/>
              <a:t> such as ambulance networks. Indirect beneficiaries include </a:t>
            </a:r>
            <a:r>
              <a:rPr lang="en-US" b="1" dirty="0"/>
              <a:t>commuters, patients, and medical staff</a:t>
            </a:r>
            <a:r>
              <a:rPr lang="en-US" dirty="0"/>
              <a:t> who rely on timely, traffic-free routes.</a:t>
            </a:r>
          </a:p>
          <a:p>
            <a:r>
              <a:rPr lang="en-US" dirty="0"/>
              <a:t>Our solution uses </a:t>
            </a:r>
            <a:r>
              <a:rPr lang="en-US" b="1" dirty="0"/>
              <a:t>open-source AI frameworks</a:t>
            </a:r>
            <a:r>
              <a:rPr lang="en-US" dirty="0"/>
              <a:t> like TensorFlow, </a:t>
            </a:r>
            <a:r>
              <a:rPr lang="en-US" dirty="0" err="1"/>
              <a:t>PyTorch</a:t>
            </a:r>
            <a:r>
              <a:rPr lang="en-US" dirty="0"/>
              <a:t>, and OpenCV to process real-time video feeds and sensor data for traffic density detection and prediction. These AI models dynamically adjust traffic signals and integrate with navigation systems to suggest the least congested routes, especially prioritizing emergency vehicles.</a:t>
            </a:r>
          </a:p>
          <a:p>
            <a:r>
              <a:rPr lang="en-US" dirty="0"/>
              <a:t>Aligned with the </a:t>
            </a:r>
            <a:r>
              <a:rPr lang="en-US" b="1" dirty="0"/>
              <a:t>Key Design Guidelines</a:t>
            </a:r>
            <a:r>
              <a:rPr lang="en-US" dirty="0"/>
              <a:t>:</a:t>
            </a:r>
          </a:p>
          <a:p>
            <a:r>
              <a:rPr lang="en-US" dirty="0"/>
              <a:t>It is </a:t>
            </a:r>
            <a:r>
              <a:rPr lang="en-US" b="1" dirty="0"/>
              <a:t>impact-driven</a:t>
            </a:r>
            <a:r>
              <a:rPr lang="en-US" dirty="0"/>
              <a:t>, directly improving emergency response times and healthcare accessibility.</a:t>
            </a:r>
          </a:p>
          <a:p>
            <a:r>
              <a:rPr lang="en-US" b="1" dirty="0"/>
              <a:t>Scalable and replicable</a:t>
            </a:r>
            <a:r>
              <a:rPr lang="en-US" dirty="0"/>
              <a:t>, as it uses open-source tools and modular architecture adaptable to cities of various sizes.</a:t>
            </a:r>
          </a:p>
          <a:p>
            <a:r>
              <a:rPr lang="en-US" b="1" dirty="0"/>
              <a:t>Sustainable</a:t>
            </a:r>
            <a:r>
              <a:rPr lang="en-US" dirty="0"/>
              <a:t>, by reducing idle time at signals, cutting fuel use and emissions.</a:t>
            </a:r>
          </a:p>
          <a:p>
            <a:r>
              <a:rPr lang="en-US" b="1" dirty="0"/>
              <a:t>Open and customizable</a:t>
            </a:r>
            <a:r>
              <a:rPr lang="en-US" dirty="0"/>
              <a:t>, allowing local governments and developers to refine models based on specific infrastructure or policies.</a:t>
            </a:r>
          </a:p>
          <a:p>
            <a:r>
              <a:rPr lang="en-US" dirty="0"/>
              <a:t>By leveraging community-supported AI models, we ensure transparency, affordability, and faster innovation cycles. This approach not only modernizes traffic management but also strengthens healthcare support through smarter, AI-enhanced urban mobility systems.</a:t>
            </a:r>
          </a:p>
          <a:p>
            <a:pPr marL="0" marR="0" lvl="0" indent="0" algn="l" rtl="0">
              <a:lnSpc>
                <a:spcPct val="115000"/>
              </a:lnSpc>
              <a:spcBef>
                <a:spcPts val="0"/>
              </a:spcBef>
              <a:spcAft>
                <a:spcPts val="100"/>
              </a:spcAft>
              <a:buClr>
                <a:srgbClr val="000000"/>
              </a:buClr>
              <a:buSzPts val="1500"/>
              <a:buFont typeface="Arial"/>
              <a:buNone/>
            </a:pPr>
            <a:endParaRPr sz="1500" b="0" i="0" u="none" strike="noStrike" cap="none" dirty="0">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6"/>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81" name="Google Shape;81;p6"/>
          <p:cNvSpPr txBox="1"/>
          <p:nvPr/>
        </p:nvSpPr>
        <p:spPr>
          <a:xfrm>
            <a:off x="311700" y="716274"/>
            <a:ext cx="8520600" cy="2934182"/>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0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How is this solution scalable? </a:t>
            </a:r>
            <a:endParaRPr lang="en-GB" sz="1500" dirty="0">
              <a:solidFill>
                <a:schemeClr val="dk1"/>
              </a:solidFill>
              <a:latin typeface="Montserrat SemiBold"/>
              <a:ea typeface="Montserrat SemiBold"/>
              <a:cs typeface="Montserrat SemiBold"/>
              <a:sym typeface="Montserrat SemiBold"/>
            </a:endParaRPr>
          </a:p>
          <a:p>
            <a:pPr marL="0" marR="0" lvl="0" indent="0" algn="l" rtl="0">
              <a:lnSpc>
                <a:spcPct val="115000"/>
              </a:lnSpc>
              <a:spcBef>
                <a:spcPts val="0"/>
              </a:spcBef>
              <a:spcAft>
                <a:spcPts val="100"/>
              </a:spcAft>
              <a:buClr>
                <a:srgbClr val="000000"/>
              </a:buClr>
              <a:buSzPts val="1500"/>
              <a:buFont typeface="Arial"/>
              <a:buNone/>
            </a:pPr>
            <a:endParaRPr lang="en-GB" sz="1500" b="0" i="0" u="none" strike="noStrike" cap="none" dirty="0">
              <a:solidFill>
                <a:schemeClr val="dk1"/>
              </a:solidFill>
              <a:latin typeface="Montserrat SemiBold"/>
              <a:ea typeface="Montserrat SemiBold"/>
              <a:cs typeface="Montserrat SemiBold"/>
              <a:sym typeface="Montserrat SemiBold"/>
            </a:endParaRPr>
          </a:p>
          <a:p>
            <a:pPr lvl="0">
              <a:lnSpc>
                <a:spcPct val="115000"/>
              </a:lnSpc>
              <a:spcAft>
                <a:spcPts val="100"/>
              </a:spcAft>
              <a:buSzPts val="1500"/>
            </a:pPr>
            <a:r>
              <a:rPr lang="en-US" sz="1200" dirty="0"/>
              <a:t>Our solution is highly scalable due to its modular architecture and reliance on open-source AI frameworks. The smart traffic signal system can be deployed in phases across intersections, while the navigation enhancement integrates seamlessly with existing platforms like Google Maps. Real-time data processing is handled via edge devices and cloud support, allowing easy expansion to new areas. Additionally, the use of standard IoT hardware and customizable AI models ensures adaptability to different city sizes, traffic patterns, and infrastructure levels—making it suitable for both urban and semi-urban environments.</a:t>
            </a:r>
            <a:endParaRPr sz="1200" b="0" i="0" u="none" strike="noStrike" cap="none" dirty="0">
              <a:solidFill>
                <a:schemeClr val="dk1"/>
              </a:solidFill>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7"/>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87" name="Google Shape;87;p7"/>
          <p:cNvSpPr txBox="1"/>
          <p:nvPr/>
        </p:nvSpPr>
        <p:spPr>
          <a:xfrm>
            <a:off x="390450" y="707881"/>
            <a:ext cx="4010100" cy="3728388"/>
          </a:xfrm>
          <a:prstGeom prst="rect">
            <a:avLst/>
          </a:prstGeom>
          <a:noFill/>
          <a:ln>
            <a:noFill/>
          </a:ln>
        </p:spPr>
        <p:txBody>
          <a:bodyPr spcFirstLastPara="1" wrap="square" lIns="91425" tIns="91425" rIns="91425" bIns="91425" anchor="t" anchorCtr="0">
            <a:normAutofit fontScale="70000" lnSpcReduction="20000"/>
          </a:bodyPr>
          <a:lstStyle/>
          <a:p>
            <a:pPr marL="0" marR="0" lvl="0" indent="0" algn="l" rtl="0">
              <a:lnSpc>
                <a:spcPct val="115000"/>
              </a:lnSpc>
              <a:spcBef>
                <a:spcPts val="0"/>
              </a:spcBef>
              <a:spcAft>
                <a:spcPts val="0"/>
              </a:spcAft>
              <a:buClr>
                <a:srgbClr val="000000"/>
              </a:buClr>
              <a:buSzPct val="100000"/>
              <a:buFont typeface="Arial"/>
              <a:buNone/>
            </a:pPr>
            <a:r>
              <a:rPr lang="en-GB" sz="1500" b="0" i="0" u="none" strike="noStrike" cap="none" dirty="0">
                <a:solidFill>
                  <a:srgbClr val="616161"/>
                </a:solidFill>
                <a:latin typeface="Montserrat SemiBold"/>
                <a:ea typeface="Montserrat SemiBold"/>
                <a:cs typeface="Montserrat SemiBold"/>
                <a:sym typeface="Montserrat SemiBold"/>
              </a:rPr>
              <a:t>List of features offered by the solution</a:t>
            </a:r>
            <a:br>
              <a:rPr lang="en-GB" sz="1500" b="0" i="0" u="none" strike="noStrike" cap="none" dirty="0">
                <a:solidFill>
                  <a:srgbClr val="616161"/>
                </a:solidFill>
                <a:latin typeface="Montserrat SemiBold"/>
                <a:ea typeface="Montserrat SemiBold"/>
                <a:cs typeface="Montserrat SemiBold"/>
                <a:sym typeface="Montserrat SemiBold"/>
              </a:rPr>
            </a:br>
            <a:endParaRPr lang="en-GB" sz="1500" b="0" i="0" u="none" strike="noStrike" cap="none" dirty="0">
              <a:solidFill>
                <a:srgbClr val="616161"/>
              </a:solidFill>
              <a:latin typeface="Montserrat SemiBold"/>
              <a:ea typeface="Montserrat SemiBold"/>
              <a:cs typeface="Montserrat SemiBold"/>
              <a:sym typeface="Montserrat SemiBold"/>
            </a:endParaRP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AI-Powered Smart Traffic Signals</a:t>
            </a: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Dynamic signal timing based on real-time traffic density.</a:t>
            </a: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Prioritization for emergency vehicles like ambulances.</a:t>
            </a: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Reduced idle wait time and improved traffic flow.</a:t>
            </a: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IoT Sensor Integration</a:t>
            </a: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Real-time traffic monitoring using road-embedded sensors and cameras.</a:t>
            </a: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Data collection for continuous learning and system optimization.</a:t>
            </a: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Enhanced Google Maps Navigation</a:t>
            </a: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Traffic pattern analysis from the last 10 minutes.</a:t>
            </a: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Route suggestions based on least congestion, not just shortest distance.</a:t>
            </a: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Green-highlighted optimal paths.</a:t>
            </a: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Healthcare-Aware Design</a:t>
            </a: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Priority routing for ambulances.</a:t>
            </a: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Faster access to hospitals during emergencies.</a:t>
            </a: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Scalability &amp; Modularity</a:t>
            </a: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Easy integration with existing infrastructure.</a:t>
            </a: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Compatible with cities of varying sizes and traffic systems.</a:t>
            </a: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Open-Source AI Framework</a:t>
            </a: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600" dirty="0">
                <a:solidFill>
                  <a:schemeClr val="tx1"/>
                </a:solidFill>
                <a:latin typeface="Arial" panose="020B0604020202020204" pitchFamily="34" charset="0"/>
              </a:rPr>
              <a:t>Uses TensorFlow, </a:t>
            </a:r>
            <a:r>
              <a:rPr lang="en-US" altLang="en-US" sz="1600" dirty="0" err="1">
                <a:solidFill>
                  <a:schemeClr val="tx1"/>
                </a:solidFill>
                <a:latin typeface="Arial" panose="020B0604020202020204" pitchFamily="34" charset="0"/>
              </a:rPr>
              <a:t>PyTorch</a:t>
            </a:r>
            <a:r>
              <a:rPr lang="en-US" altLang="en-US" sz="1600" dirty="0">
                <a:solidFill>
                  <a:schemeClr val="tx1"/>
                </a:solidFill>
                <a:latin typeface="Arial" panose="020B0604020202020204" pitchFamily="34" charset="0"/>
              </a:rPr>
              <a:t>, or OpenCV for transparency and adaptability.</a:t>
            </a:r>
          </a:p>
          <a:p>
            <a:pPr lvl="0" eaLnBrk="0" fontAlgn="base" hangingPunct="0">
              <a:spcBef>
                <a:spcPct val="0"/>
              </a:spcBef>
              <a:spcAft>
                <a:spcPct val="0"/>
              </a:spcAft>
              <a:buClrTx/>
            </a:pPr>
            <a:endParaRPr lang="en-US" altLang="en-US" sz="1600" dirty="0">
              <a:solidFill>
                <a:schemeClr val="tx1"/>
              </a:solidFill>
              <a:latin typeface="Arial" panose="020B0604020202020204" pitchFamily="34" charset="0"/>
            </a:endParaRPr>
          </a:p>
          <a:p>
            <a:pPr marL="0" marR="0" lvl="0" indent="0" algn="l" rtl="0">
              <a:lnSpc>
                <a:spcPct val="115000"/>
              </a:lnSpc>
              <a:spcBef>
                <a:spcPts val="0"/>
              </a:spcBef>
              <a:spcAft>
                <a:spcPts val="0"/>
              </a:spcAft>
              <a:buClr>
                <a:srgbClr val="000000"/>
              </a:buClr>
              <a:buSzPct val="100000"/>
              <a:buFont typeface="Arial"/>
              <a:buNone/>
            </a:pPr>
            <a:endParaRPr sz="1500" b="0" i="0" u="none" strike="noStrike" cap="none" dirty="0">
              <a:solidFill>
                <a:srgbClr val="616161"/>
              </a:solidFill>
              <a:latin typeface="Montserrat SemiBold"/>
              <a:ea typeface="Montserrat SemiBold"/>
              <a:cs typeface="Montserrat SemiBold"/>
              <a:sym typeface="Montserrat SemiBold"/>
            </a:endParaRPr>
          </a:p>
        </p:txBody>
      </p:sp>
      <p:pic>
        <p:nvPicPr>
          <p:cNvPr id="6" name="Picture 5" descr="A map of a road&#10;&#10;AI-generated content may be incorrect.">
            <a:extLst>
              <a:ext uri="{FF2B5EF4-FFF2-40B4-BE49-F238E27FC236}">
                <a16:creationId xmlns:a16="http://schemas.microsoft.com/office/drawing/2014/main" id="{D997A4C9-E436-757A-97B1-890419743DAE}"/>
              </a:ext>
            </a:extLst>
          </p:cNvPr>
          <p:cNvPicPr>
            <a:picLocks noChangeAspect="1"/>
          </p:cNvPicPr>
          <p:nvPr/>
        </p:nvPicPr>
        <p:blipFill>
          <a:blip r:embed="rId4"/>
          <a:stretch>
            <a:fillRect/>
          </a:stretch>
        </p:blipFill>
        <p:spPr>
          <a:xfrm>
            <a:off x="4791000" y="636014"/>
            <a:ext cx="2119648" cy="2976671"/>
          </a:xfrm>
          <a:prstGeom prst="rect">
            <a:avLst/>
          </a:prstGeom>
        </p:spPr>
      </p:pic>
      <p:pic>
        <p:nvPicPr>
          <p:cNvPr id="7" name="Picture 6" descr="A map of a road&#10;&#10;AI-generated content may be incorrect.">
            <a:extLst>
              <a:ext uri="{FF2B5EF4-FFF2-40B4-BE49-F238E27FC236}">
                <a16:creationId xmlns:a16="http://schemas.microsoft.com/office/drawing/2014/main" id="{B23949FD-1B02-8A26-AA33-312C79962BD6}"/>
              </a:ext>
            </a:extLst>
          </p:cNvPr>
          <p:cNvPicPr>
            <a:picLocks noChangeAspect="1"/>
          </p:cNvPicPr>
          <p:nvPr/>
        </p:nvPicPr>
        <p:blipFill>
          <a:blip r:embed="rId5"/>
          <a:stretch>
            <a:fillRect/>
          </a:stretch>
        </p:blipFill>
        <p:spPr>
          <a:xfrm>
            <a:off x="6967501" y="636014"/>
            <a:ext cx="2119648" cy="3148121"/>
          </a:xfrm>
          <a:prstGeom prst="rect">
            <a:avLst/>
          </a:prstGeom>
        </p:spPr>
      </p:pic>
      <p:sp>
        <p:nvSpPr>
          <p:cNvPr id="8" name="TextBox 6">
            <a:extLst>
              <a:ext uri="{FF2B5EF4-FFF2-40B4-BE49-F238E27FC236}">
                <a16:creationId xmlns:a16="http://schemas.microsoft.com/office/drawing/2014/main" id="{677B27CB-CD8F-8189-8BB9-CB7101D9EC41}"/>
              </a:ext>
            </a:extLst>
          </p:cNvPr>
          <p:cNvSpPr txBox="1"/>
          <p:nvPr/>
        </p:nvSpPr>
        <p:spPr>
          <a:xfrm>
            <a:off x="5062015" y="3738364"/>
            <a:ext cx="2134647" cy="369332"/>
          </a:xfrm>
          <a:prstGeom prst="rect">
            <a:avLst/>
          </a:prstGeom>
          <a:noFill/>
        </p:spPr>
        <p:txBody>
          <a:bodyPr wrap="square" rtlCol="0">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dirty="0"/>
              <a:t>Actual </a:t>
            </a:r>
            <a:r>
              <a:rPr lang="en-GB" dirty="0" err="1"/>
              <a:t>GMap</a:t>
            </a:r>
            <a:endParaRPr lang="en-US" dirty="0"/>
          </a:p>
        </p:txBody>
      </p:sp>
      <p:sp>
        <p:nvSpPr>
          <p:cNvPr id="9" name="TextBox 7">
            <a:extLst>
              <a:ext uri="{FF2B5EF4-FFF2-40B4-BE49-F238E27FC236}">
                <a16:creationId xmlns:a16="http://schemas.microsoft.com/office/drawing/2014/main" id="{63A79E9F-5ED4-23BC-14F0-F1F210DA790E}"/>
              </a:ext>
            </a:extLst>
          </p:cNvPr>
          <p:cNvSpPr txBox="1"/>
          <p:nvPr/>
        </p:nvSpPr>
        <p:spPr>
          <a:xfrm>
            <a:off x="6967501" y="3748034"/>
            <a:ext cx="3054698" cy="369332"/>
          </a:xfrm>
          <a:prstGeom prst="rect">
            <a:avLst/>
          </a:prstGeom>
          <a:noFill/>
        </p:spPr>
        <p:txBody>
          <a:bodyPr wrap="square" rtlCol="0">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dirty="0"/>
              <a:t>Suggested </a:t>
            </a:r>
            <a:r>
              <a:rPr lang="en-GB" dirty="0" err="1"/>
              <a:t>Gmap</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8"/>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93" name="Google Shape;93;p8"/>
          <p:cNvSpPr txBox="1"/>
          <p:nvPr/>
        </p:nvSpPr>
        <p:spPr>
          <a:xfrm>
            <a:off x="311700" y="764449"/>
            <a:ext cx="8520600" cy="4079013"/>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What open-source AI tools and technologies will you use to design the solution? </a:t>
            </a:r>
            <a:endParaRPr lang="en-GB" sz="1500" dirty="0">
              <a:solidFill>
                <a:schemeClr val="dk1"/>
              </a:solidFill>
              <a:latin typeface="Montserrat SemiBold"/>
              <a:ea typeface="Montserrat SemiBold"/>
              <a:cs typeface="Montserrat SemiBold"/>
              <a:sym typeface="Montserrat SemiBold"/>
            </a:endParaRPr>
          </a:p>
          <a:p>
            <a:pPr marL="0" marR="0" lvl="0" indent="0" algn="l" rtl="0">
              <a:lnSpc>
                <a:spcPct val="115000"/>
              </a:lnSpc>
              <a:spcBef>
                <a:spcPts val="0"/>
              </a:spcBef>
              <a:spcAft>
                <a:spcPts val="0"/>
              </a:spcAft>
              <a:buClr>
                <a:srgbClr val="000000"/>
              </a:buClr>
              <a:buSzPts val="1500"/>
              <a:buFont typeface="Arial"/>
              <a:buNone/>
            </a:pPr>
            <a:endParaRPr lang="en-GB" sz="1500" b="0" i="0" u="none" strike="noStrike" cap="none" dirty="0">
              <a:solidFill>
                <a:schemeClr val="dk1"/>
              </a:solidFill>
              <a:latin typeface="Montserrat SemiBold"/>
              <a:ea typeface="Montserrat SemiBold"/>
              <a:cs typeface="Montserrat SemiBold"/>
              <a:sym typeface="Montserrat SemiBold"/>
            </a:endParaRPr>
          </a:p>
          <a:p>
            <a:r>
              <a:rPr lang="en-US" b="1" dirty="0"/>
              <a:t>TensorFlow</a:t>
            </a:r>
            <a:endParaRPr lang="en-US" dirty="0"/>
          </a:p>
          <a:p>
            <a:pPr lvl="1"/>
            <a:r>
              <a:rPr lang="en-US" dirty="0"/>
              <a:t>For building and training deep learning models for traffic density prediction and signal control logic.</a:t>
            </a:r>
          </a:p>
          <a:p>
            <a:r>
              <a:rPr lang="en-US" b="1" dirty="0" err="1"/>
              <a:t>PyTorch</a:t>
            </a:r>
            <a:endParaRPr lang="en-US" dirty="0"/>
          </a:p>
          <a:p>
            <a:pPr lvl="1"/>
            <a:r>
              <a:rPr lang="en-US" dirty="0"/>
              <a:t>Alternative to TensorFlow for real-time traffic behavior modeling and emergency routing logic.</a:t>
            </a:r>
          </a:p>
          <a:p>
            <a:r>
              <a:rPr lang="en-US" b="1" dirty="0"/>
              <a:t>OpenCV</a:t>
            </a:r>
            <a:endParaRPr lang="en-US" dirty="0"/>
          </a:p>
          <a:p>
            <a:pPr lvl="1"/>
            <a:r>
              <a:rPr lang="en-US" dirty="0"/>
              <a:t>For computer vision tasks like vehicle detection, lane analysis, and congestion estimation using camera feeds.</a:t>
            </a:r>
          </a:p>
          <a:p>
            <a:r>
              <a:rPr lang="en-US" b="1" dirty="0"/>
              <a:t>YOLO (You Only Look Once)</a:t>
            </a:r>
            <a:endParaRPr lang="en-US" dirty="0"/>
          </a:p>
          <a:p>
            <a:pPr lvl="1"/>
            <a:r>
              <a:rPr lang="en-US" dirty="0"/>
              <a:t>A real-time object detection algorithm to identify vehicles from video frames quickly and efficiently.</a:t>
            </a:r>
          </a:p>
          <a:p>
            <a:r>
              <a:rPr lang="en-US" b="1" dirty="0"/>
              <a:t>Apache Kafka / MQTT</a:t>
            </a:r>
            <a:endParaRPr lang="en-US" dirty="0"/>
          </a:p>
          <a:p>
            <a:pPr lvl="1"/>
            <a:r>
              <a:rPr lang="en-US" dirty="0"/>
              <a:t>For real-time data streaming from IoT sensors and edge devices.</a:t>
            </a:r>
          </a:p>
          <a:p>
            <a:r>
              <a:rPr lang="en-US" b="1" dirty="0"/>
              <a:t>Node-RED</a:t>
            </a:r>
            <a:endParaRPr lang="en-US" dirty="0"/>
          </a:p>
          <a:p>
            <a:pPr lvl="1"/>
            <a:r>
              <a:rPr lang="en-US" dirty="0"/>
              <a:t>A low-code tool for wiring together IoT devices, APIs, and services, useful for prototyping and deployment.</a:t>
            </a:r>
          </a:p>
          <a:p>
            <a:r>
              <a:rPr lang="en-US" b="1" dirty="0" err="1"/>
              <a:t>Scikit</a:t>
            </a:r>
            <a:r>
              <a:rPr lang="en-US" b="1" dirty="0"/>
              <a:t>-learn</a:t>
            </a:r>
            <a:endParaRPr lang="en-US" dirty="0"/>
          </a:p>
          <a:p>
            <a:pPr lvl="1"/>
            <a:r>
              <a:rPr lang="en-US" dirty="0"/>
              <a:t>For basic machine learning models, traffic pattern prediction, and data analysis.</a:t>
            </a:r>
          </a:p>
          <a:p>
            <a:r>
              <a:rPr lang="en-US" b="1" dirty="0"/>
              <a:t>Pandas &amp; NumPy</a:t>
            </a:r>
            <a:endParaRPr lang="en-US" dirty="0"/>
          </a:p>
          <a:p>
            <a:pPr lvl="1"/>
            <a:r>
              <a:rPr lang="en-US" dirty="0"/>
              <a:t>For handling and processing large volumes of traffic and sensor data.</a:t>
            </a:r>
          </a:p>
          <a:p>
            <a:r>
              <a:rPr lang="en-US" b="1" dirty="0"/>
              <a:t>Google Maps API (with Python integration)</a:t>
            </a:r>
            <a:endParaRPr lang="en-US" dirty="0"/>
          </a:p>
          <a:p>
            <a:pPr lvl="1"/>
            <a:r>
              <a:rPr lang="en-US" dirty="0"/>
              <a:t>For customizing route logic and overlaying congestion data on maps.</a:t>
            </a:r>
          </a:p>
          <a:p>
            <a:r>
              <a:rPr lang="en-US" b="1" dirty="0"/>
              <a:t>Kubernetes &amp; Docker</a:t>
            </a:r>
            <a:endParaRPr lang="en-US" dirty="0"/>
          </a:p>
          <a:p>
            <a:r>
              <a:rPr lang="en-US" dirty="0"/>
              <a:t>For containerized deployment and scaling of AI models across multiple locations.</a:t>
            </a: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9"/>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99" name="Google Shape;99;p9"/>
          <p:cNvSpPr txBox="1"/>
          <p:nvPr/>
        </p:nvSpPr>
        <p:spPr>
          <a:xfrm>
            <a:off x="311700" y="696600"/>
            <a:ext cx="8520600" cy="3296756"/>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Why are these open-source technologies the most appropriate for your solution? </a:t>
            </a:r>
            <a:endParaRPr lang="en-GB" sz="1500" dirty="0">
              <a:solidFill>
                <a:schemeClr val="dk1"/>
              </a:solidFill>
              <a:latin typeface="Montserrat SemiBold"/>
              <a:ea typeface="Montserrat SemiBold"/>
              <a:cs typeface="Montserrat SemiBold"/>
              <a:sym typeface="Montserrat SemiBold"/>
            </a:endParaRPr>
          </a:p>
          <a:p>
            <a:pPr marL="0" marR="0" lvl="0" indent="0" algn="l" rtl="0">
              <a:lnSpc>
                <a:spcPct val="115000"/>
              </a:lnSpc>
              <a:spcBef>
                <a:spcPts val="0"/>
              </a:spcBef>
              <a:spcAft>
                <a:spcPts val="0"/>
              </a:spcAft>
              <a:buClr>
                <a:srgbClr val="000000"/>
              </a:buClr>
              <a:buSzPts val="1500"/>
              <a:buFont typeface="Arial"/>
              <a:buNone/>
            </a:pPr>
            <a:endParaRPr lang="en-GB" sz="1500" b="0" i="0" u="none" strike="noStrike" cap="none" dirty="0">
              <a:solidFill>
                <a:schemeClr val="dk1"/>
              </a:solidFill>
              <a:latin typeface="Montserrat SemiBold"/>
              <a:ea typeface="Montserrat SemiBold"/>
              <a:cs typeface="Montserrat SemiBold"/>
              <a:sym typeface="Montserrat SemiBold"/>
            </a:endParaRPr>
          </a:p>
          <a:p>
            <a:pPr>
              <a:lnSpc>
                <a:spcPct val="115000"/>
              </a:lnSpc>
              <a:buSzPts val="1500"/>
            </a:pPr>
            <a:r>
              <a:rPr lang="en-US" sz="1300" dirty="0"/>
              <a:t>These open-source technologies are ideal for our solution due to their flexibility, scalability, and community support. </a:t>
            </a:r>
            <a:r>
              <a:rPr lang="en-US" sz="1300" b="1" dirty="0"/>
              <a:t>TensorFlow</a:t>
            </a:r>
            <a:r>
              <a:rPr lang="en-US" sz="1300" dirty="0"/>
              <a:t> and </a:t>
            </a:r>
            <a:r>
              <a:rPr lang="en-US" sz="1300" b="1" dirty="0" err="1"/>
              <a:t>PyTorch</a:t>
            </a:r>
            <a:r>
              <a:rPr lang="en-US" sz="1300" dirty="0"/>
              <a:t> provide robust deep learning capabilities essential for real-time traffic prediction and emergency prioritization. </a:t>
            </a:r>
            <a:r>
              <a:rPr lang="en-US" sz="1300" b="1" dirty="0"/>
              <a:t>OpenCV</a:t>
            </a:r>
            <a:r>
              <a:rPr lang="en-US" sz="1300" dirty="0"/>
              <a:t> and </a:t>
            </a:r>
            <a:r>
              <a:rPr lang="en-US" sz="1300" b="1" dirty="0"/>
              <a:t>YOLO</a:t>
            </a:r>
            <a:r>
              <a:rPr lang="en-US" sz="1300" dirty="0"/>
              <a:t> enable efficient vehicle detection from video feeds, critical for dynamic signal control. </a:t>
            </a:r>
            <a:r>
              <a:rPr lang="en-US" sz="1300" b="1" dirty="0" err="1"/>
              <a:t>Scikit</a:t>
            </a:r>
            <a:r>
              <a:rPr lang="en-US" sz="1300" b="1" dirty="0"/>
              <a:t>-learn</a:t>
            </a:r>
            <a:r>
              <a:rPr lang="en-US" sz="1300" dirty="0"/>
              <a:t>, </a:t>
            </a:r>
            <a:r>
              <a:rPr lang="en-US" sz="1300" b="1" dirty="0"/>
              <a:t>NumPy</a:t>
            </a:r>
            <a:r>
              <a:rPr lang="en-US" sz="1300" dirty="0"/>
              <a:t>, and </a:t>
            </a:r>
            <a:r>
              <a:rPr lang="en-US" sz="1300" b="1" dirty="0"/>
              <a:t>Pandas</a:t>
            </a:r>
            <a:r>
              <a:rPr lang="en-US" sz="1300" dirty="0"/>
              <a:t> support data analysis and traffic pattern modeling. </a:t>
            </a:r>
            <a:r>
              <a:rPr lang="en-US" sz="1300" b="1" dirty="0"/>
              <a:t>MQTT</a:t>
            </a:r>
            <a:r>
              <a:rPr lang="en-US" sz="1300" dirty="0"/>
              <a:t> and </a:t>
            </a:r>
            <a:r>
              <a:rPr lang="en-US" sz="1300" b="1" dirty="0"/>
              <a:t>Node-RED</a:t>
            </a:r>
            <a:r>
              <a:rPr lang="en-US" sz="1300" dirty="0"/>
              <a:t> simplify IoT sensor integration and data flow, while </a:t>
            </a:r>
            <a:r>
              <a:rPr lang="en-US" sz="1300" b="1" dirty="0"/>
              <a:t>Docker</a:t>
            </a:r>
            <a:r>
              <a:rPr lang="en-US" sz="1300" dirty="0"/>
              <a:t> and </a:t>
            </a:r>
            <a:r>
              <a:rPr lang="en-US" sz="1300" b="1" dirty="0"/>
              <a:t>Kubernetes</a:t>
            </a:r>
            <a:r>
              <a:rPr lang="en-US" sz="1300" dirty="0"/>
              <a:t> ensure scalable, portable deployments across cities. </a:t>
            </a:r>
            <a:r>
              <a:rPr lang="en-US" sz="1300" b="1" dirty="0"/>
              <a:t>Google Maps API</a:t>
            </a:r>
            <a:r>
              <a:rPr lang="en-US" sz="1300" dirty="0"/>
              <a:t> allows seamless route optimization integration. These tools are not only cost-effective but also continuously improved by global developer communities, making them reliable and easy to adapt. Their open nature allows customization to suit local infrastructure, enabling faster adoption in both urban and semi-urban environments. This combination ensures a powerful, scalable, and healthcare-supportive traffic management system.</a:t>
            </a: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616161"/>
              </a:solidFill>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10"/>
          <p:cNvPicPr preferRelativeResize="0"/>
          <p:nvPr/>
        </p:nvPicPr>
        <p:blipFill rotWithShape="1">
          <a:blip r:embed="rId3">
            <a:alphaModFix/>
          </a:blip>
          <a:srcRect/>
          <a:stretch/>
        </p:blipFill>
        <p:spPr>
          <a:xfrm>
            <a:off x="0" y="0"/>
            <a:ext cx="9144003" cy="5143490"/>
          </a:xfrm>
          <a:prstGeom prst="rect">
            <a:avLst/>
          </a:prstGeom>
          <a:noFill/>
          <a:ln>
            <a:noFill/>
          </a:ln>
        </p:spPr>
      </p:pic>
      <p:sp>
        <p:nvSpPr>
          <p:cNvPr id="105" name="Google Shape;105;p10"/>
          <p:cNvSpPr txBox="1"/>
          <p:nvPr/>
        </p:nvSpPr>
        <p:spPr>
          <a:xfrm>
            <a:off x="268200" y="706449"/>
            <a:ext cx="8520600" cy="3901270"/>
          </a:xfrm>
          <a:prstGeom prst="rect">
            <a:avLst/>
          </a:prstGeom>
          <a:noFill/>
          <a:ln>
            <a:noFill/>
          </a:ln>
        </p:spPr>
        <p:txBody>
          <a:bodyPr spcFirstLastPara="1" wrap="square" lIns="91425" tIns="91425" rIns="91425" bIns="91425" anchor="t" anchorCtr="0">
            <a:normAutofit fontScale="70000" lnSpcReduction="20000"/>
          </a:bodyPr>
          <a:lstStyle/>
          <a:p>
            <a:pPr marL="0" marR="0" lvl="0" indent="0" algn="l" rtl="0">
              <a:lnSpc>
                <a:spcPct val="115000"/>
              </a:lnSpc>
              <a:spcBef>
                <a:spcPts val="0"/>
              </a:spcBef>
              <a:spcAft>
                <a:spcPts val="0"/>
              </a:spcAft>
              <a:buClr>
                <a:srgbClr val="000000"/>
              </a:buClr>
              <a:buSzPts val="1500"/>
              <a:buFont typeface="Arial"/>
              <a:buNone/>
            </a:pPr>
            <a:r>
              <a:rPr lang="en-GB" sz="1500" b="0" i="0" u="none" strike="noStrike" cap="none" dirty="0">
                <a:solidFill>
                  <a:schemeClr val="dk1"/>
                </a:solidFill>
                <a:latin typeface="Montserrat SemiBold"/>
                <a:ea typeface="Montserrat SemiBold"/>
                <a:cs typeface="Montserrat SemiBold"/>
                <a:sym typeface="Montserrat SemiBold"/>
              </a:rPr>
              <a:t>Describe the Solutions Architecture</a:t>
            </a:r>
          </a:p>
          <a:p>
            <a:pPr marL="0" marR="0" lvl="0" indent="0" algn="l" rtl="0">
              <a:lnSpc>
                <a:spcPct val="115000"/>
              </a:lnSpc>
              <a:spcBef>
                <a:spcPts val="0"/>
              </a:spcBef>
              <a:spcAft>
                <a:spcPts val="0"/>
              </a:spcAft>
              <a:buClr>
                <a:srgbClr val="000000"/>
              </a:buClr>
              <a:buSzPts val="1500"/>
              <a:buFont typeface="Arial"/>
              <a:buNone/>
            </a:pPr>
            <a:endParaRPr lang="en-GB" sz="1500" dirty="0">
              <a:solidFill>
                <a:schemeClr val="dk1"/>
              </a:solidFill>
              <a:latin typeface="Montserrat SemiBold"/>
              <a:ea typeface="Montserrat SemiBold"/>
              <a:cs typeface="Montserrat SemiBold"/>
              <a:sym typeface="Montserrat SemiBold"/>
            </a:endParaRPr>
          </a:p>
          <a:p>
            <a:pPr lvl="0">
              <a:lnSpc>
                <a:spcPct val="115000"/>
              </a:lnSpc>
              <a:buSzPts val="1500"/>
            </a:pPr>
            <a:r>
              <a:rPr lang="en-US" sz="1600" dirty="0"/>
              <a:t>Our solution architecture integrates AI, IoT, and cloud technologies to create a dynamic, responsive traffic management system focused on real-time congestion control and healthcare emergency response. At the core, traffic cameras and embedded road sensors collect live data on vehicle density, speed, and lane status. These inputs are processed by edge devices like Raspberry Pi or Jetson Nano, using lightweight AI models (YOLO + OpenCV) to detect and count vehicles, and TensorFlow/</a:t>
            </a:r>
            <a:r>
              <a:rPr lang="en-US" sz="1600" dirty="0" err="1"/>
              <a:t>PyTorch</a:t>
            </a:r>
            <a:r>
              <a:rPr lang="en-US" sz="1600" dirty="0"/>
              <a:t> models to analyze congestion patterns. This processed data feeds into a central Decision Engine that determines signal behavior. If a lane is empty while another is congested, the signal dynamically switches green to optimize flow. Additionally, the system can detect emergency vehicles such as ambulances using specialized recognition models and instantly prioritize their path by overriding signal patterns and alerting nearby intersections. Simultaneously, the route optimization module integrates with Google Maps API, analyzing the last 10 minutes of live traffic data to suggest the least congested route in green, rather than just the shortest path. Real-time communication between edge devices, cloud services, and signals is facilitated through lightweight protocols like MQTT or Apache Kafka, and automation workflows are built using Node-RED. Data is stored in MongoDB or </a:t>
            </a:r>
            <a:r>
              <a:rPr lang="en-US" sz="1600" dirty="0" err="1"/>
              <a:t>InfluxDB</a:t>
            </a:r>
            <a:r>
              <a:rPr lang="en-US" sz="1600" dirty="0"/>
              <a:t> for historical analysis and future predictions. The entire infrastructure is deployed using Docker containers and orchestrated via Kubernetes, ensuring the system is modular, scalable, and easily replicable in other cities. For monitoring and control, a dashboard allows traffic authorities to view real-time congestion status, control signals manually if needed, and assess performance metrics like wait times and emergency response efficiency. Ambulance drivers or healthcare personnel can access a mobile interface that provides real-time, optimized routes to hospitals with dynamic updates. The healthcare integration is designed to reduce delays in emergency medical transport, potentially saving lives by cutting travel time through both signal prioritization and intelligent navigation. By combining smart traffic signal control, real-time navigation, and emergency vehicle awareness into one cohesive, open-source-driven platform, this architecture provides an effective, city-scale solution to modern traffic challenges while directly supporting critical healthcare infrastructure.</a:t>
            </a:r>
            <a:endParaRPr sz="1500" b="0" i="0" u="none" strike="noStrike" cap="none" dirty="0">
              <a:solidFill>
                <a:srgbClr val="616161"/>
              </a:solidFill>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2131</Words>
  <Application>Microsoft Office PowerPoint</Application>
  <PresentationFormat>On-screen Show (16:9)</PresentationFormat>
  <Paragraphs>132</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Montserrat SemiBold</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5</cp:revision>
  <dcterms:modified xsi:type="dcterms:W3CDTF">2025-04-06T12:54:03Z</dcterms:modified>
</cp:coreProperties>
</file>