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4660"/>
  </p:normalViewPr>
  <p:slideViewPr>
    <p:cSldViewPr snapToGrid="0">
      <p:cViewPr varScale="1">
        <p:scale>
          <a:sx n="59" d="100"/>
          <a:sy n="59" d="100"/>
        </p:scale>
        <p:origin x="836" y="5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pPr marL="0" lvl="0" indent="0" algn="r" rtl="0">
                <a:spcBef>
                  <a:spcPts val="0"/>
                </a:spcBef>
                <a:spcAft>
                  <a:spcPts val="0"/>
                </a:spcAft>
                <a:buNone/>
              </a:pPr>
              <a:t>‹#›</a:t>
            </a:fld>
            <a:endParaRPr sz="120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739775" y="291147"/>
            <a:ext cx="3304540"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pPr marL="114300" lvl="0" indent="0" algn="l"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pPr marL="114300" lvl="0" indent="0" algn="l"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pPr marL="114300" lvl="0" indent="0" algn="l"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pPr marL="114300" lvl="0" indent="0" algn="l"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pPr marL="11430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0" name="Google Shape;20;p1"/>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 name="Google Shape;24;p1"/>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pPr marL="114300" lvl="0" indent="0" algn="l"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drive.google.com/file/d/1CHPnRob-gcW76spTcKjtVJaAyBcc3VAV/view?usp=shar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6" name="Google Shape;66;p7"/>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pPr marL="114300" lvl="0" indent="0" algn="l" rtl="0">
                <a:lnSpc>
                  <a:spcPct val="100000"/>
                </a:lnSpc>
                <a:spcBef>
                  <a:spcPts val="0"/>
                </a:spcBef>
                <a:spcAft>
                  <a:spcPts val="0"/>
                </a:spcAft>
                <a:buNone/>
              </a:pPr>
              <a:t>1</a:t>
            </a:fld>
            <a:endParaRPr/>
          </a:p>
        </p:txBody>
      </p:sp>
      <p:sp>
        <p:nvSpPr>
          <p:cNvPr id="14" name="object 7"/>
          <p:cNvSpPr txBox="1"/>
          <p:nvPr/>
        </p:nvSpPr>
        <p:spPr>
          <a:xfrm>
            <a:off x="3123054" y="3235888"/>
            <a:ext cx="4922129" cy="447558"/>
          </a:xfrm>
          <a:prstGeom prst="rect">
            <a:avLst/>
          </a:prstGeom>
        </p:spPr>
        <p:txBody>
          <a:bodyPr vert="horz" wrap="square" lIns="0" tIns="16510" rIns="0" bIns="0" rtlCol="0">
            <a:spAutoFit/>
          </a:bodyPr>
          <a:lstStyle/>
          <a:p>
            <a:pPr marL="12700">
              <a:lnSpc>
                <a:spcPct val="100000"/>
              </a:lnSpc>
              <a:spcBef>
                <a:spcPts val="130"/>
              </a:spcBef>
            </a:pPr>
            <a:r>
              <a:rPr lang="en-IN" sz="2800" dirty="0" err="1">
                <a:latin typeface="Trebuchet MS"/>
                <a:cs typeface="Trebuchet MS"/>
              </a:rPr>
              <a:t>Nithish</a:t>
            </a:r>
            <a:r>
              <a:rPr lang="en-IN" sz="2800" dirty="0">
                <a:latin typeface="Trebuchet MS"/>
                <a:cs typeface="Trebuchet MS"/>
              </a:rPr>
              <a:t> Narayanan T M</a:t>
            </a:r>
            <a:endParaRPr sz="2800" dirty="0">
              <a:latin typeface="Trebuchet MS"/>
              <a:cs typeface="Trebuchet MS"/>
            </a:endParaRPr>
          </a:p>
        </p:txBody>
      </p:sp>
      <p:sp>
        <p:nvSpPr>
          <p:cNvPr id="15" name="object 8"/>
          <p:cNvSpPr txBox="1"/>
          <p:nvPr/>
        </p:nvSpPr>
        <p:spPr>
          <a:xfrm>
            <a:off x="607424" y="5446187"/>
            <a:ext cx="2318130" cy="443711"/>
          </a:xfrm>
          <a:prstGeom prst="rect">
            <a:avLst/>
          </a:prstGeom>
        </p:spPr>
        <p:txBody>
          <a:bodyPr vert="horz" wrap="square" lIns="0" tIns="12700" rIns="0" bIns="0" rtlCol="0">
            <a:spAutoFit/>
          </a:bodyPr>
          <a:lstStyle/>
          <a:p>
            <a:pPr marL="12700">
              <a:lnSpc>
                <a:spcPct val="100000"/>
              </a:lnSpc>
              <a:spcBef>
                <a:spcPts val="100"/>
              </a:spcBef>
            </a:pPr>
            <a:r>
              <a:rPr sz="2800" b="1" spc="-10" dirty="0">
                <a:solidFill>
                  <a:srgbClr val="2D936B"/>
                </a:solidFill>
                <a:latin typeface="Trebuchet MS"/>
                <a:cs typeface="Trebuchet MS"/>
              </a:rPr>
              <a:t>Project</a:t>
            </a:r>
            <a:r>
              <a:rPr lang="en-IN" sz="2800" b="1" spc="-10" dirty="0">
                <a:solidFill>
                  <a:srgbClr val="2D936B"/>
                </a:solidFill>
                <a:latin typeface="Trebuchet MS"/>
                <a:cs typeface="Trebuchet MS"/>
              </a:rPr>
              <a:t> Title:</a:t>
            </a:r>
            <a:endParaRPr sz="2800" dirty="0">
              <a:latin typeface="Trebuchet MS"/>
              <a:cs typeface="Trebuchet MS"/>
            </a:endParaRPr>
          </a:p>
        </p:txBody>
      </p:sp>
      <p:sp>
        <p:nvSpPr>
          <p:cNvPr id="16" name="TextBox 13"/>
          <p:cNvSpPr txBox="1"/>
          <p:nvPr/>
        </p:nvSpPr>
        <p:spPr>
          <a:xfrm>
            <a:off x="3095604" y="5471947"/>
            <a:ext cx="5596891" cy="447558"/>
          </a:xfrm>
          <a:prstGeom prst="rect">
            <a:avLst/>
          </a:prstGeom>
        </p:spPr>
        <p:txBody>
          <a:bodyPr vert="horz" wrap="square" lIns="0" tIns="16510" rIns="0" bIns="0" rtlCol="0">
            <a:spAutoFit/>
          </a:bodyPr>
          <a:lstStyle>
            <a:defPPr>
              <a:defRPr kern="0"/>
            </a:defPPr>
            <a:lvl1pPr marL="12700">
              <a:lnSpc>
                <a:spcPct val="100000"/>
              </a:lnSpc>
              <a:spcBef>
                <a:spcPts val="130"/>
              </a:spcBef>
              <a:defRPr sz="3200">
                <a:latin typeface="Trebuchet MS"/>
                <a:cs typeface="Trebuchet MS"/>
              </a:defRPr>
            </a:lvl1pPr>
          </a:lstStyle>
          <a:p>
            <a:r>
              <a:rPr lang="en-IN" sz="2800" dirty="0"/>
              <a:t>EDA on Mental Health Report</a:t>
            </a:r>
          </a:p>
        </p:txBody>
      </p:sp>
      <p:sp>
        <p:nvSpPr>
          <p:cNvPr id="17" name="TextBox 14"/>
          <p:cNvSpPr txBox="1"/>
          <p:nvPr/>
        </p:nvSpPr>
        <p:spPr>
          <a:xfrm>
            <a:off x="1793692" y="3205950"/>
            <a:ext cx="1329362" cy="510541"/>
          </a:xfrm>
          <a:prstGeom prst="rect">
            <a:avLst/>
          </a:prstGeom>
          <a:noFill/>
        </p:spPr>
        <p:txBody>
          <a:bodyPr wrap="square">
            <a:spAutoFit/>
          </a:bodyPr>
          <a:lstStyle/>
          <a:p>
            <a:r>
              <a:rPr lang="en-IN" sz="2800" b="1" spc="-10" dirty="0">
                <a:solidFill>
                  <a:srgbClr val="2D936B"/>
                </a:solidFill>
                <a:latin typeface="Trebuchet MS"/>
              </a:rPr>
              <a:t>Name</a:t>
            </a:r>
            <a:r>
              <a:rPr lang="en-IN" sz="2800" dirty="0"/>
              <a:t>:</a:t>
            </a:r>
            <a:r>
              <a:rPr lang="en-US" sz="2800" dirty="0"/>
              <a:t>  </a:t>
            </a:r>
            <a:endParaRPr lang="zh-CN" altLang="en-US" dirty="0"/>
          </a:p>
        </p:txBody>
      </p:sp>
      <p:sp>
        <p:nvSpPr>
          <p:cNvPr id="18" name="TextBox 12"/>
          <p:cNvSpPr txBox="1"/>
          <p:nvPr/>
        </p:nvSpPr>
        <p:spPr>
          <a:xfrm>
            <a:off x="446890" y="4865358"/>
            <a:ext cx="3049571" cy="523220"/>
          </a:xfrm>
          <a:prstGeom prst="rect">
            <a:avLst/>
          </a:prstGeom>
          <a:noFill/>
        </p:spPr>
        <p:txBody>
          <a:bodyPr wrap="square">
            <a:spAutoFit/>
          </a:bodyPr>
          <a:lstStyle/>
          <a:p>
            <a:pPr marL="12700">
              <a:lnSpc>
                <a:spcPct val="100000"/>
              </a:lnSpc>
              <a:spcBef>
                <a:spcPts val="100"/>
              </a:spcBef>
            </a:pPr>
            <a:r>
              <a:rPr lang="en-IN" sz="2800" b="1" spc="-10" dirty="0">
                <a:solidFill>
                  <a:srgbClr val="2D936B"/>
                </a:solidFill>
                <a:latin typeface="Trebuchet MS"/>
                <a:cs typeface="Trebuchet MS"/>
              </a:rPr>
              <a:t>College Name:</a:t>
            </a:r>
            <a:endParaRPr lang="en-IN" sz="2800" dirty="0">
              <a:latin typeface="Trebuchet MS"/>
              <a:cs typeface="Trebuchet MS"/>
            </a:endParaRPr>
          </a:p>
        </p:txBody>
      </p:sp>
      <p:sp>
        <p:nvSpPr>
          <p:cNvPr id="19" name="TextBox 20"/>
          <p:cNvSpPr txBox="1"/>
          <p:nvPr/>
        </p:nvSpPr>
        <p:spPr>
          <a:xfrm>
            <a:off x="3057569" y="4890440"/>
            <a:ext cx="8088436" cy="510541"/>
          </a:xfrm>
          <a:prstGeom prst="rect">
            <a:avLst/>
          </a:prstGeom>
          <a:noFill/>
        </p:spPr>
        <p:txBody>
          <a:bodyPr wrap="square">
            <a:spAutoFit/>
          </a:bodyPr>
          <a:lstStyle/>
          <a:p>
            <a:pPr marL="12700">
              <a:lnSpc>
                <a:spcPct val="100000"/>
              </a:lnSpc>
              <a:spcBef>
                <a:spcPts val="130"/>
              </a:spcBef>
            </a:pPr>
            <a:r>
              <a:rPr lang="en-IN" sz="2800" dirty="0">
                <a:latin typeface="Trebuchet MS"/>
                <a:cs typeface="Trebuchet MS"/>
              </a:rPr>
              <a:t>Madras Institute of Technology, Anna University</a:t>
            </a:r>
          </a:p>
        </p:txBody>
      </p:sp>
      <p:sp>
        <p:nvSpPr>
          <p:cNvPr id="20" name="TextBox 21"/>
          <p:cNvSpPr txBox="1"/>
          <p:nvPr/>
        </p:nvSpPr>
        <p:spPr>
          <a:xfrm flipH="1">
            <a:off x="1498599" y="4338839"/>
            <a:ext cx="9427902" cy="523220"/>
          </a:xfrm>
          <a:prstGeom prst="rect">
            <a:avLst/>
          </a:prstGeom>
          <a:noFill/>
        </p:spPr>
        <p:txBody>
          <a:bodyPr wrap="square">
            <a:spAutoFit/>
          </a:bodyPr>
          <a:lstStyle/>
          <a:p>
            <a:pPr marL="12700">
              <a:spcBef>
                <a:spcPts val="100"/>
              </a:spcBef>
            </a:pPr>
            <a:r>
              <a:rPr lang="en-IN" sz="2800" b="1" spc="-10" dirty="0">
                <a:solidFill>
                  <a:srgbClr val="2D936B"/>
                </a:solidFill>
                <a:latin typeface="Trebuchet MS"/>
                <a:cs typeface="Trebuchet MS"/>
              </a:rPr>
              <a:t>NM ID:    </a:t>
            </a:r>
            <a:r>
              <a:rPr lang="en-IN" sz="2800" spc="-10" dirty="0">
                <a:solidFill>
                  <a:schemeClr val="tx1"/>
                </a:solidFill>
                <a:latin typeface="Trebuchet MS"/>
                <a:cs typeface="Trebuchet MS"/>
              </a:rPr>
              <a:t>38397408864E360A36E46B55E5C85EDF</a:t>
            </a:r>
            <a:endParaRPr lang="en-IN" sz="2800" dirty="0">
              <a:solidFill>
                <a:schemeClr val="tx1"/>
              </a:solidFill>
              <a:latin typeface="Trebuchet MS"/>
              <a:cs typeface="Trebuchet MS"/>
            </a:endParaRPr>
          </a:p>
        </p:txBody>
      </p:sp>
      <p:sp>
        <p:nvSpPr>
          <p:cNvPr id="21" name="TextBox 20"/>
          <p:cNvSpPr txBox="1"/>
          <p:nvPr/>
        </p:nvSpPr>
        <p:spPr>
          <a:xfrm>
            <a:off x="3057569" y="2695410"/>
            <a:ext cx="4000000" cy="523220"/>
          </a:xfrm>
          <a:prstGeom prst="rect">
            <a:avLst/>
          </a:prstGeom>
        </p:spPr>
        <p:txBody>
          <a:bodyPr wrap="square" rtlCol="0">
            <a:spAutoFit/>
          </a:bodyPr>
          <a:lstStyle/>
          <a:p>
            <a:r>
              <a:rPr lang="en-US" sz="2800" dirty="0">
                <a:solidFill>
                  <a:srgbClr val="000000"/>
                </a:solidFill>
              </a:rPr>
              <a:t>2021506321</a:t>
            </a:r>
          </a:p>
        </p:txBody>
      </p:sp>
      <p:sp>
        <p:nvSpPr>
          <p:cNvPr id="22" name="TextBox 21"/>
          <p:cNvSpPr txBox="1"/>
          <p:nvPr/>
        </p:nvSpPr>
        <p:spPr>
          <a:xfrm>
            <a:off x="446890" y="3683445"/>
            <a:ext cx="7512005" cy="523220"/>
          </a:xfrm>
          <a:prstGeom prst="rect">
            <a:avLst/>
          </a:prstGeom>
        </p:spPr>
        <p:txBody>
          <a:bodyPr wrap="square" rtlCol="0">
            <a:spAutoFit/>
          </a:bodyPr>
          <a:lstStyle/>
          <a:p>
            <a:r>
              <a:rPr lang="en-US" sz="2800" b="1" dirty="0">
                <a:solidFill>
                  <a:srgbClr val="00B050"/>
                </a:solidFill>
              </a:rPr>
              <a:t>Academic year</a:t>
            </a:r>
            <a:r>
              <a:rPr lang="en-US" sz="2800" dirty="0">
                <a:solidFill>
                  <a:srgbClr val="000000"/>
                </a:solidFill>
              </a:rPr>
              <a:t>:</a:t>
            </a:r>
          </a:p>
        </p:txBody>
      </p:sp>
      <p:sp>
        <p:nvSpPr>
          <p:cNvPr id="23" name="TextBox 22"/>
          <p:cNvSpPr txBox="1"/>
          <p:nvPr/>
        </p:nvSpPr>
        <p:spPr>
          <a:xfrm>
            <a:off x="3057569" y="3683446"/>
            <a:ext cx="5002554" cy="510540"/>
          </a:xfrm>
          <a:prstGeom prst="rect">
            <a:avLst/>
          </a:prstGeom>
        </p:spPr>
        <p:txBody>
          <a:bodyPr wrap="square" rtlCol="0">
            <a:spAutoFit/>
          </a:bodyPr>
          <a:lstStyle/>
          <a:p>
            <a:r>
              <a:rPr lang="en-US" sz="2800">
                <a:solidFill>
                  <a:srgbClr val="000000"/>
                </a:solidFill>
              </a:rPr>
              <a:t>2021-2025</a:t>
            </a:r>
          </a:p>
        </p:txBody>
      </p:sp>
      <p:sp>
        <p:nvSpPr>
          <p:cNvPr id="24" name="TextBox 14"/>
          <p:cNvSpPr txBox="1"/>
          <p:nvPr/>
        </p:nvSpPr>
        <p:spPr>
          <a:xfrm>
            <a:off x="1539435" y="2663869"/>
            <a:ext cx="1504708" cy="523220"/>
          </a:xfrm>
          <a:prstGeom prst="rect">
            <a:avLst/>
          </a:prstGeom>
          <a:noFill/>
        </p:spPr>
        <p:txBody>
          <a:bodyPr wrap="square">
            <a:spAutoFit/>
          </a:bodyPr>
          <a:lstStyle/>
          <a:p>
            <a:r>
              <a:rPr lang="en-IN" sz="2800" b="1" dirty="0">
                <a:solidFill>
                  <a:srgbClr val="00B050"/>
                </a:solidFill>
              </a:rPr>
              <a:t>Roll no</a:t>
            </a:r>
            <a:r>
              <a:rPr lang="en-IN" sz="2800" dirty="0"/>
              <a:t>:</a:t>
            </a:r>
            <a:r>
              <a:rPr lang="en-US" sz="2800" dirty="0"/>
              <a:t>  </a:t>
            </a:r>
            <a:endParaRPr lang="zh-CN" altLang="en-US" dirty="0"/>
          </a:p>
        </p:txBody>
      </p:sp>
      <p:pic>
        <p:nvPicPr>
          <p:cNvPr id="25" name="Picture 24"/>
          <p:cNvPicPr>
            <a:picLocks/>
          </p:cNvPicPr>
          <p:nvPr/>
        </p:nvPicPr>
        <p:blipFill>
          <a:blip r:embed="rId4"/>
          <a:stretch>
            <a:fillRect/>
          </a:stretch>
        </p:blipFill>
        <p:spPr>
          <a:xfrm>
            <a:off x="95208" y="0"/>
            <a:ext cx="2428892" cy="2285992"/>
          </a:xfrm>
          <a:prstGeom prst="rect">
            <a:avLst/>
          </a:prstGeom>
        </p:spPr>
      </p:pic>
      <p:pic>
        <p:nvPicPr>
          <p:cNvPr id="26" name="Picture 25"/>
          <p:cNvPicPr>
            <a:picLocks/>
          </p:cNvPicPr>
          <p:nvPr/>
        </p:nvPicPr>
        <p:blipFill>
          <a:blip r:embed="rId5"/>
          <a:stretch>
            <a:fillRect/>
          </a:stretch>
        </p:blipFill>
        <p:spPr>
          <a:xfrm>
            <a:off x="8998172" y="0"/>
            <a:ext cx="3193828" cy="2208999"/>
          </a:xfrm>
          <a:prstGeom prst="rect">
            <a:avLst/>
          </a:prstGeom>
        </p:spPr>
      </p:pic>
      <p:sp>
        <p:nvSpPr>
          <p:cNvPr id="27" name="TextBox 12"/>
          <p:cNvSpPr txBox="1"/>
          <p:nvPr/>
        </p:nvSpPr>
        <p:spPr>
          <a:xfrm>
            <a:off x="400592" y="5872356"/>
            <a:ext cx="3049571" cy="523220"/>
          </a:xfrm>
          <a:prstGeom prst="rect">
            <a:avLst/>
          </a:prstGeom>
          <a:noFill/>
        </p:spPr>
        <p:txBody>
          <a:bodyPr wrap="square">
            <a:spAutoFit/>
          </a:bodyPr>
          <a:lstStyle/>
          <a:p>
            <a:pPr marL="12700">
              <a:lnSpc>
                <a:spcPct val="100000"/>
              </a:lnSpc>
              <a:spcBef>
                <a:spcPts val="100"/>
              </a:spcBef>
            </a:pPr>
            <a:r>
              <a:rPr lang="en-IN" sz="2800" b="1" spc="-10" dirty="0">
                <a:solidFill>
                  <a:srgbClr val="2D936B"/>
                </a:solidFill>
                <a:latin typeface="Trebuchet MS"/>
                <a:cs typeface="Trebuchet MS"/>
              </a:rPr>
              <a:t>Course Name:</a:t>
            </a:r>
            <a:endParaRPr lang="en-IN" sz="2800" dirty="0">
              <a:latin typeface="Trebuchet MS"/>
              <a:cs typeface="Trebuchet MS"/>
            </a:endParaRPr>
          </a:p>
        </p:txBody>
      </p:sp>
      <p:sp>
        <p:nvSpPr>
          <p:cNvPr id="28" name="TextBox 13"/>
          <p:cNvSpPr txBox="1"/>
          <p:nvPr/>
        </p:nvSpPr>
        <p:spPr>
          <a:xfrm>
            <a:off x="3097533" y="5925289"/>
            <a:ext cx="5596891" cy="447558"/>
          </a:xfrm>
          <a:prstGeom prst="rect">
            <a:avLst/>
          </a:prstGeom>
        </p:spPr>
        <p:txBody>
          <a:bodyPr vert="horz" wrap="square" lIns="0" tIns="16510" rIns="0" bIns="0" rtlCol="0">
            <a:spAutoFit/>
          </a:bodyPr>
          <a:lstStyle>
            <a:defPPr>
              <a:defRPr kern="0"/>
            </a:defPPr>
            <a:lvl1pPr marL="12700">
              <a:lnSpc>
                <a:spcPct val="100000"/>
              </a:lnSpc>
              <a:spcBef>
                <a:spcPts val="130"/>
              </a:spcBef>
              <a:defRPr sz="3200">
                <a:latin typeface="Trebuchet MS"/>
                <a:cs typeface="Trebuchet MS"/>
              </a:defRPr>
            </a:lvl1pPr>
          </a:lstStyle>
          <a:p>
            <a:r>
              <a:rPr lang="en-IN" sz="2800" dirty="0"/>
              <a:t>Generative AI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10" name="Google Shape;210;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11" name="Google Shape;211;p16"/>
          <p:cNvSpPr/>
          <p:nvPr/>
        </p:nvSpPr>
        <p:spPr>
          <a:xfrm>
            <a:off x="8305800" y="1328266"/>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12" name="Google Shape;212;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213" name="Google Shape;213;p16"/>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214" name="Google Shape;214;p16"/>
          <p:cNvSpPr txBox="1">
            <a:spLocks noGrp="1"/>
          </p:cNvSpPr>
          <p:nvPr>
            <p:ph type="title"/>
          </p:nvPr>
        </p:nvSpPr>
        <p:spPr>
          <a:xfrm>
            <a:off x="558165" y="385444"/>
            <a:ext cx="9764395" cy="942822"/>
          </a:xfrm>
          <a:prstGeom prst="rect">
            <a:avLst/>
          </a:prstGeom>
          <a:noFill/>
          <a:ln>
            <a:noFill/>
          </a:ln>
        </p:spPr>
        <p:txBody>
          <a:bodyPr spcFirstLastPara="1" wrap="square" lIns="0" tIns="286000" rIns="0" bIns="0" anchor="t" anchorCtr="0">
            <a:spAutoFit/>
          </a:bodyPr>
          <a:lstStyle/>
          <a:p>
            <a:pPr marL="193675" lvl="0" indent="0" algn="l" rtl="0">
              <a:lnSpc>
                <a:spcPct val="100000"/>
              </a:lnSpc>
              <a:spcBef>
                <a:spcPts val="0"/>
              </a:spcBef>
              <a:spcAft>
                <a:spcPts val="0"/>
              </a:spcAft>
              <a:buNone/>
            </a:pPr>
            <a:r>
              <a:rPr lang="en-US" sz="4250"/>
              <a:t>THE WOW IN MY SOLUTION</a:t>
            </a:r>
            <a:endParaRPr sz="4250"/>
          </a:p>
        </p:txBody>
      </p:sp>
      <p:sp>
        <p:nvSpPr>
          <p:cNvPr id="215" name="Google Shape;215;p16"/>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10</a:t>
            </a:fld>
            <a:endParaRPr/>
          </a:p>
        </p:txBody>
      </p:sp>
      <p:sp>
        <p:nvSpPr>
          <p:cNvPr id="216" name="Google Shape;216;p16"/>
          <p:cNvSpPr txBox="1"/>
          <p:nvPr/>
        </p:nvSpPr>
        <p:spPr>
          <a:xfrm>
            <a:off x="1382458" y="1508351"/>
            <a:ext cx="6770941" cy="1323439"/>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000">
                <a:latin typeface="Trebuchet MS"/>
                <a:ea typeface="Trebuchet MS"/>
                <a:cs typeface="Trebuchet MS"/>
                <a:sym typeface="Trebuchet MS"/>
              </a:rPr>
              <a:t>The "WOW" factor in my solution lies in its ability to revolutionize how businesses approach marketing and customer engagement. By harnessing the power of artificial neural networks, your solution offers:</a:t>
            </a:r>
            <a:endParaRPr/>
          </a:p>
        </p:txBody>
      </p:sp>
      <p:sp>
        <p:nvSpPr>
          <p:cNvPr id="217" name="Google Shape;217;p16"/>
          <p:cNvSpPr txBox="1"/>
          <p:nvPr/>
        </p:nvSpPr>
        <p:spPr>
          <a:xfrm>
            <a:off x="2270220" y="3124140"/>
            <a:ext cx="7419900" cy="3786600"/>
          </a:xfrm>
          <a:prstGeom prst="rect">
            <a:avLst/>
          </a:prstGeom>
          <a:noFill/>
          <a:ln>
            <a:noFill/>
          </a:ln>
        </p:spPr>
        <p:txBody>
          <a:bodyPr spcFirstLastPara="1" wrap="square" lIns="91425" tIns="45700" rIns="91425" bIns="45700" anchor="t" anchorCtr="0">
            <a:spAutoFit/>
          </a:bodyPr>
          <a:lstStyle/>
          <a:p>
            <a:pPr marL="285750" lvl="0" indent="-285750" algn="l" rtl="0">
              <a:spcBef>
                <a:spcPts val="0"/>
              </a:spcBef>
              <a:spcAft>
                <a:spcPts val="0"/>
              </a:spcAft>
              <a:buSzPts val="2000"/>
              <a:buFont typeface="Arial"/>
              <a:buChar char="•"/>
            </a:pPr>
            <a:r>
              <a:rPr lang="en-US" sz="2000" b="1"/>
              <a:t>Comprehensive Approach: </a:t>
            </a:r>
            <a:r>
              <a:rPr lang="en-US" sz="2000"/>
              <a:t>Your project takes a comprehensive approach to customer wine prediction, combining survival analysis techniques, machine learning models, and explainable AI techniques to provide a deep understanding of customer behavior and churn.</a:t>
            </a:r>
            <a:endParaRPr/>
          </a:p>
          <a:p>
            <a:pPr marL="285750" lvl="0" indent="-158750" algn="l" rtl="0">
              <a:spcBef>
                <a:spcPts val="0"/>
              </a:spcBef>
              <a:spcAft>
                <a:spcPts val="0"/>
              </a:spcAft>
              <a:buSzPts val="2000"/>
              <a:buFont typeface="Arial"/>
              <a:buNone/>
            </a:pPr>
            <a:endParaRPr sz="2000"/>
          </a:p>
          <a:p>
            <a:pPr marL="285750" lvl="0" indent="-285750" algn="l" rtl="0">
              <a:spcBef>
                <a:spcPts val="0"/>
              </a:spcBef>
              <a:spcAft>
                <a:spcPts val="0"/>
              </a:spcAft>
              <a:buSzPts val="2000"/>
              <a:buFont typeface="Arial"/>
              <a:buChar char="•"/>
            </a:pPr>
            <a:r>
              <a:rPr lang="en-US" sz="2000" b="1"/>
              <a:t>Practical Application: </a:t>
            </a:r>
            <a:r>
              <a:rPr lang="en-US" sz="2000"/>
              <a:t>By deploying the model as a Flask web app, you have made the insights and predictions easily accessible and actionable for businesses, allowing them to implement targeted retention strategies.</a:t>
            </a:r>
            <a:endParaRPr/>
          </a:p>
          <a:p>
            <a:pPr marL="285750" lvl="0" indent="-158750" algn="l" rtl="0">
              <a:spcBef>
                <a:spcPts val="0"/>
              </a:spcBef>
              <a:spcAft>
                <a:spcPts val="0"/>
              </a:spcAft>
              <a:buSzPts val="2000"/>
              <a:buFont typeface="Arial"/>
              <a:buNone/>
            </a:pPr>
            <a:endParaRPr sz="2000"/>
          </a:p>
          <a:p>
            <a:pPr marL="285750" lvl="0" indent="-158750" algn="l" rtl="0">
              <a:spcBef>
                <a:spcPts val="0"/>
              </a:spcBef>
              <a:spcAft>
                <a:spcPts val="0"/>
              </a:spcAft>
              <a:buSzPts val="2000"/>
              <a:buFont typeface="Arial"/>
              <a:buNone/>
            </a:pP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7"/>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23" name="Google Shape;223;p1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24" name="Google Shape;224;p17"/>
          <p:cNvSpPr/>
          <p:nvPr/>
        </p:nvSpPr>
        <p:spPr>
          <a:xfrm>
            <a:off x="8305800" y="1166341"/>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25" name="Google Shape;225;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226" name="Google Shape;226;p17"/>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227" name="Google Shape;227;p17"/>
          <p:cNvSpPr txBox="1">
            <a:spLocks noGrp="1"/>
          </p:cNvSpPr>
          <p:nvPr>
            <p:ph type="title"/>
          </p:nvPr>
        </p:nvSpPr>
        <p:spPr>
          <a:xfrm>
            <a:off x="558165" y="385444"/>
            <a:ext cx="9764395" cy="942822"/>
          </a:xfrm>
          <a:prstGeom prst="rect">
            <a:avLst/>
          </a:prstGeom>
          <a:noFill/>
          <a:ln>
            <a:noFill/>
          </a:ln>
        </p:spPr>
        <p:txBody>
          <a:bodyPr spcFirstLastPara="1" wrap="square" lIns="0" tIns="286000" rIns="0" bIns="0" anchor="t" anchorCtr="0">
            <a:spAutoFit/>
          </a:bodyPr>
          <a:lstStyle/>
          <a:p>
            <a:pPr marL="193675" lvl="0" indent="0" algn="l" rtl="0">
              <a:lnSpc>
                <a:spcPct val="100000"/>
              </a:lnSpc>
              <a:spcBef>
                <a:spcPts val="0"/>
              </a:spcBef>
              <a:spcAft>
                <a:spcPts val="0"/>
              </a:spcAft>
              <a:buNone/>
            </a:pPr>
            <a:r>
              <a:rPr lang="en-US" sz="4250"/>
              <a:t>THE WOW IN MY SOLUTION</a:t>
            </a:r>
            <a:endParaRPr sz="4250"/>
          </a:p>
        </p:txBody>
      </p:sp>
      <p:sp>
        <p:nvSpPr>
          <p:cNvPr id="228" name="Google Shape;228;p17"/>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11</a:t>
            </a:fld>
            <a:endParaRPr/>
          </a:p>
        </p:txBody>
      </p:sp>
      <p:sp>
        <p:nvSpPr>
          <p:cNvPr id="229" name="Google Shape;229;p17"/>
          <p:cNvSpPr txBox="1"/>
          <p:nvPr/>
        </p:nvSpPr>
        <p:spPr>
          <a:xfrm>
            <a:off x="2233644" y="1675745"/>
            <a:ext cx="7419912" cy="4401205"/>
          </a:xfrm>
          <a:prstGeom prst="rect">
            <a:avLst/>
          </a:prstGeom>
          <a:noFill/>
          <a:ln>
            <a:noFill/>
          </a:ln>
        </p:spPr>
        <p:txBody>
          <a:bodyPr spcFirstLastPara="1" wrap="square" lIns="91425" tIns="45700" rIns="91425" bIns="45700" anchor="t" anchorCtr="0">
            <a:spAutoFit/>
          </a:bodyPr>
          <a:lstStyle/>
          <a:p>
            <a:pPr marL="285750" lvl="0" indent="-285750" algn="l" rtl="0">
              <a:spcBef>
                <a:spcPts val="0"/>
              </a:spcBef>
              <a:spcAft>
                <a:spcPts val="0"/>
              </a:spcAft>
              <a:buSzPts val="2000"/>
              <a:buFont typeface="Arial"/>
              <a:buChar char="•"/>
            </a:pPr>
            <a:r>
              <a:rPr lang="en-US" sz="2000" b="1"/>
              <a:t>Insightful Visualizations: </a:t>
            </a:r>
            <a:r>
              <a:rPr lang="en-US" sz="2000"/>
              <a:t>The use of visualizations such as the Kaplan-Meier curve, log-rank test plots, and Shap values in the Flask app enhances the user experience and facilitates better decision-making.</a:t>
            </a:r>
            <a:endParaRPr/>
          </a:p>
          <a:p>
            <a:pPr marL="285750" lvl="0" indent="-158750" algn="l" rtl="0">
              <a:spcBef>
                <a:spcPts val="0"/>
              </a:spcBef>
              <a:spcAft>
                <a:spcPts val="0"/>
              </a:spcAft>
              <a:buSzPts val="2000"/>
              <a:buFont typeface="Arial"/>
              <a:buNone/>
            </a:pPr>
            <a:endParaRPr sz="2000"/>
          </a:p>
          <a:p>
            <a:pPr marL="285750" lvl="0" indent="-285750" algn="l" rtl="0">
              <a:spcBef>
                <a:spcPts val="0"/>
              </a:spcBef>
              <a:spcAft>
                <a:spcPts val="0"/>
              </a:spcAft>
              <a:buSzPts val="2000"/>
              <a:buFont typeface="Arial"/>
              <a:buChar char="•"/>
            </a:pPr>
            <a:r>
              <a:rPr lang="en-US" sz="2000" b="1"/>
              <a:t>Focus on Lifetime Value: </a:t>
            </a:r>
            <a:r>
              <a:rPr lang="en-US" sz="2000"/>
              <a:t>Calculating the expected lifetime value of customers adds a valuable dimension to the analysis, helping businesses prioritize their retention efforts based on the potential value of each customer.</a:t>
            </a:r>
            <a:endParaRPr/>
          </a:p>
          <a:p>
            <a:pPr marL="285750" lvl="0" indent="-158750" algn="l" rtl="0">
              <a:spcBef>
                <a:spcPts val="0"/>
              </a:spcBef>
              <a:spcAft>
                <a:spcPts val="0"/>
              </a:spcAft>
              <a:buSzPts val="2000"/>
              <a:buFont typeface="Arial"/>
              <a:buNone/>
            </a:pPr>
            <a:endParaRPr sz="2000"/>
          </a:p>
          <a:p>
            <a:pPr marL="285750" lvl="0" indent="-285750" algn="l" rtl="0">
              <a:spcBef>
                <a:spcPts val="0"/>
              </a:spcBef>
              <a:spcAft>
                <a:spcPts val="0"/>
              </a:spcAft>
              <a:buSzPts val="2000"/>
              <a:buFont typeface="Arial"/>
              <a:buChar char="•"/>
            </a:pPr>
            <a:r>
              <a:rPr lang="en-US" sz="2000" b="1"/>
              <a:t>Business Impact: </a:t>
            </a:r>
            <a:r>
              <a:rPr lang="en-US" sz="2000"/>
              <a:t>The ultimate "wow" factor lies in the potential business impact of your solution, which can lead to significant cost savings through reduced churn rates and increased customer retention and loyalty.</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8"/>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35" name="Google Shape;235;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36" name="Google Shape;236;p18"/>
          <p:cNvSpPr/>
          <p:nvPr/>
        </p:nvSpPr>
        <p:spPr>
          <a:xfrm>
            <a:off x="7833362" y="787971"/>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37" name="Google Shape;237;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238" name="Google Shape;238;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39" name="Google Shape;239;p18"/>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12</a:t>
            </a:fld>
            <a:endParaRPr/>
          </a:p>
        </p:txBody>
      </p:sp>
      <p:sp>
        <p:nvSpPr>
          <p:cNvPr id="240" name="Google Shape;240;p18"/>
          <p:cNvSpPr txBox="1">
            <a:spLocks noGrp="1"/>
          </p:cNvSpPr>
          <p:nvPr>
            <p:ph type="ctrTitle"/>
          </p:nvPr>
        </p:nvSpPr>
        <p:spPr>
          <a:xfrm>
            <a:off x="739775" y="291147"/>
            <a:ext cx="330454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MODELLING</a:t>
            </a:r>
            <a:endParaRPr/>
          </a:p>
        </p:txBody>
      </p:sp>
      <p:sp>
        <p:nvSpPr>
          <p:cNvPr id="241" name="Google Shape;241;p18"/>
          <p:cNvSpPr txBox="1"/>
          <p:nvPr/>
        </p:nvSpPr>
        <p:spPr>
          <a:xfrm>
            <a:off x="752475" y="1828800"/>
            <a:ext cx="8010525" cy="3477875"/>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000" b="1"/>
              <a:t>Logistic Regression: </a:t>
            </a:r>
            <a:r>
              <a:rPr lang="en-US" sz="2000"/>
              <a:t>A simple yet effective model for binary classification, where the output is the probability of a customer churning.</a:t>
            </a:r>
            <a:endParaRPr/>
          </a:p>
          <a:p>
            <a:pPr marL="0" lvl="0" indent="0" algn="l" rtl="0">
              <a:spcBef>
                <a:spcPts val="0"/>
              </a:spcBef>
              <a:spcAft>
                <a:spcPts val="0"/>
              </a:spcAft>
              <a:buNone/>
            </a:pPr>
            <a:endParaRPr sz="2000" b="1"/>
          </a:p>
          <a:p>
            <a:pPr marL="0" lvl="0" indent="0" algn="l" rtl="0">
              <a:spcBef>
                <a:spcPts val="0"/>
              </a:spcBef>
              <a:spcAft>
                <a:spcPts val="0"/>
              </a:spcAft>
              <a:buNone/>
            </a:pPr>
            <a:r>
              <a:rPr lang="en-US" sz="2000" b="1"/>
              <a:t>Decision Trees: </a:t>
            </a:r>
            <a:r>
              <a:rPr lang="en-US" sz="2000"/>
              <a:t>These models use a tree-like graph of decisions and their possible consequences. They are easy to interpret and can handle both numerical and categorical data.</a:t>
            </a:r>
            <a:endParaRPr/>
          </a:p>
          <a:p>
            <a:pPr marL="0" lvl="0" indent="0" algn="l" rtl="0">
              <a:spcBef>
                <a:spcPts val="0"/>
              </a:spcBef>
              <a:spcAft>
                <a:spcPts val="0"/>
              </a:spcAft>
              <a:buNone/>
            </a:pPr>
            <a:endParaRPr sz="2000" b="1"/>
          </a:p>
          <a:p>
            <a:pPr marL="0" lvl="0" indent="0" algn="l" rtl="0">
              <a:spcBef>
                <a:spcPts val="0"/>
              </a:spcBef>
              <a:spcAft>
                <a:spcPts val="0"/>
              </a:spcAft>
              <a:buNone/>
            </a:pPr>
            <a:r>
              <a:rPr lang="en-US" sz="2000" b="1"/>
              <a:t>Random Forest: </a:t>
            </a:r>
            <a:r>
              <a:rPr lang="en-US" sz="2000"/>
              <a:t>A type of ensemble learning method that combines multiple decision trees to improve prediction accuracy and reduce overfitting.</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47" name="Google Shape;247;p1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48" name="Google Shape;248;p19"/>
          <p:cNvSpPr/>
          <p:nvPr/>
        </p:nvSpPr>
        <p:spPr>
          <a:xfrm>
            <a:off x="7833362" y="787971"/>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49" name="Google Shape;249;p1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250" name="Google Shape;250;p1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51" name="Google Shape;251;p19"/>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13</a:t>
            </a:fld>
            <a:endParaRPr/>
          </a:p>
        </p:txBody>
      </p:sp>
      <p:sp>
        <p:nvSpPr>
          <p:cNvPr id="252" name="Google Shape;252;p19"/>
          <p:cNvSpPr txBox="1">
            <a:spLocks noGrp="1"/>
          </p:cNvSpPr>
          <p:nvPr>
            <p:ph type="ctrTitle"/>
          </p:nvPr>
        </p:nvSpPr>
        <p:spPr>
          <a:xfrm>
            <a:off x="739775" y="291147"/>
            <a:ext cx="330454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MODELLING</a:t>
            </a:r>
            <a:endParaRPr/>
          </a:p>
        </p:txBody>
      </p:sp>
      <p:sp>
        <p:nvSpPr>
          <p:cNvPr id="253" name="Google Shape;253;p19"/>
          <p:cNvSpPr txBox="1"/>
          <p:nvPr/>
        </p:nvSpPr>
        <p:spPr>
          <a:xfrm>
            <a:off x="838200" y="1371600"/>
            <a:ext cx="8010525" cy="4401205"/>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000" b="1"/>
              <a:t>Gradient Boosting Machines (GBM): </a:t>
            </a:r>
            <a:r>
              <a:rPr lang="en-US" sz="2000"/>
              <a:t>Another ensemble method that builds models sequentially, each new model correcting errors made by the previous ones.</a:t>
            </a:r>
            <a:endParaRPr/>
          </a:p>
          <a:p>
            <a:pPr marL="0" lvl="0" indent="0" algn="l" rtl="0">
              <a:spcBef>
                <a:spcPts val="0"/>
              </a:spcBef>
              <a:spcAft>
                <a:spcPts val="0"/>
              </a:spcAft>
              <a:buNone/>
            </a:pPr>
            <a:endParaRPr sz="2000"/>
          </a:p>
          <a:p>
            <a:pPr marL="0" lvl="0" indent="0" algn="l" rtl="0">
              <a:spcBef>
                <a:spcPts val="0"/>
              </a:spcBef>
              <a:spcAft>
                <a:spcPts val="0"/>
              </a:spcAft>
              <a:buNone/>
            </a:pPr>
            <a:r>
              <a:rPr lang="en-US" sz="2000" b="1"/>
              <a:t>Support Vector Machines (SVM): </a:t>
            </a:r>
            <a:r>
              <a:rPr lang="en-US" sz="2000"/>
              <a:t>A supervised learning model that analyzes data for classification and regression analysis.</a:t>
            </a:r>
            <a:endParaRPr/>
          </a:p>
          <a:p>
            <a:pPr marL="0" lvl="0" indent="0" algn="l" rtl="0">
              <a:spcBef>
                <a:spcPts val="0"/>
              </a:spcBef>
              <a:spcAft>
                <a:spcPts val="0"/>
              </a:spcAft>
              <a:buNone/>
            </a:pPr>
            <a:endParaRPr sz="2000" b="1"/>
          </a:p>
          <a:p>
            <a:pPr marL="0" lvl="0" indent="0" algn="l" rtl="0">
              <a:spcBef>
                <a:spcPts val="0"/>
              </a:spcBef>
              <a:spcAft>
                <a:spcPts val="0"/>
              </a:spcAft>
              <a:buNone/>
            </a:pPr>
            <a:r>
              <a:rPr lang="en-US" sz="2000" b="1"/>
              <a:t>Neural Networks: </a:t>
            </a:r>
            <a:r>
              <a:rPr lang="en-US" sz="2000"/>
              <a:t>Deep learning models that can learn complex patterns in data. They are particularly useful for large datasets with many features.</a:t>
            </a:r>
            <a:endParaRPr/>
          </a:p>
          <a:p>
            <a:pPr marL="0" lvl="0" indent="0" algn="l" rtl="0">
              <a:spcBef>
                <a:spcPts val="0"/>
              </a:spcBef>
              <a:spcAft>
                <a:spcPts val="0"/>
              </a:spcAft>
              <a:buNone/>
            </a:pPr>
            <a:endParaRPr sz="2000" b="1"/>
          </a:p>
          <a:p>
            <a:pPr marL="0" lvl="0" indent="0" algn="l" rtl="0">
              <a:spcBef>
                <a:spcPts val="0"/>
              </a:spcBef>
              <a:spcAft>
                <a:spcPts val="0"/>
              </a:spcAft>
              <a:buNone/>
            </a:pPr>
            <a:r>
              <a:rPr lang="en-US" sz="2000" b="1"/>
              <a:t>Survival Analysis: </a:t>
            </a:r>
            <a:r>
              <a:rPr lang="en-US" sz="2000"/>
              <a:t>This technique is used to predict the time until an event (such as customer churn) occurs, taking into account censoring and other factors.</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0"/>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59" name="Google Shape;259;p2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60" name="Google Shape;260;p20"/>
          <p:cNvSpPr/>
          <p:nvPr/>
        </p:nvSpPr>
        <p:spPr>
          <a:xfrm>
            <a:off x="8763000" y="350756"/>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61" name="Google Shape;261;p2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262" name="Google Shape;262;p2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63" name="Google Shape;263;p20"/>
          <p:cNvSpPr txBox="1">
            <a:spLocks noGrp="1"/>
          </p:cNvSpPr>
          <p:nvPr>
            <p:ph type="title"/>
          </p:nvPr>
        </p:nvSpPr>
        <p:spPr>
          <a:xfrm>
            <a:off x="558165" y="385444"/>
            <a:ext cx="9764395" cy="1122362"/>
          </a:xfrm>
          <a:prstGeom prst="rect">
            <a:avLst/>
          </a:prstGeom>
          <a:noFill/>
          <a:ln>
            <a:noFill/>
          </a:ln>
        </p:spPr>
        <p:txBody>
          <a:bodyPr spcFirstLastPara="1" wrap="square" lIns="0" tIns="13325" rIns="0" bIns="0" anchor="t" anchorCtr="0">
            <a:spAutoFit/>
          </a:bodyPr>
          <a:lstStyle/>
          <a:p>
            <a:pPr marL="209550" lvl="0" indent="0" algn="l" rtl="0">
              <a:lnSpc>
                <a:spcPct val="100000"/>
              </a:lnSpc>
              <a:spcBef>
                <a:spcPts val="0"/>
              </a:spcBef>
              <a:spcAft>
                <a:spcPts val="0"/>
              </a:spcAft>
              <a:buNone/>
            </a:pPr>
            <a:r>
              <a:rPr lang="en-US"/>
              <a:t>RESULTS</a:t>
            </a:r>
            <a:endParaRPr/>
          </a:p>
        </p:txBody>
      </p:sp>
      <p:sp>
        <p:nvSpPr>
          <p:cNvPr id="264" name="Google Shape;264;p20"/>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14</a:t>
            </a:fld>
            <a:endParaRPr/>
          </a:p>
        </p:txBody>
      </p:sp>
      <p:sp>
        <p:nvSpPr>
          <p:cNvPr id="265" name="Google Shape;265;p20">
            <a:hlinkClick r:id="rId4"/>
          </p:cNvPr>
          <p:cNvSpPr txBox="1"/>
          <p:nvPr/>
        </p:nvSpPr>
        <p:spPr>
          <a:xfrm>
            <a:off x="990600" y="5188089"/>
            <a:ext cx="9429900" cy="4002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endParaRPr sz="2000"/>
          </a:p>
        </p:txBody>
      </p:sp>
      <p:sp>
        <p:nvSpPr>
          <p:cNvPr id="266" name="Google Shape;266;p20"/>
          <p:cNvSpPr txBox="1"/>
          <p:nvPr/>
        </p:nvSpPr>
        <p:spPr>
          <a:xfrm>
            <a:off x="914400" y="1165625"/>
            <a:ext cx="8620125" cy="2308284"/>
          </a:xfrm>
          <a:prstGeom prst="rect">
            <a:avLst/>
          </a:prstGeom>
          <a:noFill/>
          <a:ln>
            <a:noFill/>
          </a:ln>
        </p:spPr>
        <p:txBody>
          <a:bodyPr spcFirstLastPara="1" wrap="square" lIns="91425" tIns="45700" rIns="91425" bIns="45700" anchor="t" anchorCtr="0">
            <a:spAutoFit/>
          </a:bodyPr>
          <a:lstStyle/>
          <a:p>
            <a:pPr marL="457200" lvl="0" indent="0" algn="l" rtl="0">
              <a:spcBef>
                <a:spcPts val="0"/>
              </a:spcBef>
              <a:spcAft>
                <a:spcPts val="0"/>
              </a:spcAft>
              <a:buNone/>
            </a:pPr>
            <a:r>
              <a:rPr lang="en-US" sz="1800" dirty="0">
                <a:latin typeface="Trebuchet MS"/>
                <a:ea typeface="Trebuchet MS"/>
                <a:cs typeface="Trebuchet MS"/>
                <a:sym typeface="Trebuchet MS"/>
              </a:rPr>
              <a:t>The EDA on the mental health report unveiled prevalent disorders like depression and anxiety, with age and socioeconomic status as significant correlates. Regional disparities, temporal fluctuations, and correlations with external factors were noted, emphasizing the complex interplay of mental health with societal dynamics. Additionally, impacts on various life domains and identification of vulnerable groups underscored the need for targeted interventions, while gaps in services highlighted areas for improvement in mental health care accessibility and efficacy.</a:t>
            </a:r>
            <a:endParaRPr lang="en-US" sz="1900" dirty="0">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1"/>
        <p:cNvGrpSpPr/>
        <p:nvPr/>
      </p:nvGrpSpPr>
      <p:grpSpPr>
        <a:xfrm>
          <a:off x="0" y="0"/>
          <a:ext cx="0" cy="0"/>
          <a:chOff x="0" y="0"/>
          <a:chExt cx="0" cy="0"/>
        </a:xfrm>
      </p:grpSpPr>
      <p:sp>
        <p:nvSpPr>
          <p:cNvPr id="72" name="Google Shape;72;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nvGrpSpPr>
          <p:cNvPr id="73" name="Google Shape;73;p8"/>
          <p:cNvGrpSpPr/>
          <p:nvPr/>
        </p:nvGrpSpPr>
        <p:grpSpPr>
          <a:xfrm>
            <a:off x="7448612" y="0"/>
            <a:ext cx="4743796" cy="6858466"/>
            <a:chOff x="7448612" y="0"/>
            <a:chExt cx="4743796" cy="6858466"/>
          </a:xfrm>
        </p:grpSpPr>
        <p:sp>
          <p:nvSpPr>
            <p:cNvPr id="74" name="Google Shape;74;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5" name="Google Shape;75;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6" name="Google Shape;76;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7" name="Google Shape;77;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8" name="Google Shape;78;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9" name="Google Shape;79;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0" name="Google Shape;80;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1" name="Google Shape;81;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2" name="Google Shape;82;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sp>
        <p:nvSpPr>
          <p:cNvPr id="83" name="Google Shape;83;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4" name="Google Shape;84;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6" name="Google Shape;86;p8"/>
          <p:cNvSpPr txBox="1">
            <a:spLocks noGrp="1"/>
          </p:cNvSpPr>
          <p:nvPr>
            <p:ph type="title"/>
          </p:nvPr>
        </p:nvSpPr>
        <p:spPr>
          <a:xfrm>
            <a:off x="558165" y="385444"/>
            <a:ext cx="9764395" cy="1019189"/>
          </a:xfrm>
          <a:prstGeom prst="rect">
            <a:avLst/>
          </a:prstGeom>
          <a:noFill/>
          <a:ln>
            <a:noFill/>
          </a:ln>
        </p:spPr>
        <p:txBody>
          <a:bodyPr spcFirstLastPara="1" wrap="square" lIns="0" tIns="460675" rIns="0" bIns="0" anchor="t" anchorCtr="0">
            <a:spAutoFit/>
          </a:bodyPr>
          <a:lstStyle/>
          <a:p>
            <a:pPr marL="193675" lvl="0" indent="0" algn="l" rtl="0">
              <a:lnSpc>
                <a:spcPct val="100000"/>
              </a:lnSpc>
              <a:spcBef>
                <a:spcPts val="0"/>
              </a:spcBef>
              <a:spcAft>
                <a:spcPts val="0"/>
              </a:spcAft>
              <a:buNone/>
            </a:pPr>
            <a:r>
              <a:rPr lang="en-US" sz="3600"/>
              <a:t>PROJECT TITLE</a:t>
            </a:r>
            <a:endParaRPr sz="360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91" name="Google Shape;91;p8"/>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pPr marL="114300" lvl="0" indent="0" algn="l" rtl="0">
                <a:lnSpc>
                  <a:spcPct val="100000"/>
                </a:lnSpc>
                <a:spcBef>
                  <a:spcPts val="0"/>
                </a:spcBef>
                <a:spcAft>
                  <a:spcPts val="0"/>
                </a:spcAft>
                <a:buNone/>
              </a:pPr>
              <a:t>2</a:t>
            </a:fld>
            <a:endParaRPr/>
          </a:p>
        </p:txBody>
      </p:sp>
      <p:sp>
        <p:nvSpPr>
          <p:cNvPr id="92" name="Google Shape;92;p8"/>
          <p:cNvSpPr txBox="1"/>
          <p:nvPr/>
        </p:nvSpPr>
        <p:spPr>
          <a:xfrm>
            <a:off x="944972" y="2656670"/>
            <a:ext cx="8392612" cy="1077178"/>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None/>
            </a:pPr>
            <a:r>
              <a:rPr lang="en-IN" sz="3200" b="1" dirty="0">
                <a:solidFill>
                  <a:srgbClr val="FF0000"/>
                </a:solidFill>
              </a:rPr>
              <a:t>EDA ON MENTAL </a:t>
            </a:r>
          </a:p>
          <a:p>
            <a:pPr marL="0" lvl="0" indent="0" algn="ctr" rtl="0">
              <a:spcBef>
                <a:spcPts val="0"/>
              </a:spcBef>
              <a:spcAft>
                <a:spcPts val="0"/>
              </a:spcAft>
              <a:buNone/>
            </a:pPr>
            <a:r>
              <a:rPr lang="en-IN" sz="3200" b="1" dirty="0">
                <a:solidFill>
                  <a:srgbClr val="FF0000"/>
                </a:solidFill>
              </a:rPr>
              <a:t>HEALTH REPORT</a:t>
            </a:r>
            <a:endParaRPr sz="3200" b="1"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9"/>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nvGrpSpPr>
          <p:cNvPr id="98" name="Google Shape;98;p9"/>
          <p:cNvGrpSpPr/>
          <p:nvPr/>
        </p:nvGrpSpPr>
        <p:grpSpPr>
          <a:xfrm>
            <a:off x="7448612" y="0"/>
            <a:ext cx="4743796" cy="6858466"/>
            <a:chOff x="7448612" y="0"/>
            <a:chExt cx="4743796" cy="6858466"/>
          </a:xfrm>
        </p:grpSpPr>
        <p:sp>
          <p:nvSpPr>
            <p:cNvPr id="99" name="Google Shape;99;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0" name="Google Shape;100;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1" name="Google Shape;101;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2" name="Google Shape;102;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3" name="Google Shape;103;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4" name="Google Shape;104;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5" name="Google Shape;105;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6" name="Google Shape;106;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7" name="Google Shape;107;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sp>
        <p:nvSpPr>
          <p:cNvPr id="108" name="Google Shape;108;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9" name="Google Shape;109;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10" name="Google Shape;110;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11" name="Google Shape;111;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12" name="Google Shape;112;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3" name="Google Shape;113;p9"/>
          <p:cNvGrpSpPr/>
          <p:nvPr/>
        </p:nvGrpSpPr>
        <p:grpSpPr>
          <a:xfrm>
            <a:off x="47625" y="3819523"/>
            <a:ext cx="4124325" cy="3009898"/>
            <a:chOff x="47625" y="3819523"/>
            <a:chExt cx="4124325" cy="3009898"/>
          </a:xfrm>
        </p:grpSpPr>
        <p:pic>
          <p:nvPicPr>
            <p:cNvPr id="114" name="Google Shape;114;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5" name="Google Shape;115;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6" name="Google Shape;116;p9"/>
          <p:cNvSpPr txBox="1">
            <a:spLocks noGrp="1"/>
          </p:cNvSpPr>
          <p:nvPr>
            <p:ph type="title"/>
          </p:nvPr>
        </p:nvSpPr>
        <p:spPr>
          <a:xfrm>
            <a:off x="485344" y="779840"/>
            <a:ext cx="9764395" cy="1122362"/>
          </a:xfrm>
          <a:prstGeom prst="rect">
            <a:avLst/>
          </a:prstGeom>
          <a:noFill/>
          <a:ln>
            <a:noFill/>
          </a:ln>
        </p:spPr>
        <p:txBody>
          <a:bodyPr spcFirstLastPara="1" wrap="square" lIns="0" tIns="73275" rIns="0" bIns="0" anchor="t" anchorCtr="0">
            <a:spAutoFit/>
          </a:bodyPr>
          <a:lstStyle/>
          <a:p>
            <a:pPr marL="193675" lvl="0" indent="0" algn="l" rtl="0">
              <a:lnSpc>
                <a:spcPct val="100000"/>
              </a:lnSpc>
              <a:spcBef>
                <a:spcPts val="0"/>
              </a:spcBef>
              <a:spcAft>
                <a:spcPts val="0"/>
              </a:spcAft>
              <a:buNone/>
            </a:pPr>
            <a:r>
              <a:rPr lang="en-US"/>
              <a:t>AGENDA</a:t>
            </a:r>
            <a:endParaRPr/>
          </a:p>
        </p:txBody>
      </p:sp>
      <p:sp>
        <p:nvSpPr>
          <p:cNvPr id="117" name="Google Shape;117;p9"/>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pPr marL="114300" lvl="0" indent="0" algn="l" rtl="0">
                <a:lnSpc>
                  <a:spcPct val="100000"/>
                </a:lnSpc>
                <a:spcBef>
                  <a:spcPts val="0"/>
                </a:spcBef>
                <a:spcAft>
                  <a:spcPts val="0"/>
                </a:spcAft>
                <a:buNone/>
              </a:pPr>
              <a:t>3</a:t>
            </a:fld>
            <a:endParaRPr/>
          </a:p>
        </p:txBody>
      </p:sp>
      <p:sp>
        <p:nvSpPr>
          <p:cNvPr id="118" name="Google Shape;118;p9"/>
          <p:cNvSpPr txBox="1"/>
          <p:nvPr/>
        </p:nvSpPr>
        <p:spPr>
          <a:xfrm>
            <a:off x="2028825" y="1902202"/>
            <a:ext cx="7601100" cy="30477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400">
                <a:latin typeface="Trebuchet MS"/>
                <a:ea typeface="Trebuchet MS"/>
                <a:cs typeface="Trebuchet MS"/>
                <a:sym typeface="Trebuchet MS"/>
              </a:rPr>
              <a:t>The wine quality prediction agenda involves: data collection, preprocessing, and feature engineering; model selection, training, and evaluation; interpretation of results; deployment and integration; and future considerations for improvement and scalability. This process aims to develop a robust prediction model to enhance wine quality assessment in the industry. </a:t>
            </a:r>
            <a:endParaRPr sz="2400">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grpSp>
        <p:nvGrpSpPr>
          <p:cNvPr id="123" name="Google Shape;123;p10"/>
          <p:cNvGrpSpPr/>
          <p:nvPr/>
        </p:nvGrpSpPr>
        <p:grpSpPr>
          <a:xfrm>
            <a:off x="7991475" y="2933700"/>
            <a:ext cx="2762250" cy="3257550"/>
            <a:chOff x="7991475" y="2933700"/>
            <a:chExt cx="2762250" cy="3257550"/>
          </a:xfrm>
        </p:grpSpPr>
        <p:sp>
          <p:nvSpPr>
            <p:cNvPr id="124" name="Google Shape;124;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25" name="Google Shape;125;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26" name="Google Shape;126;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7" name="Google Shape;127;p10"/>
          <p:cNvSpPr/>
          <p:nvPr/>
        </p:nvSpPr>
        <p:spPr>
          <a:xfrm>
            <a:off x="6781800" y="125323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28" name="Google Shape;128;p10"/>
          <p:cNvSpPr txBox="1">
            <a:spLocks noGrp="1"/>
          </p:cNvSpPr>
          <p:nvPr>
            <p:ph type="title"/>
          </p:nvPr>
        </p:nvSpPr>
        <p:spPr>
          <a:xfrm>
            <a:off x="799348" y="146792"/>
            <a:ext cx="5638800"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a:p>
        </p:txBody>
      </p:sp>
      <p:pic>
        <p:nvPicPr>
          <p:cNvPr id="129" name="Google Shape;129;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0" name="Google Shape;130;p10"/>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31" name="Google Shape;131;p10"/>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pPr marL="114300" lvl="0" indent="0" algn="l" rtl="0">
                <a:lnSpc>
                  <a:spcPct val="100000"/>
                </a:lnSpc>
                <a:spcBef>
                  <a:spcPts val="0"/>
                </a:spcBef>
                <a:spcAft>
                  <a:spcPts val="0"/>
                </a:spcAft>
                <a:buNone/>
              </a:pPr>
              <a:t>4</a:t>
            </a:fld>
            <a:endParaRPr/>
          </a:p>
        </p:txBody>
      </p:sp>
      <p:sp>
        <p:nvSpPr>
          <p:cNvPr id="132" name="Google Shape;132;p10"/>
          <p:cNvSpPr txBox="1"/>
          <p:nvPr/>
        </p:nvSpPr>
        <p:spPr>
          <a:xfrm>
            <a:off x="771017" y="1415160"/>
            <a:ext cx="7026600" cy="4832052"/>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1100"/>
              <a:buFont typeface="Arial"/>
              <a:buNone/>
            </a:pPr>
            <a:r>
              <a:rPr lang="en-US" sz="2200" dirty="0">
                <a:latin typeface="Trebuchet MS"/>
                <a:ea typeface="Trebuchet MS"/>
                <a:cs typeface="Trebuchet MS"/>
                <a:sym typeface="Trebuchet MS"/>
              </a:rPr>
              <a:t>The problem at hand involves conducting an Exploratory Data Analysis (EDA) on a mental health report to unveil insights crucial for enhancing mental well-being. Through this analysis, we aim to discern prevalent mental health disorders, discern demographic correlates, scrutinize regional variances, and investigate temporal trends. Additionally, we seek to unearth potential correlations with external factors, pinpoint vulnerable groups, evaluate impacts on various life domains, and identify service gaps. Ultimately, this EDA endeavors to furnish actionable insights to inform policies, interventions, and support systems geared towards fostering better mental health outcomes.</a:t>
            </a:r>
            <a:endParaRPr sz="2200" dirty="0">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grpSp>
        <p:nvGrpSpPr>
          <p:cNvPr id="137" name="Google Shape;137;p11"/>
          <p:cNvGrpSpPr/>
          <p:nvPr/>
        </p:nvGrpSpPr>
        <p:grpSpPr>
          <a:xfrm>
            <a:off x="8658225" y="2647950"/>
            <a:ext cx="3533775" cy="3810000"/>
            <a:chOff x="8658225" y="2647950"/>
            <a:chExt cx="3533775" cy="3810000"/>
          </a:xfrm>
        </p:grpSpPr>
        <p:sp>
          <p:nvSpPr>
            <p:cNvPr id="138" name="Google Shape;138;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39" name="Google Shape;139;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40" name="Google Shape;140;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1" name="Google Shape;141;p11"/>
          <p:cNvSpPr/>
          <p:nvPr/>
        </p:nvSpPr>
        <p:spPr>
          <a:xfrm>
            <a:off x="6705600" y="1358741"/>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42" name="Google Shape;142;p11"/>
          <p:cNvSpPr txBox="1">
            <a:spLocks noGrp="1"/>
          </p:cNvSpPr>
          <p:nvPr>
            <p:ph type="title"/>
          </p:nvPr>
        </p:nvSpPr>
        <p:spPr>
          <a:xfrm>
            <a:off x="739775" y="829627"/>
            <a:ext cx="526478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3" name="Google Shape;143;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4" name="Google Shape;144;p1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5" name="Google Shape;145;p11"/>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pPr marL="114300" lvl="0" indent="0" algn="l" rtl="0">
                <a:lnSpc>
                  <a:spcPct val="100000"/>
                </a:lnSpc>
                <a:spcBef>
                  <a:spcPts val="0"/>
                </a:spcBef>
                <a:spcAft>
                  <a:spcPts val="0"/>
                </a:spcAft>
                <a:buNone/>
              </a:pPr>
              <a:t>5</a:t>
            </a:fld>
            <a:endParaRPr/>
          </a:p>
        </p:txBody>
      </p:sp>
      <p:sp>
        <p:nvSpPr>
          <p:cNvPr id="146" name="Google Shape;146;p11"/>
          <p:cNvSpPr txBox="1"/>
          <p:nvPr/>
        </p:nvSpPr>
        <p:spPr>
          <a:xfrm>
            <a:off x="777825" y="2322558"/>
            <a:ext cx="7170600" cy="4617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400">
                <a:latin typeface="Trebuchet MS"/>
                <a:ea typeface="Trebuchet MS"/>
                <a:cs typeface="Trebuchet MS"/>
                <a:sym typeface="Trebuchet MS"/>
              </a:rPr>
              <a:t>The project will involve the following steps:</a:t>
            </a:r>
            <a:endParaRPr sz="2400">
              <a:latin typeface="Trebuchet MS"/>
              <a:ea typeface="Trebuchet MS"/>
              <a:cs typeface="Trebuchet MS"/>
              <a:sym typeface="Trebuchet MS"/>
            </a:endParaRPr>
          </a:p>
        </p:txBody>
      </p:sp>
      <p:sp>
        <p:nvSpPr>
          <p:cNvPr id="147" name="Google Shape;147;p11"/>
          <p:cNvSpPr txBox="1"/>
          <p:nvPr/>
        </p:nvSpPr>
        <p:spPr>
          <a:xfrm>
            <a:off x="676275" y="2967770"/>
            <a:ext cx="7947000" cy="13236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000" b="1">
                <a:latin typeface="Trebuchet MS"/>
                <a:ea typeface="Trebuchet MS"/>
                <a:cs typeface="Trebuchet MS"/>
                <a:sym typeface="Trebuchet MS"/>
              </a:rPr>
              <a:t>1) Data Collection and Preparation: </a:t>
            </a:r>
            <a:r>
              <a:rPr lang="en-US" sz="2000">
                <a:latin typeface="Trebuchet MS"/>
                <a:ea typeface="Trebuchet MS"/>
                <a:cs typeface="Trebuchet MS"/>
                <a:sym typeface="Trebuchet MS"/>
              </a:rPr>
              <a:t>Gather and clean customer data, including demographics, transaction history, and customer interactions.Preprocess the data to ensure it is suitable for training the ANN.</a:t>
            </a:r>
            <a:endParaRPr sz="2000">
              <a:latin typeface="Trebuchet MS"/>
              <a:ea typeface="Trebuchet MS"/>
              <a:cs typeface="Trebuchet MS"/>
              <a:sym typeface="Trebuchet MS"/>
            </a:endParaRPr>
          </a:p>
        </p:txBody>
      </p:sp>
      <p:sp>
        <p:nvSpPr>
          <p:cNvPr id="148" name="Google Shape;148;p11"/>
          <p:cNvSpPr txBox="1"/>
          <p:nvPr/>
        </p:nvSpPr>
        <p:spPr>
          <a:xfrm>
            <a:off x="777825" y="4673363"/>
            <a:ext cx="7577400" cy="10158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000" b="1">
                <a:latin typeface="Trebuchet MS"/>
                <a:ea typeface="Trebuchet MS"/>
                <a:cs typeface="Trebuchet MS"/>
                <a:sym typeface="Trebuchet MS"/>
              </a:rPr>
              <a:t>2) Exploratory Data Analysis (EDA): </a:t>
            </a:r>
            <a:r>
              <a:rPr lang="en-US" sz="2000">
                <a:latin typeface="Trebuchet MS"/>
                <a:ea typeface="Trebuchet MS"/>
                <a:cs typeface="Trebuchet MS"/>
                <a:sym typeface="Trebuchet MS"/>
              </a:rPr>
              <a:t>Analyze the data to understand patterns and relationships related to customer wine selection</a:t>
            </a:r>
            <a:endParaRPr sz="2000">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grpSp>
        <p:nvGrpSpPr>
          <p:cNvPr id="153" name="Google Shape;153;p12"/>
          <p:cNvGrpSpPr/>
          <p:nvPr/>
        </p:nvGrpSpPr>
        <p:grpSpPr>
          <a:xfrm>
            <a:off x="8658225" y="2647950"/>
            <a:ext cx="3533775" cy="3810000"/>
            <a:chOff x="8658225" y="2647950"/>
            <a:chExt cx="3533775" cy="3810000"/>
          </a:xfrm>
        </p:grpSpPr>
        <p:sp>
          <p:nvSpPr>
            <p:cNvPr id="154" name="Google Shape;154;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55" name="Google Shape;155;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56" name="Google Shape;156;p12"/>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57" name="Google Shape;157;p12"/>
          <p:cNvSpPr/>
          <p:nvPr/>
        </p:nvSpPr>
        <p:spPr>
          <a:xfrm>
            <a:off x="6705600" y="1147381"/>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58" name="Google Shape;158;p12"/>
          <p:cNvSpPr txBox="1">
            <a:spLocks noGrp="1"/>
          </p:cNvSpPr>
          <p:nvPr>
            <p:ph type="title"/>
          </p:nvPr>
        </p:nvSpPr>
        <p:spPr>
          <a:xfrm>
            <a:off x="739775" y="829627"/>
            <a:ext cx="526478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59" name="Google Shape;159;p12"/>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0" name="Google Shape;160;p1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1" name="Google Shape;161;p12"/>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pPr marL="114300" lvl="0" indent="0" algn="l" rtl="0">
                <a:lnSpc>
                  <a:spcPct val="100000"/>
                </a:lnSpc>
                <a:spcBef>
                  <a:spcPts val="0"/>
                </a:spcBef>
                <a:spcAft>
                  <a:spcPts val="0"/>
                </a:spcAft>
                <a:buNone/>
              </a:pPr>
              <a:t>6</a:t>
            </a:fld>
            <a:endParaRPr/>
          </a:p>
        </p:txBody>
      </p:sp>
      <p:sp>
        <p:nvSpPr>
          <p:cNvPr id="162" name="Google Shape;162;p12"/>
          <p:cNvSpPr txBox="1"/>
          <p:nvPr/>
        </p:nvSpPr>
        <p:spPr>
          <a:xfrm>
            <a:off x="706288" y="2314432"/>
            <a:ext cx="7577400" cy="13236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000" b="1">
                <a:latin typeface="Trebuchet MS"/>
                <a:ea typeface="Trebuchet MS"/>
                <a:cs typeface="Trebuchet MS"/>
                <a:sym typeface="Trebuchet MS"/>
              </a:rPr>
              <a:t>3)Model Selection and Training: </a:t>
            </a:r>
            <a:r>
              <a:rPr lang="en-US" sz="2000">
                <a:latin typeface="Trebuchet MS"/>
                <a:ea typeface="Trebuchet MS"/>
                <a:cs typeface="Trebuchet MS"/>
                <a:sym typeface="Trebuchet MS"/>
              </a:rPr>
              <a:t>Create new features or transform existing ones to improve the model's predictive power.Choose a machine learning model and train it on the prepared data to predict customer wine prediction.</a:t>
            </a:r>
            <a:endParaRPr sz="2000">
              <a:latin typeface="Trebuchet MS"/>
              <a:ea typeface="Trebuchet MS"/>
              <a:cs typeface="Trebuchet MS"/>
              <a:sym typeface="Trebuchet MS"/>
            </a:endParaRPr>
          </a:p>
        </p:txBody>
      </p:sp>
      <p:sp>
        <p:nvSpPr>
          <p:cNvPr id="163" name="Google Shape;163;p12"/>
          <p:cNvSpPr txBox="1"/>
          <p:nvPr/>
        </p:nvSpPr>
        <p:spPr>
          <a:xfrm>
            <a:off x="706285" y="3819737"/>
            <a:ext cx="7577400" cy="10158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000" b="1">
                <a:latin typeface="Trebuchet MS"/>
                <a:ea typeface="Trebuchet MS"/>
                <a:cs typeface="Trebuchet MS"/>
                <a:sym typeface="Trebuchet MS"/>
              </a:rPr>
              <a:t>4) Results and Deployment:</a:t>
            </a:r>
            <a:r>
              <a:rPr lang="en-US" sz="2000">
                <a:latin typeface="Trebuchet MS"/>
                <a:ea typeface="Trebuchet MS"/>
                <a:cs typeface="Trebuchet MS"/>
                <a:sym typeface="Trebuchet MS"/>
              </a:rPr>
              <a:t> Evaluate the model's performance using metrics like accuracy and deploy it for real-time predictions to implement targeted retention strategies</a:t>
            </a:r>
            <a:endParaRPr sz="2000">
              <a:latin typeface="Trebuchet MS"/>
              <a:ea typeface="Trebuchet MS"/>
              <a:cs typeface="Trebuchet MS"/>
              <a:sym typeface="Trebuchet MS"/>
            </a:endParaRPr>
          </a:p>
        </p:txBody>
      </p:sp>
      <p:sp>
        <p:nvSpPr>
          <p:cNvPr id="164" name="Google Shape;164;p12"/>
          <p:cNvSpPr txBox="1"/>
          <p:nvPr/>
        </p:nvSpPr>
        <p:spPr>
          <a:xfrm>
            <a:off x="706247" y="4942019"/>
            <a:ext cx="7577400" cy="10158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000" b="1">
                <a:latin typeface="Trebuchet MS"/>
                <a:ea typeface="Trebuchet MS"/>
                <a:cs typeface="Trebuchet MS"/>
                <a:sym typeface="Trebuchet MS"/>
              </a:rPr>
              <a:t>5) Conclusion and Future Work: </a:t>
            </a:r>
            <a:r>
              <a:rPr lang="en-US" sz="2000">
                <a:latin typeface="Trebuchet MS"/>
                <a:ea typeface="Trebuchet MS"/>
                <a:cs typeface="Trebuchet MS"/>
                <a:sym typeface="Trebuchet MS"/>
              </a:rPr>
              <a:t>Summarize the findings of the project and discuss potential areas for future research and improvement of the ANN model.</a:t>
            </a:r>
            <a:endParaRPr sz="2000">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70" name="Google Shape;170;p13"/>
          <p:cNvSpPr/>
          <p:nvPr/>
        </p:nvSpPr>
        <p:spPr>
          <a:xfrm>
            <a:off x="6629400" y="1507806"/>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71" name="Google Shape;171;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72" name="Google Shape;172;p13"/>
          <p:cNvSpPr txBox="1">
            <a:spLocks noGrp="1"/>
          </p:cNvSpPr>
          <p:nvPr>
            <p:ph type="title"/>
          </p:nvPr>
        </p:nvSpPr>
        <p:spPr>
          <a:xfrm>
            <a:off x="558165" y="385444"/>
            <a:ext cx="9764395" cy="1122362"/>
          </a:xfrm>
          <a:prstGeom prst="rect">
            <a:avLst/>
          </a:prstGeom>
          <a:noFill/>
          <a:ln>
            <a:noFill/>
          </a:ln>
        </p:spPr>
        <p:txBody>
          <a:bodyPr spcFirstLastPara="1" wrap="square" lIns="0" tIns="522850" rIns="0" bIns="0" anchor="t" anchorCtr="0">
            <a:spAutoFit/>
          </a:bodyPr>
          <a:lstStyle/>
          <a:p>
            <a:pPr marL="153670" lvl="0" indent="0" algn="l" rtl="0">
              <a:lnSpc>
                <a:spcPct val="100000"/>
              </a:lnSpc>
              <a:spcBef>
                <a:spcPts val="0"/>
              </a:spcBef>
              <a:spcAft>
                <a:spcPts val="0"/>
              </a:spcAft>
              <a:buNone/>
            </a:pPr>
            <a:r>
              <a:rPr lang="en-US" sz="3200"/>
              <a:t>WHO ARE THE END USERS?</a:t>
            </a:r>
            <a:endParaRPr sz="3200"/>
          </a:p>
        </p:txBody>
      </p:sp>
      <p:pic>
        <p:nvPicPr>
          <p:cNvPr id="173" name="Google Shape;173;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74" name="Google Shape;174;p13"/>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5" name="Google Shape;175;p13"/>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pPr marL="114300" lvl="0" indent="0" algn="l" rtl="0">
                <a:lnSpc>
                  <a:spcPct val="100000"/>
                </a:lnSpc>
                <a:spcBef>
                  <a:spcPts val="0"/>
                </a:spcBef>
                <a:spcAft>
                  <a:spcPts val="0"/>
                </a:spcAft>
                <a:buNone/>
              </a:pPr>
              <a:t>7</a:t>
            </a:fld>
            <a:endParaRPr/>
          </a:p>
        </p:txBody>
      </p:sp>
      <p:sp>
        <p:nvSpPr>
          <p:cNvPr id="176" name="Google Shape;176;p13"/>
          <p:cNvSpPr txBox="1"/>
          <p:nvPr/>
        </p:nvSpPr>
        <p:spPr>
          <a:xfrm>
            <a:off x="990600" y="2057400"/>
            <a:ext cx="7162800" cy="2554545"/>
          </a:xfrm>
          <a:prstGeom prst="rect">
            <a:avLst/>
          </a:prstGeom>
          <a:noFill/>
          <a:ln>
            <a:noFill/>
          </a:ln>
        </p:spPr>
        <p:txBody>
          <a:bodyPr spcFirstLastPara="1" wrap="square" lIns="91425" tIns="45700" rIns="91425" bIns="45700" anchor="t" anchorCtr="0">
            <a:spAutoFit/>
          </a:bodyPr>
          <a:lstStyle/>
          <a:p>
            <a:pPr marL="342900" lvl="0" indent="-342900" algn="l" rtl="0">
              <a:spcBef>
                <a:spcPts val="0"/>
              </a:spcBef>
              <a:spcAft>
                <a:spcPts val="0"/>
              </a:spcAft>
              <a:buSzPts val="3200"/>
              <a:buFont typeface="Arial"/>
              <a:buChar char="•"/>
            </a:pPr>
            <a:r>
              <a:rPr lang="en-US" sz="3200">
                <a:latin typeface="Trebuchet MS"/>
                <a:ea typeface="Trebuchet MS"/>
                <a:cs typeface="Trebuchet MS"/>
                <a:sym typeface="Trebuchet MS"/>
              </a:rPr>
              <a:t>Marketing Teams</a:t>
            </a:r>
            <a:endParaRPr/>
          </a:p>
          <a:p>
            <a:pPr marL="342900" lvl="0" indent="-342900" algn="l" rtl="0">
              <a:spcBef>
                <a:spcPts val="0"/>
              </a:spcBef>
              <a:spcAft>
                <a:spcPts val="0"/>
              </a:spcAft>
              <a:buSzPts val="3200"/>
              <a:buFont typeface="Arial"/>
              <a:buChar char="•"/>
            </a:pPr>
            <a:r>
              <a:rPr lang="en-US" sz="3200">
                <a:latin typeface="Trebuchet MS"/>
                <a:ea typeface="Trebuchet MS"/>
                <a:cs typeface="Trebuchet MS"/>
                <a:sym typeface="Trebuchet MS"/>
              </a:rPr>
              <a:t>Customer Service Teams</a:t>
            </a:r>
            <a:endParaRPr/>
          </a:p>
          <a:p>
            <a:pPr marL="342900" lvl="0" indent="-342900" algn="l" rtl="0">
              <a:spcBef>
                <a:spcPts val="0"/>
              </a:spcBef>
              <a:spcAft>
                <a:spcPts val="0"/>
              </a:spcAft>
              <a:buSzPts val="3200"/>
              <a:buFont typeface="Arial"/>
              <a:buChar char="•"/>
            </a:pPr>
            <a:r>
              <a:rPr lang="en-US" sz="3200">
                <a:latin typeface="Trebuchet MS"/>
                <a:ea typeface="Trebuchet MS"/>
                <a:cs typeface="Trebuchet MS"/>
                <a:sym typeface="Trebuchet MS"/>
              </a:rPr>
              <a:t>Product Development Teams</a:t>
            </a:r>
            <a:endParaRPr/>
          </a:p>
          <a:p>
            <a:pPr marL="342900" lvl="0" indent="-342900" algn="l" rtl="0">
              <a:spcBef>
                <a:spcPts val="0"/>
              </a:spcBef>
              <a:spcAft>
                <a:spcPts val="0"/>
              </a:spcAft>
              <a:buSzPts val="3200"/>
              <a:buFont typeface="Arial"/>
              <a:buChar char="•"/>
            </a:pPr>
            <a:r>
              <a:rPr lang="en-US" sz="3200">
                <a:latin typeface="Trebuchet MS"/>
                <a:ea typeface="Trebuchet MS"/>
                <a:cs typeface="Trebuchet MS"/>
                <a:sym typeface="Trebuchet MS"/>
              </a:rPr>
              <a:t>Management and Executives</a:t>
            </a:r>
            <a:endParaRPr/>
          </a:p>
          <a:p>
            <a:pPr marL="342900" lvl="0" indent="-342900" algn="l" rtl="0">
              <a:spcBef>
                <a:spcPts val="0"/>
              </a:spcBef>
              <a:spcAft>
                <a:spcPts val="0"/>
              </a:spcAft>
              <a:buSzPts val="3200"/>
              <a:buFont typeface="Arial"/>
              <a:buChar char="•"/>
            </a:pPr>
            <a:r>
              <a:rPr lang="en-US" sz="3200">
                <a:latin typeface="Trebuchet MS"/>
                <a:ea typeface="Trebuchet MS"/>
                <a:cs typeface="Trebuchet MS"/>
                <a:sym typeface="Trebuchet MS"/>
              </a:rPr>
              <a:t>Sales Teams</a:t>
            </a:r>
            <a:endParaRPr sz="3200">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82" name="Google Shape;182;p1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83" name="Google Shape;183;p1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84" name="Google Shape;184;p1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85" name="Google Shape;185;p14"/>
          <p:cNvSpPr txBox="1">
            <a:spLocks noGrp="1"/>
          </p:cNvSpPr>
          <p:nvPr>
            <p:ph type="title"/>
          </p:nvPr>
        </p:nvSpPr>
        <p:spPr>
          <a:xfrm>
            <a:off x="558165" y="385444"/>
            <a:ext cx="9728835" cy="982961"/>
          </a:xfrm>
          <a:prstGeom prst="rect">
            <a:avLst/>
          </a:prstGeom>
          <a:noFill/>
          <a:ln>
            <a:noFill/>
          </a:ln>
        </p:spPr>
        <p:txBody>
          <a:bodyPr spcFirstLastPara="1" wrap="square" lIns="0" tIns="485775" rIns="0" bIns="0" anchor="t" anchorCtr="0">
            <a:spAutoFit/>
          </a:bodyPr>
          <a:lstStyle/>
          <a:p>
            <a:pPr marL="12700" lvl="0" indent="0" algn="l" rtl="0">
              <a:lnSpc>
                <a:spcPct val="100000"/>
              </a:lnSpc>
              <a:spcBef>
                <a:spcPts val="0"/>
              </a:spcBef>
              <a:spcAft>
                <a:spcPts val="0"/>
              </a:spcAft>
              <a:buNone/>
            </a:pPr>
            <a:r>
              <a:rPr lang="en-US" sz="3200"/>
              <a:t>MY SOLUTION AND ITS VALUE PROPOSITION</a:t>
            </a:r>
            <a:endParaRPr sz="3200"/>
          </a:p>
        </p:txBody>
      </p:sp>
      <p:pic>
        <p:nvPicPr>
          <p:cNvPr id="186" name="Google Shape;186;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87" name="Google Shape;187;p14"/>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8" name="Google Shape;188;p14"/>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pPr marL="114300" lvl="0" indent="0" algn="l" rtl="0">
                <a:lnSpc>
                  <a:spcPct val="100000"/>
                </a:lnSpc>
                <a:spcBef>
                  <a:spcPts val="0"/>
                </a:spcBef>
                <a:spcAft>
                  <a:spcPts val="0"/>
                </a:spcAft>
                <a:buNone/>
              </a:pPr>
              <a:t>8</a:t>
            </a:fld>
            <a:endParaRPr/>
          </a:p>
        </p:txBody>
      </p:sp>
      <p:sp>
        <p:nvSpPr>
          <p:cNvPr id="189" name="Google Shape;189;p14"/>
          <p:cNvSpPr txBox="1"/>
          <p:nvPr/>
        </p:nvSpPr>
        <p:spPr>
          <a:xfrm>
            <a:off x="2819400" y="2209800"/>
            <a:ext cx="6099048" cy="461665"/>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400">
                <a:solidFill>
                  <a:srgbClr val="FF0000"/>
                </a:solidFill>
              </a:rPr>
              <a:t>SOLUTION:</a:t>
            </a:r>
            <a:endParaRPr sz="2400">
              <a:solidFill>
                <a:srgbClr val="FF0000"/>
              </a:solidFill>
            </a:endParaRPr>
          </a:p>
        </p:txBody>
      </p:sp>
      <p:sp>
        <p:nvSpPr>
          <p:cNvPr id="190" name="Google Shape;190;p14"/>
          <p:cNvSpPr txBox="1"/>
          <p:nvPr/>
        </p:nvSpPr>
        <p:spPr>
          <a:xfrm>
            <a:off x="2819400" y="2725876"/>
            <a:ext cx="6099000" cy="3170700"/>
          </a:xfrm>
          <a:prstGeom prst="rect">
            <a:avLst/>
          </a:prstGeom>
          <a:noFill/>
          <a:ln>
            <a:noFill/>
          </a:ln>
        </p:spPr>
        <p:txBody>
          <a:bodyPr spcFirstLastPara="1" wrap="square" lIns="91425" tIns="45700" rIns="91425" bIns="45700" anchor="t" anchorCtr="0">
            <a:spAutoFit/>
          </a:bodyPr>
          <a:lstStyle/>
          <a:p>
            <a:pPr marL="285750" lvl="0" indent="-285750" algn="l" rtl="0">
              <a:spcBef>
                <a:spcPts val="0"/>
              </a:spcBef>
              <a:spcAft>
                <a:spcPts val="0"/>
              </a:spcAft>
              <a:buSzPts val="2000"/>
              <a:buFont typeface="Arial"/>
              <a:buChar char="•"/>
            </a:pPr>
            <a:r>
              <a:rPr lang="en-US" sz="2000">
                <a:latin typeface="Trebuchet MS"/>
                <a:ea typeface="Trebuchet MS"/>
                <a:cs typeface="Trebuchet MS"/>
                <a:sym typeface="Trebuchet MS"/>
              </a:rPr>
              <a:t>Develop a machine learning model using artificial neural networks (ANNs) to predict customer wine quality based on customer data.</a:t>
            </a:r>
            <a:endParaRPr/>
          </a:p>
          <a:p>
            <a:pPr marL="285750" lvl="0" indent="-158750" algn="l" rtl="0">
              <a:spcBef>
                <a:spcPts val="0"/>
              </a:spcBef>
              <a:spcAft>
                <a:spcPts val="0"/>
              </a:spcAft>
              <a:buSzPts val="2000"/>
              <a:buFont typeface="Arial"/>
              <a:buNone/>
            </a:pPr>
            <a:endParaRPr sz="2000">
              <a:latin typeface="Trebuchet MS"/>
              <a:ea typeface="Trebuchet MS"/>
              <a:cs typeface="Trebuchet MS"/>
              <a:sym typeface="Trebuchet MS"/>
            </a:endParaRPr>
          </a:p>
          <a:p>
            <a:pPr marL="285750" lvl="0" indent="-285750" algn="l" rtl="0">
              <a:spcBef>
                <a:spcPts val="0"/>
              </a:spcBef>
              <a:spcAft>
                <a:spcPts val="0"/>
              </a:spcAft>
              <a:buSzPts val="2000"/>
              <a:buFont typeface="Arial"/>
              <a:buChar char="•"/>
            </a:pPr>
            <a:r>
              <a:rPr lang="en-US" sz="2000">
                <a:latin typeface="Trebuchet MS"/>
                <a:ea typeface="Trebuchet MS"/>
                <a:cs typeface="Trebuchet MS"/>
                <a:sym typeface="Trebuchet MS"/>
              </a:rPr>
              <a:t>Utilize Python programming language with libraries such as TensorFlow or PyTorch for ANN implementation.</a:t>
            </a:r>
            <a:endParaRPr/>
          </a:p>
          <a:p>
            <a:pPr marL="285750" lvl="0" indent="-158750" algn="l" rtl="0">
              <a:spcBef>
                <a:spcPts val="0"/>
              </a:spcBef>
              <a:spcAft>
                <a:spcPts val="0"/>
              </a:spcAft>
              <a:buSzPts val="2000"/>
              <a:buFont typeface="Arial"/>
              <a:buNone/>
            </a:pPr>
            <a:endParaRPr sz="2000">
              <a:latin typeface="Trebuchet MS"/>
              <a:ea typeface="Trebuchet MS"/>
              <a:cs typeface="Trebuchet MS"/>
              <a:sym typeface="Trebuchet MS"/>
            </a:endParaRPr>
          </a:p>
          <a:p>
            <a:pPr marL="285750" lvl="0" indent="-285750" algn="l" rtl="0">
              <a:spcBef>
                <a:spcPts val="0"/>
              </a:spcBef>
              <a:spcAft>
                <a:spcPts val="0"/>
              </a:spcAft>
              <a:buSzPts val="2000"/>
              <a:buFont typeface="Arial"/>
              <a:buChar char="•"/>
            </a:pPr>
            <a:r>
              <a:rPr lang="en-US" sz="2000">
                <a:latin typeface="Trebuchet MS"/>
                <a:ea typeface="Trebuchet MS"/>
                <a:cs typeface="Trebuchet MS"/>
                <a:sym typeface="Trebuchet MS"/>
              </a:rPr>
              <a:t>Use Jupyter Notebook for interactive development and documentation of the project.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15"/>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96" name="Google Shape;196;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7" name="Google Shape;197;p1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8" name="Google Shape;198;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9" name="Google Shape;199;p15"/>
          <p:cNvSpPr txBox="1">
            <a:spLocks noGrp="1"/>
          </p:cNvSpPr>
          <p:nvPr>
            <p:ph type="title"/>
          </p:nvPr>
        </p:nvSpPr>
        <p:spPr>
          <a:xfrm>
            <a:off x="558165" y="385444"/>
            <a:ext cx="9728835" cy="982961"/>
          </a:xfrm>
          <a:prstGeom prst="rect">
            <a:avLst/>
          </a:prstGeom>
          <a:noFill/>
          <a:ln>
            <a:noFill/>
          </a:ln>
        </p:spPr>
        <p:txBody>
          <a:bodyPr spcFirstLastPara="1" wrap="square" lIns="0" tIns="485775" rIns="0" bIns="0" anchor="t" anchorCtr="0">
            <a:spAutoFit/>
          </a:bodyPr>
          <a:lstStyle/>
          <a:p>
            <a:pPr marL="12700" lvl="0" indent="0" algn="l" rtl="0">
              <a:lnSpc>
                <a:spcPct val="100000"/>
              </a:lnSpc>
              <a:spcBef>
                <a:spcPts val="0"/>
              </a:spcBef>
              <a:spcAft>
                <a:spcPts val="0"/>
              </a:spcAft>
              <a:buNone/>
            </a:pPr>
            <a:r>
              <a:rPr lang="en-US" sz="3200"/>
              <a:t>MY SOLUTION AND ITS VALUE PROPOSITION</a:t>
            </a:r>
            <a:endParaRPr sz="3200"/>
          </a:p>
        </p:txBody>
      </p:sp>
      <p:pic>
        <p:nvPicPr>
          <p:cNvPr id="200" name="Google Shape;200;p1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201" name="Google Shape;201;p15"/>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02" name="Google Shape;202;p15"/>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pPr marL="114300" lvl="0" indent="0" algn="l" rtl="0">
                <a:lnSpc>
                  <a:spcPct val="100000"/>
                </a:lnSpc>
                <a:spcBef>
                  <a:spcPts val="0"/>
                </a:spcBef>
                <a:spcAft>
                  <a:spcPts val="0"/>
                </a:spcAft>
                <a:buNone/>
              </a:pPr>
              <a:t>9</a:t>
            </a:fld>
            <a:endParaRPr/>
          </a:p>
        </p:txBody>
      </p:sp>
      <p:sp>
        <p:nvSpPr>
          <p:cNvPr id="203" name="Google Shape;203;p15"/>
          <p:cNvSpPr txBox="1"/>
          <p:nvPr/>
        </p:nvSpPr>
        <p:spPr>
          <a:xfrm>
            <a:off x="2785872" y="1788467"/>
            <a:ext cx="6099048" cy="461665"/>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400">
                <a:solidFill>
                  <a:srgbClr val="FF0000"/>
                </a:solidFill>
              </a:rPr>
              <a:t>VALUE PROPOSITION:</a:t>
            </a:r>
            <a:endParaRPr sz="2400">
              <a:solidFill>
                <a:srgbClr val="FF0000"/>
              </a:solidFill>
            </a:endParaRPr>
          </a:p>
        </p:txBody>
      </p:sp>
      <p:sp>
        <p:nvSpPr>
          <p:cNvPr id="204" name="Google Shape;204;p15"/>
          <p:cNvSpPr txBox="1"/>
          <p:nvPr/>
        </p:nvSpPr>
        <p:spPr>
          <a:xfrm>
            <a:off x="2864283" y="2346350"/>
            <a:ext cx="6099000" cy="3694200"/>
          </a:xfrm>
          <a:prstGeom prst="rect">
            <a:avLst/>
          </a:prstGeom>
          <a:noFill/>
          <a:ln>
            <a:noFill/>
          </a:ln>
        </p:spPr>
        <p:txBody>
          <a:bodyPr spcFirstLastPara="1" wrap="square" lIns="91425" tIns="45700" rIns="91425" bIns="45700" anchor="t" anchorCtr="0">
            <a:spAutoFit/>
          </a:bodyPr>
          <a:lstStyle/>
          <a:p>
            <a:pPr marL="285750" lvl="0" indent="-285750" algn="l" rtl="0">
              <a:spcBef>
                <a:spcPts val="0"/>
              </a:spcBef>
              <a:spcAft>
                <a:spcPts val="0"/>
              </a:spcAft>
              <a:buSzPts val="1800"/>
              <a:buFont typeface="Arial"/>
              <a:buChar char="•"/>
            </a:pPr>
            <a:r>
              <a:rPr lang="en-US" sz="1800" dirty="0">
                <a:latin typeface="Trebuchet MS"/>
                <a:ea typeface="Trebuchet MS"/>
                <a:cs typeface="Trebuchet MS"/>
                <a:sym typeface="Trebuchet MS"/>
              </a:rPr>
              <a:t> The solution is a machine learning model designed to accurately assess wine quality based on chemical and sensory features. It empowers reporters, distributors, and consumers with insights for production optimization, inventory management, and informed purchasing decisions. By leveraging advanced algorithms, the model enhances efficiency, profitability, and customer satisfaction across the wine industry value chain.</a:t>
            </a:r>
            <a:endParaRPr dirty="0"/>
          </a:p>
          <a:p>
            <a:pPr marL="285750" lvl="0" indent="-171450" algn="l" rtl="0">
              <a:spcBef>
                <a:spcPts val="0"/>
              </a:spcBef>
              <a:spcAft>
                <a:spcPts val="0"/>
              </a:spcAft>
              <a:buSzPts val="1800"/>
              <a:buFont typeface="Arial"/>
              <a:buNone/>
            </a:pPr>
            <a:endParaRPr sz="1800" dirty="0">
              <a:latin typeface="Trebuchet MS"/>
              <a:ea typeface="Trebuchet MS"/>
              <a:cs typeface="Trebuchet MS"/>
              <a:sym typeface="Trebuchet MS"/>
            </a:endParaRPr>
          </a:p>
          <a:p>
            <a:pPr marL="285750" lvl="0" indent="-171450" algn="l" rtl="0">
              <a:spcBef>
                <a:spcPts val="0"/>
              </a:spcBef>
              <a:spcAft>
                <a:spcPts val="0"/>
              </a:spcAft>
              <a:buSzPts val="1800"/>
              <a:buFont typeface="Arial"/>
              <a:buNone/>
            </a:pPr>
            <a:endParaRPr sz="1800" dirty="0">
              <a:latin typeface="Trebuchet MS"/>
              <a:ea typeface="Trebuchet MS"/>
              <a:cs typeface="Trebuchet MS"/>
              <a:sym typeface="Trebuchet MS"/>
            </a:endParaRPr>
          </a:p>
          <a:p>
            <a:pPr marL="285750" lvl="0" indent="-171450" algn="l" rtl="0">
              <a:spcBef>
                <a:spcPts val="0"/>
              </a:spcBef>
              <a:spcAft>
                <a:spcPts val="0"/>
              </a:spcAft>
              <a:buSzPts val="1800"/>
              <a:buFont typeface="Arial"/>
              <a:buNone/>
            </a:pPr>
            <a:endParaRPr sz="1800" dirty="0">
              <a:latin typeface="Trebuchet MS"/>
              <a:ea typeface="Trebuchet MS"/>
              <a:cs typeface="Trebuchet MS"/>
              <a:sym typeface="Trebuchet MS"/>
            </a:endParaRPr>
          </a:p>
          <a:p>
            <a:pPr marL="285750" lvl="0" indent="-171450" algn="l" rtl="0">
              <a:spcBef>
                <a:spcPts val="0"/>
              </a:spcBef>
              <a:spcAft>
                <a:spcPts val="0"/>
              </a:spcAft>
              <a:buSzPts val="1800"/>
              <a:buFont typeface="Arial"/>
              <a:buNone/>
            </a:pPr>
            <a:endParaRPr sz="1800" dirty="0">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1069</Words>
  <Application>Microsoft Office PowerPoint</Application>
  <PresentationFormat>Widescreen</PresentationFormat>
  <Paragraphs>101</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Trebuchet MS</vt:lpstr>
      <vt:lpstr>Office Theme</vt:lpstr>
      <vt:lpstr>PowerPoint Presentation</vt:lpstr>
      <vt:lpstr>PROJECT TITLE</vt:lpstr>
      <vt:lpstr>AGENDA</vt:lpstr>
      <vt:lpstr>PROBLEM STATEMENT</vt:lpstr>
      <vt:lpstr>PROJECT OVERVIEW</vt:lpstr>
      <vt:lpstr>PROJECT OVERVIEW</vt:lpstr>
      <vt:lpstr>WHO ARE THE END USERS?</vt:lpstr>
      <vt:lpstr>MY SOLUTION AND ITS VALUE PROPOSITION</vt:lpstr>
      <vt:lpstr>MY SOLUTION AND ITS VALUE PROPOSITION</vt:lpstr>
      <vt:lpstr>THE WOW IN MY SOLUTION</vt:lpstr>
      <vt:lpstr>THE WOW IN MY SOLUTION</vt:lpstr>
      <vt:lpstr>MODELLING</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Madhi</dc:creator>
  <cp:lastModifiedBy>NITHISH NARAYANAN</cp:lastModifiedBy>
  <cp:revision>4</cp:revision>
  <dcterms:modified xsi:type="dcterms:W3CDTF">2024-04-28T10:45:01Z</dcterms:modified>
</cp:coreProperties>
</file>