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7" r:id="rId5"/>
    <p:sldId id="258"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 Nithish" initials="NN" lastIdx="1" clrIdx="0">
    <p:extLst>
      <p:ext uri="{19B8F6BF-5375-455C-9EA6-DF929625EA0E}">
        <p15:presenceInfo xmlns:p15="http://schemas.microsoft.com/office/powerpoint/2012/main" userId="6796048119dbff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3582" autoAdjust="0"/>
  </p:normalViewPr>
  <p:slideViewPr>
    <p:cSldViewPr snapToGrid="0">
      <p:cViewPr varScale="1">
        <p:scale>
          <a:sx n="64" d="100"/>
          <a:sy n="64" d="100"/>
        </p:scale>
        <p:origin x="7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0-3 years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Sheet1!$B$2:$B$5</c:f>
              <c:numCache>
                <c:formatCode>General</c:formatCode>
                <c:ptCount val="2"/>
                <c:pt idx="0">
                  <c:v>17</c:v>
                </c:pt>
                <c:pt idx="1">
                  <c:v>40.799999999999997</c:v>
                </c:pt>
              </c:numCache>
            </c:numRef>
          </c:val>
          <c:extLst>
            <c:ext xmlns:c16="http://schemas.microsoft.com/office/drawing/2014/chart" uri="{C3380CC4-5D6E-409C-BE32-E72D297353CC}">
              <c16:uniqueId val="{00000000-5834-4DBE-B14C-F363DA10D299}"/>
            </c:ext>
          </c:extLst>
        </c:ser>
        <c:ser>
          <c:idx val="1"/>
          <c:order val="1"/>
          <c:tx>
            <c:strRef>
              <c:f>Sheet1!$C$1</c:f>
              <c:strCache>
                <c:ptCount val="1"/>
                <c:pt idx="0">
                  <c:v>3-5 years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Sheet1!$C$2:$C$5</c:f>
              <c:numCache>
                <c:formatCode>General</c:formatCode>
                <c:ptCount val="2"/>
                <c:pt idx="0">
                  <c:v>12</c:v>
                </c:pt>
                <c:pt idx="1">
                  <c:v>28.57</c:v>
                </c:pt>
              </c:numCache>
            </c:numRef>
          </c:val>
          <c:extLst>
            <c:ext xmlns:c16="http://schemas.microsoft.com/office/drawing/2014/chart" uri="{C3380CC4-5D6E-409C-BE32-E72D297353CC}">
              <c16:uniqueId val="{00000001-5834-4DBE-B14C-F363DA10D299}"/>
            </c:ext>
          </c:extLst>
        </c:ser>
        <c:ser>
          <c:idx val="2"/>
          <c:order val="2"/>
          <c:tx>
            <c:strRef>
              <c:f>Sheet1!$D$1</c:f>
              <c:strCache>
                <c:ptCount val="1"/>
                <c:pt idx="0">
                  <c:v>More than 5 years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Sheet1!$D$2:$D$5</c:f>
              <c:numCache>
                <c:formatCode>General</c:formatCode>
                <c:ptCount val="2"/>
                <c:pt idx="0">
                  <c:v>13</c:v>
                </c:pt>
                <c:pt idx="1">
                  <c:v>30.95</c:v>
                </c:pt>
              </c:numCache>
            </c:numRef>
          </c:val>
          <c:extLst>
            <c:ext xmlns:c16="http://schemas.microsoft.com/office/drawing/2014/chart" uri="{C3380CC4-5D6E-409C-BE32-E72D297353CC}">
              <c16:uniqueId val="{00000002-5834-4DBE-B14C-F363DA10D299}"/>
            </c:ext>
          </c:extLst>
        </c:ser>
        <c:dLbls>
          <c:showLegendKey val="0"/>
          <c:showVal val="0"/>
          <c:showCatName val="0"/>
          <c:showSerName val="0"/>
          <c:showPercent val="0"/>
          <c:showBubbleSize val="0"/>
        </c:dLbls>
        <c:gapWidth val="150"/>
        <c:shape val="box"/>
        <c:axId val="1088249552"/>
        <c:axId val="1088252880"/>
        <c:axId val="0"/>
      </c:bar3DChart>
      <c:catAx>
        <c:axId val="1088249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8252880"/>
        <c:crosses val="autoZero"/>
        <c:auto val="1"/>
        <c:lblAlgn val="ctr"/>
        <c:lblOffset val="100"/>
        <c:noMultiLvlLbl val="0"/>
      </c:catAx>
      <c:valAx>
        <c:axId val="1088252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824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2"/>
                <c:pt idx="0">
                  <c:v>NO OF RESPONDENTS</c:v>
                </c:pt>
                <c:pt idx="1">
                  <c:v>PERCENTAGE OF RESPONDENTS </c:v>
                </c:pt>
              </c:strCache>
            </c:strRef>
          </c:cat>
          <c:val>
            <c:numRef>
              <c:f>Sheet1!$B$2:$B$5</c:f>
              <c:numCache>
                <c:formatCode>General</c:formatCode>
                <c:ptCount val="2"/>
                <c:pt idx="0">
                  <c:v>26</c:v>
                </c:pt>
                <c:pt idx="1">
                  <c:v>16</c:v>
                </c:pt>
              </c:numCache>
            </c:numRef>
          </c:val>
          <c:extLst>
            <c:ext xmlns:c16="http://schemas.microsoft.com/office/drawing/2014/chart" uri="{C3380CC4-5D6E-409C-BE32-E72D297353CC}">
              <c16:uniqueId val="{00000000-D8FB-47BA-A1F7-90F9FB70F7C9}"/>
            </c:ext>
          </c:extLst>
        </c:ser>
        <c:ser>
          <c:idx val="1"/>
          <c:order val="1"/>
          <c:tx>
            <c:strRef>
              <c:f>Sheet1!$C$1</c:f>
              <c:strCache>
                <c:ptCount val="1"/>
                <c:pt idx="0">
                  <c:v>NO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2"/>
                <c:pt idx="0">
                  <c:v>NO OF RESPONDENTS</c:v>
                </c:pt>
                <c:pt idx="1">
                  <c:v>PERCENTAGE OF RESPONDENTS </c:v>
                </c:pt>
              </c:strCache>
            </c:strRef>
          </c:cat>
          <c:val>
            <c:numRef>
              <c:f>Sheet1!$C$2:$C$5</c:f>
              <c:numCache>
                <c:formatCode>General</c:formatCode>
                <c:ptCount val="2"/>
                <c:pt idx="0">
                  <c:v>16</c:v>
                </c:pt>
                <c:pt idx="1">
                  <c:v>4.4000000000000004</c:v>
                </c:pt>
              </c:numCache>
            </c:numRef>
          </c:val>
          <c:extLst>
            <c:ext xmlns:c16="http://schemas.microsoft.com/office/drawing/2014/chart" uri="{C3380CC4-5D6E-409C-BE32-E72D297353CC}">
              <c16:uniqueId val="{00000001-D8FB-47BA-A1F7-90F9FB70F7C9}"/>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2"/>
                <c:pt idx="0">
                  <c:v>NO OF RESPONDENTS</c:v>
                </c:pt>
                <c:pt idx="1">
                  <c:v>PERCENTAGE OF RESPONDENTS </c:v>
                </c:pt>
              </c:strCache>
            </c:strRef>
          </c:cat>
          <c:val>
            <c:numRef>
              <c:f>Sheet1!$D$2:$D$5</c:f>
            </c:numRef>
          </c:val>
          <c:extLst>
            <c:ext xmlns:c16="http://schemas.microsoft.com/office/drawing/2014/chart" uri="{C3380CC4-5D6E-409C-BE32-E72D297353CC}">
              <c16:uniqueId val="{00000002-D8FB-47BA-A1F7-90F9FB70F7C9}"/>
            </c:ext>
          </c:extLst>
        </c:ser>
        <c:dLbls>
          <c:showLegendKey val="0"/>
          <c:showVal val="0"/>
          <c:showCatName val="0"/>
          <c:showSerName val="0"/>
          <c:showPercent val="0"/>
          <c:showBubbleSize val="0"/>
        </c:dLbls>
        <c:gapWidth val="100"/>
        <c:overlap val="-24"/>
        <c:axId val="1083215504"/>
        <c:axId val="1083216336"/>
      </c:barChart>
      <c:catAx>
        <c:axId val="10832155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216336"/>
        <c:crosses val="autoZero"/>
        <c:auto val="1"/>
        <c:lblAlgn val="ctr"/>
        <c:lblOffset val="100"/>
        <c:noMultiLvlLbl val="0"/>
      </c:catAx>
      <c:valAx>
        <c:axId val="1083216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321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Sheet1!$B$2:$B$5</c:f>
              <c:numCache>
                <c:formatCode>General</c:formatCode>
                <c:ptCount val="2"/>
                <c:pt idx="0">
                  <c:v>19</c:v>
                </c:pt>
                <c:pt idx="1">
                  <c:v>45.24</c:v>
                </c:pt>
              </c:numCache>
            </c:numRef>
          </c:val>
          <c:extLst>
            <c:ext xmlns:c16="http://schemas.microsoft.com/office/drawing/2014/chart" uri="{C3380CC4-5D6E-409C-BE32-E72D297353CC}">
              <c16:uniqueId val="{00000000-DCAE-4513-B487-E513051D24A6}"/>
            </c:ext>
          </c:extLst>
        </c:ser>
        <c:ser>
          <c:idx val="1"/>
          <c:order val="1"/>
          <c:tx>
            <c:strRef>
              <c:f>Sheet1!$C$1</c:f>
              <c:strCache>
                <c:ptCount val="1"/>
                <c:pt idx="0">
                  <c:v>NO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Sheet1!$C$2:$C$5</c:f>
              <c:numCache>
                <c:formatCode>General</c:formatCode>
                <c:ptCount val="2"/>
                <c:pt idx="0">
                  <c:v>23</c:v>
                </c:pt>
                <c:pt idx="1">
                  <c:v>54.76</c:v>
                </c:pt>
              </c:numCache>
            </c:numRef>
          </c:val>
          <c:extLst>
            <c:ext xmlns:c16="http://schemas.microsoft.com/office/drawing/2014/chart" uri="{C3380CC4-5D6E-409C-BE32-E72D297353CC}">
              <c16:uniqueId val="{00000001-DCAE-4513-B487-E513051D24A6}"/>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Sheet1!$D$2:$D$5</c:f>
            </c:numRef>
          </c:val>
          <c:extLst>
            <c:ext xmlns:c16="http://schemas.microsoft.com/office/drawing/2014/chart" uri="{C3380CC4-5D6E-409C-BE32-E72D297353CC}">
              <c16:uniqueId val="{00000002-DCAE-4513-B487-E513051D24A6}"/>
            </c:ext>
          </c:extLst>
        </c:ser>
        <c:dLbls>
          <c:showLegendKey val="0"/>
          <c:showVal val="0"/>
          <c:showCatName val="0"/>
          <c:showSerName val="0"/>
          <c:showPercent val="0"/>
          <c:showBubbleSize val="0"/>
        </c:dLbls>
        <c:gapWidth val="150"/>
        <c:shape val="box"/>
        <c:axId val="953765232"/>
        <c:axId val="953767312"/>
        <c:axId val="0"/>
      </c:bar3DChart>
      <c:catAx>
        <c:axId val="9537652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3767312"/>
        <c:crosses val="autoZero"/>
        <c:auto val="1"/>
        <c:lblAlgn val="ctr"/>
        <c:lblOffset val="100"/>
        <c:noMultiLvlLbl val="0"/>
      </c:catAx>
      <c:valAx>
        <c:axId val="95376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3765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2"/>
                <c:pt idx="0">
                  <c:v>NO OF RESPONDENTS</c:v>
                </c:pt>
                <c:pt idx="1">
                  <c:v>PERCENTAGE OF RESPONDENTS </c:v>
                </c:pt>
              </c:strCache>
            </c:strRef>
          </c:cat>
          <c:val>
            <c:numRef>
              <c:f>Sheet1!$B$2:$B$5</c:f>
              <c:numCache>
                <c:formatCode>General</c:formatCode>
                <c:ptCount val="2"/>
                <c:pt idx="0">
                  <c:v>12</c:v>
                </c:pt>
                <c:pt idx="1">
                  <c:v>28.57</c:v>
                </c:pt>
              </c:numCache>
            </c:numRef>
          </c:val>
          <c:extLst>
            <c:ext xmlns:c16="http://schemas.microsoft.com/office/drawing/2014/chart" uri="{C3380CC4-5D6E-409C-BE32-E72D297353CC}">
              <c16:uniqueId val="{00000000-2E54-48A2-8DDD-DD90BA2DBEB5}"/>
            </c:ext>
          </c:extLst>
        </c:ser>
        <c:ser>
          <c:idx val="1"/>
          <c:order val="1"/>
          <c:tx>
            <c:strRef>
              <c:f>Sheet1!$C$1</c:f>
              <c:strCache>
                <c:ptCount val="1"/>
                <c:pt idx="0">
                  <c:v>NO</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2"/>
                <c:pt idx="0">
                  <c:v>NO OF RESPONDENTS</c:v>
                </c:pt>
                <c:pt idx="1">
                  <c:v>PERCENTAGE OF RESPONDENTS </c:v>
                </c:pt>
              </c:strCache>
            </c:strRef>
          </c:cat>
          <c:val>
            <c:numRef>
              <c:f>Sheet1!$C$2:$C$5</c:f>
              <c:numCache>
                <c:formatCode>General</c:formatCode>
                <c:ptCount val="2"/>
                <c:pt idx="0">
                  <c:v>30</c:v>
                </c:pt>
                <c:pt idx="1">
                  <c:v>71.430000000000007</c:v>
                </c:pt>
              </c:numCache>
            </c:numRef>
          </c:val>
          <c:extLst>
            <c:ext xmlns:c16="http://schemas.microsoft.com/office/drawing/2014/chart" uri="{C3380CC4-5D6E-409C-BE32-E72D297353CC}">
              <c16:uniqueId val="{00000001-2E54-48A2-8DDD-DD90BA2DBEB5}"/>
            </c:ext>
          </c:extLst>
        </c:ser>
        <c:ser>
          <c:idx val="2"/>
          <c:order val="2"/>
          <c:tx>
            <c:strRef>
              <c:f>Sheet1!$D$1</c:f>
              <c:strCache>
                <c:ptCount val="1"/>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2"/>
                <c:pt idx="0">
                  <c:v>NO OF RESPONDENTS</c:v>
                </c:pt>
                <c:pt idx="1">
                  <c:v>PERCENTAGE OF RESPONDENTS </c:v>
                </c:pt>
              </c:strCache>
            </c:strRef>
          </c:cat>
          <c:val>
            <c:numRef>
              <c:f>Sheet1!$D$2:$D$5</c:f>
            </c:numRef>
          </c:val>
          <c:extLst>
            <c:ext xmlns:c16="http://schemas.microsoft.com/office/drawing/2014/chart" uri="{C3380CC4-5D6E-409C-BE32-E72D297353CC}">
              <c16:uniqueId val="{00000002-2E54-48A2-8DDD-DD90BA2DBEB5}"/>
            </c:ext>
          </c:extLst>
        </c:ser>
        <c:dLbls>
          <c:showLegendKey val="0"/>
          <c:showVal val="0"/>
          <c:showCatName val="0"/>
          <c:showSerName val="0"/>
          <c:showPercent val="0"/>
          <c:showBubbleSize val="0"/>
        </c:dLbls>
        <c:gapWidth val="65"/>
        <c:shape val="box"/>
        <c:axId val="1228758448"/>
        <c:axId val="1228760944"/>
        <c:axId val="0"/>
      </c:bar3DChart>
      <c:catAx>
        <c:axId val="12287584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8760944"/>
        <c:crosses val="autoZero"/>
        <c:auto val="1"/>
        <c:lblAlgn val="ctr"/>
        <c:lblOffset val="100"/>
        <c:noMultiLvlLbl val="0"/>
      </c:catAx>
      <c:valAx>
        <c:axId val="12287609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22875844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Never think about work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Sheet1!$B$2:$B$5</c:f>
              <c:numCache>
                <c:formatCode>General</c:formatCode>
                <c:ptCount val="2"/>
                <c:pt idx="0">
                  <c:v>5</c:v>
                </c:pt>
                <c:pt idx="1">
                  <c:v>11.9</c:v>
                </c:pt>
              </c:numCache>
            </c:numRef>
          </c:val>
          <c:extLst>
            <c:ext xmlns:c16="http://schemas.microsoft.com/office/drawing/2014/chart" uri="{C3380CC4-5D6E-409C-BE32-E72D297353CC}">
              <c16:uniqueId val="{00000000-615D-4C50-8980-F5C133E6E9B1}"/>
            </c:ext>
          </c:extLst>
        </c:ser>
        <c:ser>
          <c:idx val="1"/>
          <c:order val="1"/>
          <c:tx>
            <c:strRef>
              <c:f>Sheet1!$C$1</c:f>
              <c:strCache>
                <c:ptCount val="1"/>
                <c:pt idx="0">
                  <c:v>Sometimes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Sheet1!$C$2:$C$5</c:f>
              <c:numCache>
                <c:formatCode>General</c:formatCode>
                <c:ptCount val="2"/>
                <c:pt idx="0">
                  <c:v>12</c:v>
                </c:pt>
                <c:pt idx="1">
                  <c:v>28.57</c:v>
                </c:pt>
              </c:numCache>
            </c:numRef>
          </c:val>
          <c:extLst>
            <c:ext xmlns:c16="http://schemas.microsoft.com/office/drawing/2014/chart" uri="{C3380CC4-5D6E-409C-BE32-E72D297353CC}">
              <c16:uniqueId val="{00000001-615D-4C50-8980-F5C133E6E9B1}"/>
            </c:ext>
          </c:extLst>
        </c:ser>
        <c:ser>
          <c:idx val="2"/>
          <c:order val="2"/>
          <c:tx>
            <c:strRef>
              <c:f>Sheet1!$D$1</c:f>
              <c:strCache>
                <c:ptCount val="1"/>
                <c:pt idx="0">
                  <c:v>Often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Sheet1!$D$2:$D$5</c:f>
              <c:numCache>
                <c:formatCode>General</c:formatCode>
                <c:ptCount val="2"/>
                <c:pt idx="0">
                  <c:v>15</c:v>
                </c:pt>
                <c:pt idx="1">
                  <c:v>35.71</c:v>
                </c:pt>
              </c:numCache>
            </c:numRef>
          </c:val>
          <c:extLst>
            <c:ext xmlns:c16="http://schemas.microsoft.com/office/drawing/2014/chart" uri="{C3380CC4-5D6E-409C-BE32-E72D297353CC}">
              <c16:uniqueId val="{00000002-615D-4C50-8980-F5C133E6E9B1}"/>
            </c:ext>
          </c:extLst>
        </c:ser>
        <c:ser>
          <c:idx val="3"/>
          <c:order val="3"/>
          <c:tx>
            <c:strRef>
              <c:f>Sheet1!$E$1</c:f>
              <c:strCache>
                <c:ptCount val="1"/>
                <c:pt idx="0">
                  <c:v>Always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Sheet1!$A$2:$A$5</c:f>
              <c:strCache>
                <c:ptCount val="2"/>
                <c:pt idx="0">
                  <c:v>NO OF RESPONDENTS</c:v>
                </c:pt>
                <c:pt idx="1">
                  <c:v>PERCENTAGE OF RESPONDENTS </c:v>
                </c:pt>
              </c:strCache>
            </c:strRef>
          </c:cat>
          <c:val>
            <c:numRef>
              <c:f>Sheet1!$E$2:$E$5</c:f>
              <c:numCache>
                <c:formatCode>General</c:formatCode>
                <c:ptCount val="2"/>
                <c:pt idx="0">
                  <c:v>10</c:v>
                </c:pt>
                <c:pt idx="1">
                  <c:v>23.82</c:v>
                </c:pt>
              </c:numCache>
            </c:numRef>
          </c:val>
          <c:extLst>
            <c:ext xmlns:c16="http://schemas.microsoft.com/office/drawing/2014/chart" uri="{C3380CC4-5D6E-409C-BE32-E72D297353CC}">
              <c16:uniqueId val="{00000004-615D-4C50-8980-F5C133E6E9B1}"/>
            </c:ext>
          </c:extLst>
        </c:ser>
        <c:dLbls>
          <c:showLegendKey val="0"/>
          <c:showVal val="0"/>
          <c:showCatName val="0"/>
          <c:showSerName val="0"/>
          <c:showPercent val="0"/>
          <c:showBubbleSize val="0"/>
        </c:dLbls>
        <c:gapWidth val="150"/>
        <c:shape val="box"/>
        <c:axId val="1087570320"/>
        <c:axId val="1087578640"/>
        <c:axId val="0"/>
      </c:bar3DChart>
      <c:catAx>
        <c:axId val="1087570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87578640"/>
        <c:crosses val="autoZero"/>
        <c:auto val="1"/>
        <c:lblAlgn val="ctr"/>
        <c:lblOffset val="100"/>
        <c:noMultiLvlLbl val="0"/>
      </c:catAx>
      <c:valAx>
        <c:axId val="108757864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8757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DA69-FF2C-4686-D459-67E39910E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4BABC6-27B5-93FF-79D2-1F2F63AAF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A92B52-027D-A3F8-C12A-2101BF05830B}"/>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00A42D16-28DD-F455-E47C-DAFE9ADB3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336DD-9B80-4102-48DC-9ECFC0024D46}"/>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13203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743C-EF57-A5B1-7481-F109FAF31B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BB45B9-CD4C-9277-37CB-B8EFD53E4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C91B9-E9DF-F0D0-42F8-2BEE61B40207}"/>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40C8C920-B8CF-9760-8326-8932D347D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59EAB-5DC2-ED95-97E3-EF0CCF74D38E}"/>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395379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3AB91-A776-CA8C-3337-7B4782D9D5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2AA16-F670-BD4D-1525-D8E9B5F3F6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B29CD-A027-F849-5AA6-5FF3AC463E56}"/>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DC97787B-034D-E194-467F-F8A7B2C06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B3EAC-B838-1082-C9D0-A799E4A0DBCF}"/>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66202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4AD1-E3EE-7B40-B3D8-AF02E2B636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2493DD-681E-245A-6484-C1008DEF8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A5087-1CAE-ADAF-BA93-3AD10456BD25}"/>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ECC539D9-BFBF-47E5-E310-CE2F49D01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55691-72EB-3496-7446-E4670E23269B}"/>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270700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3302-BA8A-2353-DB8F-FC7923E97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222B8A-BA65-5FA6-629C-0747DD849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B49D3-3D35-83D0-F272-CEC640414036}"/>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3DC4E8C1-60DC-D605-CE18-EC91FEA5F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1C9D9-7530-2B2D-6064-09DAF0A102D4}"/>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386537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44AE-0E74-A3F5-1F2C-D6CAAB4C3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3FFF2C-F741-3C15-9CCE-47AD2F6874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7C3107-1D6D-3127-1C61-51ED4AC95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B6738F-BABB-30D3-61E8-A601F6C0045E}"/>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6" name="Footer Placeholder 5">
            <a:extLst>
              <a:ext uri="{FF2B5EF4-FFF2-40B4-BE49-F238E27FC236}">
                <a16:creationId xmlns:a16="http://schemas.microsoft.com/office/drawing/2014/main" id="{D6D2E44A-7020-1538-A5C1-F1CFF673A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3AEAB-0DD4-8A97-073A-3F81E80E29AD}"/>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321395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30C0-F205-436F-3281-8DE62356C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F03A2-A743-1C5A-6870-BFB69C537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8D78E-E33A-2D38-86A1-1C0A2A015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6665DC-B901-D55B-BA86-1EE0D7454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25712-805C-21C6-F9F6-CB906C97F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F562E1-34D4-5E64-6E8E-84A0C6BB0486}"/>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8" name="Footer Placeholder 7">
            <a:extLst>
              <a:ext uri="{FF2B5EF4-FFF2-40B4-BE49-F238E27FC236}">
                <a16:creationId xmlns:a16="http://schemas.microsoft.com/office/drawing/2014/main" id="{1D59E027-B28B-4C45-E260-D3AC41CFF2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5B9213-2BC8-1064-CD50-8510DCCEA311}"/>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47541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88BE-C5E3-2B32-56E0-19C32738BF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AC09C-55F2-1242-7B8D-C4A4782B455A}"/>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4" name="Footer Placeholder 3">
            <a:extLst>
              <a:ext uri="{FF2B5EF4-FFF2-40B4-BE49-F238E27FC236}">
                <a16:creationId xmlns:a16="http://schemas.microsoft.com/office/drawing/2014/main" id="{43E102F1-F254-9460-FD56-38D932FFC9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3D6997-5632-E1D1-BC02-F7414D643918}"/>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83065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F94E8-786D-D303-6B3D-302662B2DE1B}"/>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3" name="Footer Placeholder 2">
            <a:extLst>
              <a:ext uri="{FF2B5EF4-FFF2-40B4-BE49-F238E27FC236}">
                <a16:creationId xmlns:a16="http://schemas.microsoft.com/office/drawing/2014/main" id="{AD4A6F45-D5DC-7045-F57E-E0A5EF8B5E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C83D2D-59D9-EE34-443C-F385754D715B}"/>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133396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93D5-5D5F-607C-7E8A-5D036950F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C2D929-E7C6-5506-2221-E94DFEA45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3DE822-E053-DA55-BAF2-F8CE05ECA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12341-200B-A1A6-033B-515AF7FDB4B3}"/>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6" name="Footer Placeholder 5">
            <a:extLst>
              <a:ext uri="{FF2B5EF4-FFF2-40B4-BE49-F238E27FC236}">
                <a16:creationId xmlns:a16="http://schemas.microsoft.com/office/drawing/2014/main" id="{342B9529-C42B-328F-3D40-DE29181B7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B5AE0-C458-1DE3-8C99-1A33854ED52B}"/>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20694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8932-0338-49D4-98E6-2BA2485D5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0E501D-B824-26A5-CBD0-1CAD4921A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9298C1-07C4-7D44-640A-09C88BB24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9C508-E3AE-EA33-10B7-72BF515556B4}"/>
              </a:ext>
            </a:extLst>
          </p:cNvPr>
          <p:cNvSpPr>
            <a:spLocks noGrp="1"/>
          </p:cNvSpPr>
          <p:nvPr>
            <p:ph type="dt" sz="half" idx="10"/>
          </p:nvPr>
        </p:nvSpPr>
        <p:spPr/>
        <p:txBody>
          <a:bodyPr/>
          <a:lstStyle/>
          <a:p>
            <a:fld id="{C68C2378-5D30-4DAC-82B3-57175538D24B}" type="datetimeFigureOut">
              <a:rPr lang="en-IN" smtClean="0"/>
              <a:t>14-10-2022</a:t>
            </a:fld>
            <a:endParaRPr lang="en-IN"/>
          </a:p>
        </p:txBody>
      </p:sp>
      <p:sp>
        <p:nvSpPr>
          <p:cNvPr id="6" name="Footer Placeholder 5">
            <a:extLst>
              <a:ext uri="{FF2B5EF4-FFF2-40B4-BE49-F238E27FC236}">
                <a16:creationId xmlns:a16="http://schemas.microsoft.com/office/drawing/2014/main" id="{85A4235D-DC6D-EF37-DFD8-A21D230EC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C3843-F790-2D96-28E4-9C28C57DD699}"/>
              </a:ext>
            </a:extLst>
          </p:cNvPr>
          <p:cNvSpPr>
            <a:spLocks noGrp="1"/>
          </p:cNvSpPr>
          <p:nvPr>
            <p:ph type="sldNum" sz="quarter" idx="12"/>
          </p:nvPr>
        </p:nvSpPr>
        <p:spPr/>
        <p:txBody>
          <a:bodyPr/>
          <a:lstStyle/>
          <a:p>
            <a:fld id="{2007096C-6069-4517-B98A-6ACE8AF5CD8A}" type="slidenum">
              <a:rPr lang="en-IN" smtClean="0"/>
              <a:t>‹#›</a:t>
            </a:fld>
            <a:endParaRPr lang="en-IN"/>
          </a:p>
        </p:txBody>
      </p:sp>
    </p:spTree>
    <p:extLst>
      <p:ext uri="{BB962C8B-B14F-4D97-AF65-F5344CB8AC3E}">
        <p14:creationId xmlns:p14="http://schemas.microsoft.com/office/powerpoint/2010/main" val="202812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F9326-5EC8-FFD9-7682-4BED4C7E7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A72EE5-C5BA-7B85-70F3-8E1D4FE8C1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4C247-9EC4-DCBD-F18D-DA75A369B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C2378-5D30-4DAC-82B3-57175538D24B}" type="datetimeFigureOut">
              <a:rPr lang="en-IN" smtClean="0"/>
              <a:t>14-10-2022</a:t>
            </a:fld>
            <a:endParaRPr lang="en-IN"/>
          </a:p>
        </p:txBody>
      </p:sp>
      <p:sp>
        <p:nvSpPr>
          <p:cNvPr id="5" name="Footer Placeholder 4">
            <a:extLst>
              <a:ext uri="{FF2B5EF4-FFF2-40B4-BE49-F238E27FC236}">
                <a16:creationId xmlns:a16="http://schemas.microsoft.com/office/drawing/2014/main" id="{668FBDA7-A425-7DA9-AD6B-8E3F4820E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F15D00-B176-E0CC-AB96-12C5F0763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7096C-6069-4517-B98A-6ACE8AF5CD8A}" type="slidenum">
              <a:rPr lang="en-IN" smtClean="0"/>
              <a:t>‹#›</a:t>
            </a:fld>
            <a:endParaRPr lang="en-IN"/>
          </a:p>
        </p:txBody>
      </p:sp>
    </p:spTree>
    <p:extLst>
      <p:ext uri="{BB962C8B-B14F-4D97-AF65-F5344CB8AC3E}">
        <p14:creationId xmlns:p14="http://schemas.microsoft.com/office/powerpoint/2010/main" val="341526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860B-1B4F-1E8E-86CC-9CEE15FDDA9B}"/>
              </a:ext>
            </a:extLst>
          </p:cNvPr>
          <p:cNvSpPr>
            <a:spLocks noGrp="1"/>
          </p:cNvSpPr>
          <p:nvPr>
            <p:ph type="ctrTitle"/>
          </p:nvPr>
        </p:nvSpPr>
        <p:spPr/>
        <p:txBody>
          <a:bodyPr>
            <a:normAutofit/>
          </a:bodyPr>
          <a:lstStyle/>
          <a:p>
            <a:r>
              <a:rPr lang="en-US" dirty="0"/>
              <a:t>A STUDY ON WORKLIFE BALANCE OF EMPLOYEES </a:t>
            </a:r>
            <a:endParaRPr lang="en-IN" dirty="0"/>
          </a:p>
        </p:txBody>
      </p:sp>
      <p:sp>
        <p:nvSpPr>
          <p:cNvPr id="3" name="Subtitle 2">
            <a:extLst>
              <a:ext uri="{FF2B5EF4-FFF2-40B4-BE49-F238E27FC236}">
                <a16:creationId xmlns:a16="http://schemas.microsoft.com/office/drawing/2014/main" id="{70F76418-DA5A-F8F4-0C8B-7A0F5C300952}"/>
              </a:ext>
            </a:extLst>
          </p:cNvPr>
          <p:cNvSpPr>
            <a:spLocks noGrp="1"/>
          </p:cNvSpPr>
          <p:nvPr>
            <p:ph type="subTitle" idx="1"/>
          </p:nvPr>
        </p:nvSpPr>
        <p:spPr>
          <a:xfrm>
            <a:off x="1524000" y="3602037"/>
            <a:ext cx="9144000" cy="3121491"/>
          </a:xfrm>
        </p:spPr>
        <p:txBody>
          <a:bodyPr>
            <a:normAutofit/>
          </a:bodyPr>
          <a:lstStyle/>
          <a:p>
            <a:r>
              <a:rPr lang="en-US" sz="3100" b="1" dirty="0">
                <a:solidFill>
                  <a:srgbClr val="FF0000"/>
                </a:solidFill>
              </a:rPr>
              <a:t>Master Of Business Administration</a:t>
            </a:r>
          </a:p>
          <a:p>
            <a:pPr algn="l"/>
            <a:endParaRPr lang="en-US" sz="3100" b="1" u="sng" dirty="0"/>
          </a:p>
          <a:p>
            <a:pPr algn="l"/>
            <a:endParaRPr lang="en-US" sz="3100" b="1" u="sng" dirty="0"/>
          </a:p>
          <a:p>
            <a:pPr algn="l"/>
            <a:endParaRPr lang="en-US" sz="3100" b="1" dirty="0"/>
          </a:p>
        </p:txBody>
      </p:sp>
      <p:pic>
        <p:nvPicPr>
          <p:cNvPr id="5" name="Picture 4">
            <a:extLst>
              <a:ext uri="{FF2B5EF4-FFF2-40B4-BE49-F238E27FC236}">
                <a16:creationId xmlns:a16="http://schemas.microsoft.com/office/drawing/2014/main" id="{381C1085-ADB1-84A4-2286-8A746266A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959" y="5892597"/>
            <a:ext cx="1101041" cy="1086426"/>
          </a:xfrm>
          <a:prstGeom prst="rect">
            <a:avLst/>
          </a:prstGeom>
        </p:spPr>
      </p:pic>
    </p:spTree>
    <p:extLst>
      <p:ext uri="{BB962C8B-B14F-4D97-AF65-F5344CB8AC3E}">
        <p14:creationId xmlns:p14="http://schemas.microsoft.com/office/powerpoint/2010/main" val="340753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E856-D169-56C5-F556-79AE3DAFAAD4}"/>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B4CA3FD5-AA5C-60CD-753E-AE0D2FEA8639}"/>
              </a:ext>
            </a:extLst>
          </p:cNvPr>
          <p:cNvSpPr>
            <a:spLocks noGrp="1"/>
          </p:cNvSpPr>
          <p:nvPr>
            <p:ph idx="1"/>
          </p:nvPr>
        </p:nvSpPr>
        <p:spPr/>
        <p:txBody>
          <a:bodyPr>
            <a:normAutofit lnSpcReduction="10000"/>
          </a:bodyPr>
          <a:lstStyle/>
          <a:p>
            <a:pPr marL="0" indent="0">
              <a:buNone/>
            </a:pPr>
            <a:r>
              <a:rPr lang="en-US" b="1" dirty="0">
                <a:solidFill>
                  <a:srgbClr val="FF0000"/>
                </a:solidFill>
              </a:rPr>
              <a:t>6.Sobia </a:t>
            </a:r>
            <a:r>
              <a:rPr lang="en-US" b="1" dirty="0" err="1">
                <a:solidFill>
                  <a:srgbClr val="FF0000"/>
                </a:solidFill>
              </a:rPr>
              <a:t>Shuiat</a:t>
            </a:r>
            <a:r>
              <a:rPr lang="en-US" b="1" dirty="0">
                <a:solidFill>
                  <a:srgbClr val="FF0000"/>
                </a:solidFill>
              </a:rPr>
              <a:t>, et.al, (2011), </a:t>
            </a:r>
            <a:r>
              <a:rPr lang="en-US" dirty="0"/>
              <a:t>the main objective of this journal was to analyze job satisfaction asper gender, age and managerial position. The methodology used here was data collection in primary source and secondary sources. This paper given the conclusion that it can be beneficial for improving policies and for various benefits program. The core purpose of this study is to analyze the impact of work life balance on employee job satisfaction in private banking sector of Karachi. The data were collected keeping in consideration features such as gender, age ,managerial  position and tenure of job. Factors involved are job satisfaction and work life balance with respect to flexible working conditions, work life balance programs, employee intention to change/leave job, work pressure/stress and long working hours.</a:t>
            </a:r>
            <a:endParaRPr lang="en-IN" dirty="0"/>
          </a:p>
        </p:txBody>
      </p:sp>
      <p:pic>
        <p:nvPicPr>
          <p:cNvPr id="5" name="Picture 4">
            <a:extLst>
              <a:ext uri="{FF2B5EF4-FFF2-40B4-BE49-F238E27FC236}">
                <a16:creationId xmlns:a16="http://schemas.microsoft.com/office/drawing/2014/main" id="{AF4AF392-5486-1C2F-C053-436C6F0E8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916" y="5284974"/>
            <a:ext cx="1389768" cy="1371320"/>
          </a:xfrm>
          <a:prstGeom prst="rect">
            <a:avLst/>
          </a:prstGeom>
        </p:spPr>
      </p:pic>
    </p:spTree>
    <p:extLst>
      <p:ext uri="{BB962C8B-B14F-4D97-AF65-F5344CB8AC3E}">
        <p14:creationId xmlns:p14="http://schemas.microsoft.com/office/powerpoint/2010/main" val="229501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5C94-6A5D-740F-DD8B-D95EE29C8D2B}"/>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A755E75A-2AEB-C4DD-6DCD-ADA7269A1DF6}"/>
              </a:ext>
            </a:extLst>
          </p:cNvPr>
          <p:cNvSpPr>
            <a:spLocks noGrp="1"/>
          </p:cNvSpPr>
          <p:nvPr>
            <p:ph idx="1"/>
          </p:nvPr>
        </p:nvSpPr>
        <p:spPr/>
        <p:txBody>
          <a:bodyPr/>
          <a:lstStyle/>
          <a:p>
            <a:pPr marL="0" indent="0">
              <a:buNone/>
            </a:pPr>
            <a:r>
              <a:rPr lang="en-US" b="1" dirty="0">
                <a:solidFill>
                  <a:srgbClr val="FF0000"/>
                </a:solidFill>
              </a:rPr>
              <a:t>7.loanLazär, et.al, (2010), </a:t>
            </a:r>
            <a:r>
              <a:rPr lang="en-US" dirty="0"/>
              <a:t>the objective of this paper is to analyze importance of WLB to improve organizational performances. The survey was done and the data were collected from various employees in order to improve our understanding, choice, implementation and effectiveness of work-life practices. The function of this paper is to start whether work life balance initiatives and practices can be considered as considered human resource management decisions to can translate interested in improved individual and organizational performance.</a:t>
            </a:r>
            <a:endParaRPr lang="en-IN" dirty="0"/>
          </a:p>
        </p:txBody>
      </p:sp>
      <p:pic>
        <p:nvPicPr>
          <p:cNvPr id="5" name="Picture 4">
            <a:extLst>
              <a:ext uri="{FF2B5EF4-FFF2-40B4-BE49-F238E27FC236}">
                <a16:creationId xmlns:a16="http://schemas.microsoft.com/office/drawing/2014/main" id="{111F8244-E240-D9EF-BB40-4A0A4872D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052" y="5231187"/>
            <a:ext cx="1539676" cy="1519238"/>
          </a:xfrm>
          <a:prstGeom prst="rect">
            <a:avLst/>
          </a:prstGeom>
        </p:spPr>
      </p:pic>
    </p:spTree>
    <p:extLst>
      <p:ext uri="{BB962C8B-B14F-4D97-AF65-F5344CB8AC3E}">
        <p14:creationId xmlns:p14="http://schemas.microsoft.com/office/powerpoint/2010/main" val="115859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BA25-190D-80E2-AE94-4F6945913C22}"/>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3A51EFFB-6784-044E-06A5-A8BD58754170}"/>
              </a:ext>
            </a:extLst>
          </p:cNvPr>
          <p:cNvSpPr>
            <a:spLocks noGrp="1"/>
          </p:cNvSpPr>
          <p:nvPr>
            <p:ph idx="1"/>
          </p:nvPr>
        </p:nvSpPr>
        <p:spPr/>
        <p:txBody>
          <a:bodyPr/>
          <a:lstStyle/>
          <a:p>
            <a:pPr marL="0" indent="0">
              <a:buNone/>
            </a:pPr>
            <a:r>
              <a:rPr lang="en-US" b="1" dirty="0">
                <a:solidFill>
                  <a:srgbClr val="FF0000"/>
                </a:solidFill>
              </a:rPr>
              <a:t>8.Jennifer Smith, (2007), </a:t>
            </a:r>
            <a:r>
              <a:rPr lang="en-US" dirty="0"/>
              <a:t>Employees were surveyed toward determine the extent of their awareness and use of currently offered initiatives. Factors influencing WLB initiative use and employee outcomes for initiative use were investigated. Female employees and younger employees used more WLB initiatives while employees reporting higher levels of management support and supervisor support, and perceiving fewer career damage and time demands also used more WLB initiatives. The results highlight the importance of workplace culture in enabling an environment that is supportive of WLB and consequently use of initiatives that are offered by the organization.</a:t>
            </a:r>
            <a:endParaRPr lang="en-IN" dirty="0"/>
          </a:p>
        </p:txBody>
      </p:sp>
      <p:pic>
        <p:nvPicPr>
          <p:cNvPr id="5" name="Picture 4">
            <a:extLst>
              <a:ext uri="{FF2B5EF4-FFF2-40B4-BE49-F238E27FC236}">
                <a16:creationId xmlns:a16="http://schemas.microsoft.com/office/drawing/2014/main" id="{29816293-F06B-011A-FB94-8415BDF5C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985" y="5379103"/>
            <a:ext cx="1321629" cy="1304085"/>
          </a:xfrm>
          <a:prstGeom prst="rect">
            <a:avLst/>
          </a:prstGeom>
        </p:spPr>
      </p:pic>
    </p:spTree>
    <p:extLst>
      <p:ext uri="{BB962C8B-B14F-4D97-AF65-F5344CB8AC3E}">
        <p14:creationId xmlns:p14="http://schemas.microsoft.com/office/powerpoint/2010/main" val="100442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5191-E283-A031-3235-EF2758886DCA}"/>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600ED263-D98C-10F8-B897-DAF676FF2B0B}"/>
              </a:ext>
            </a:extLst>
          </p:cNvPr>
          <p:cNvSpPr>
            <a:spLocks noGrp="1"/>
          </p:cNvSpPr>
          <p:nvPr>
            <p:ph idx="1"/>
          </p:nvPr>
        </p:nvSpPr>
        <p:spPr/>
        <p:txBody>
          <a:bodyPr/>
          <a:lstStyle/>
          <a:p>
            <a:pPr marL="0" indent="0">
              <a:buNone/>
            </a:pPr>
            <a:r>
              <a:rPr lang="en-US" b="1" dirty="0">
                <a:solidFill>
                  <a:srgbClr val="FF0000"/>
                </a:solidFill>
              </a:rPr>
              <a:t>9.HarshadaMulay, et.al, (2014), </a:t>
            </a:r>
            <a:r>
              <a:rPr lang="en-US" dirty="0"/>
              <a:t>the study tries to look hooked on the work related stresses that affect the work life ultimately creating an imbalance in the work-life balance. The Analysis of the interviews and the scope of the employees to have a balance between their work and life offered to them in the organization, the role of the team leaders with the level of job satisfaction .Factors that affect the work- life balance of the employees were investigated. The importance </a:t>
            </a:r>
            <a:r>
              <a:rPr lang="en-US" dirty="0" err="1"/>
              <a:t>ofthe</a:t>
            </a:r>
            <a:r>
              <a:rPr lang="en-US" dirty="0"/>
              <a:t> workplace culture that enabled employees to attain a balance between work and life was highlighted in the results.</a:t>
            </a:r>
            <a:endParaRPr lang="en-IN" dirty="0"/>
          </a:p>
        </p:txBody>
      </p:sp>
      <p:pic>
        <p:nvPicPr>
          <p:cNvPr id="5" name="Picture 4">
            <a:extLst>
              <a:ext uri="{FF2B5EF4-FFF2-40B4-BE49-F238E27FC236}">
                <a16:creationId xmlns:a16="http://schemas.microsoft.com/office/drawing/2014/main" id="{18BF5D18-1D02-6EB3-78A3-B074CA8DD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347" y="5446338"/>
            <a:ext cx="1430653" cy="1411662"/>
          </a:xfrm>
          <a:prstGeom prst="rect">
            <a:avLst/>
          </a:prstGeom>
        </p:spPr>
      </p:pic>
    </p:spTree>
    <p:extLst>
      <p:ext uri="{BB962C8B-B14F-4D97-AF65-F5344CB8AC3E}">
        <p14:creationId xmlns:p14="http://schemas.microsoft.com/office/powerpoint/2010/main" val="321488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32DA-C53B-A82D-860E-88DECF4AAD7C}"/>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0D0BC539-9BB2-344B-00A5-C16686B14F85}"/>
              </a:ext>
            </a:extLst>
          </p:cNvPr>
          <p:cNvSpPr>
            <a:spLocks noGrp="1"/>
          </p:cNvSpPr>
          <p:nvPr>
            <p:ph idx="1"/>
          </p:nvPr>
        </p:nvSpPr>
        <p:spPr/>
        <p:txBody>
          <a:bodyPr/>
          <a:lstStyle/>
          <a:p>
            <a:pPr marL="0" indent="0">
              <a:buNone/>
            </a:pPr>
            <a:r>
              <a:rPr lang="en-US" b="1" dirty="0">
                <a:solidFill>
                  <a:srgbClr val="FF0000"/>
                </a:solidFill>
              </a:rPr>
              <a:t>10.Jawabarrani, et.al, (2011), </a:t>
            </a:r>
            <a:r>
              <a:rPr lang="en-US" dirty="0"/>
              <a:t>A changing economy also an aging workforce can join together to create an employment environment where competent employees who are unhappy in their current situations are motivated to find a new place to "hang their hats." A highly engaged workforce is 50% more productive than an unengaged workforce. The majority of HR professionals (78%) feel employee engagement is main or extremely important to business success. Employee engagement has emerged as a critical driver of business winner in today’s competitive marketplace.</a:t>
            </a:r>
            <a:endParaRPr lang="en-IN" dirty="0"/>
          </a:p>
        </p:txBody>
      </p:sp>
      <p:pic>
        <p:nvPicPr>
          <p:cNvPr id="5" name="Picture 4">
            <a:extLst>
              <a:ext uri="{FF2B5EF4-FFF2-40B4-BE49-F238E27FC236}">
                <a16:creationId xmlns:a16="http://schemas.microsoft.com/office/drawing/2014/main" id="{05863495-9860-C51E-8EDF-846E3BFD5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0241" y="5551814"/>
            <a:ext cx="1267117" cy="1250297"/>
          </a:xfrm>
          <a:prstGeom prst="rect">
            <a:avLst/>
          </a:prstGeom>
        </p:spPr>
      </p:pic>
    </p:spTree>
    <p:extLst>
      <p:ext uri="{BB962C8B-B14F-4D97-AF65-F5344CB8AC3E}">
        <p14:creationId xmlns:p14="http://schemas.microsoft.com/office/powerpoint/2010/main" val="235730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24A5-0FB1-4959-B935-7E4EBF79E059}"/>
              </a:ext>
            </a:extLst>
          </p:cNvPr>
          <p:cNvSpPr>
            <a:spLocks noGrp="1"/>
          </p:cNvSpPr>
          <p:nvPr>
            <p:ph type="title"/>
          </p:nvPr>
        </p:nvSpPr>
        <p:spPr/>
        <p:txBody>
          <a:bodyPr>
            <a:normAutofit/>
          </a:bodyPr>
          <a:lstStyle/>
          <a:p>
            <a:r>
              <a:rPr lang="en-US" b="1" dirty="0"/>
              <a:t>QUESTIONNAIRE</a:t>
            </a:r>
            <a:br>
              <a:rPr lang="en-US" b="1" dirty="0"/>
            </a:br>
            <a:r>
              <a:rPr lang="en-US" b="1" dirty="0"/>
              <a:t>1.</a:t>
            </a:r>
            <a:r>
              <a:rPr lang="en-US" b="1" u="sng" dirty="0">
                <a:latin typeface="+mn-lt"/>
              </a:rPr>
              <a:t>QUESTION: Experience</a:t>
            </a:r>
          </a:p>
        </p:txBody>
      </p:sp>
      <p:graphicFrame>
        <p:nvGraphicFramePr>
          <p:cNvPr id="4" name="Table 4">
            <a:extLst>
              <a:ext uri="{FF2B5EF4-FFF2-40B4-BE49-F238E27FC236}">
                <a16:creationId xmlns:a16="http://schemas.microsoft.com/office/drawing/2014/main" id="{DE25BCF8-E08A-4948-AD3B-FEFCC8B73B6B}"/>
              </a:ext>
            </a:extLst>
          </p:cNvPr>
          <p:cNvGraphicFramePr>
            <a:graphicFrameLocks noGrp="1"/>
          </p:cNvGraphicFramePr>
          <p:nvPr>
            <p:ph idx="1"/>
            <p:extLst>
              <p:ext uri="{D42A27DB-BD31-4B8C-83A1-F6EECF244321}">
                <p14:modId xmlns:p14="http://schemas.microsoft.com/office/powerpoint/2010/main" val="3474540283"/>
              </p:ext>
            </p:extLst>
          </p:nvPr>
        </p:nvGraphicFramePr>
        <p:xfrm>
          <a:off x="942340" y="2398426"/>
          <a:ext cx="10307320" cy="2637225"/>
        </p:xfrm>
        <a:graphic>
          <a:graphicData uri="http://schemas.openxmlformats.org/drawingml/2006/table">
            <a:tbl>
              <a:tblPr firstRow="1" bandRow="1">
                <a:tableStyleId>{5C22544A-7EE6-4342-B048-85BDC9FD1C3A}</a:tableStyleId>
              </a:tblPr>
              <a:tblGrid>
                <a:gridCol w="2576830">
                  <a:extLst>
                    <a:ext uri="{9D8B030D-6E8A-4147-A177-3AD203B41FA5}">
                      <a16:colId xmlns:a16="http://schemas.microsoft.com/office/drawing/2014/main" val="3365083379"/>
                    </a:ext>
                  </a:extLst>
                </a:gridCol>
                <a:gridCol w="2576830">
                  <a:extLst>
                    <a:ext uri="{9D8B030D-6E8A-4147-A177-3AD203B41FA5}">
                      <a16:colId xmlns:a16="http://schemas.microsoft.com/office/drawing/2014/main" val="3210577317"/>
                    </a:ext>
                  </a:extLst>
                </a:gridCol>
                <a:gridCol w="2576830">
                  <a:extLst>
                    <a:ext uri="{9D8B030D-6E8A-4147-A177-3AD203B41FA5}">
                      <a16:colId xmlns:a16="http://schemas.microsoft.com/office/drawing/2014/main" val="4158559060"/>
                    </a:ext>
                  </a:extLst>
                </a:gridCol>
                <a:gridCol w="2576830">
                  <a:extLst>
                    <a:ext uri="{9D8B030D-6E8A-4147-A177-3AD203B41FA5}">
                      <a16:colId xmlns:a16="http://schemas.microsoft.com/office/drawing/2014/main" val="80396749"/>
                    </a:ext>
                  </a:extLst>
                </a:gridCol>
              </a:tblGrid>
              <a:tr h="662038">
                <a:tc>
                  <a:txBody>
                    <a:bodyPr/>
                    <a:lstStyle/>
                    <a:p>
                      <a:r>
                        <a:rPr lang="en-US" dirty="0"/>
                        <a:t>SNO</a:t>
                      </a:r>
                    </a:p>
                  </a:txBody>
                  <a:tcPr/>
                </a:tc>
                <a:tc>
                  <a:txBody>
                    <a:bodyPr/>
                    <a:lstStyle/>
                    <a:p>
                      <a:r>
                        <a:rPr lang="en-US" dirty="0"/>
                        <a:t>PARTICULARS</a:t>
                      </a:r>
                    </a:p>
                  </a:txBody>
                  <a:tcPr/>
                </a:tc>
                <a:tc>
                  <a:txBody>
                    <a:bodyPr/>
                    <a:lstStyle/>
                    <a:p>
                      <a:r>
                        <a:rPr lang="en-US" dirty="0"/>
                        <a:t>NO OF RESPONDENTS</a:t>
                      </a:r>
                    </a:p>
                  </a:txBody>
                  <a:tcPr/>
                </a:tc>
                <a:tc>
                  <a:txBody>
                    <a:bodyPr/>
                    <a:lstStyle/>
                    <a:p>
                      <a:r>
                        <a:rPr lang="en-US" dirty="0"/>
                        <a:t>PERCENTAGE OF RESPONDENTS </a:t>
                      </a:r>
                    </a:p>
                  </a:txBody>
                  <a:tcPr/>
                </a:tc>
                <a:extLst>
                  <a:ext uri="{0D108BD9-81ED-4DB2-BD59-A6C34878D82A}">
                    <a16:rowId xmlns:a16="http://schemas.microsoft.com/office/drawing/2014/main" val="1843499229"/>
                  </a:ext>
                </a:extLst>
              </a:tr>
              <a:tr h="344906">
                <a:tc>
                  <a:txBody>
                    <a:bodyPr/>
                    <a:lstStyle/>
                    <a:p>
                      <a:r>
                        <a:rPr lang="en-US" dirty="0"/>
                        <a:t>1</a:t>
                      </a:r>
                    </a:p>
                  </a:txBody>
                  <a:tcPr/>
                </a:tc>
                <a:tc>
                  <a:txBody>
                    <a:bodyPr/>
                    <a:lstStyle/>
                    <a:p>
                      <a:r>
                        <a:rPr lang="en-US" dirty="0"/>
                        <a:t>0-3 years</a:t>
                      </a:r>
                    </a:p>
                  </a:txBody>
                  <a:tcPr/>
                </a:tc>
                <a:tc>
                  <a:txBody>
                    <a:bodyPr/>
                    <a:lstStyle/>
                    <a:p>
                      <a:r>
                        <a:rPr lang="en-US" dirty="0"/>
                        <a:t>17</a:t>
                      </a:r>
                    </a:p>
                  </a:txBody>
                  <a:tcPr/>
                </a:tc>
                <a:tc>
                  <a:txBody>
                    <a:bodyPr/>
                    <a:lstStyle/>
                    <a:p>
                      <a:r>
                        <a:rPr lang="en-US" dirty="0"/>
                        <a:t>40.8</a:t>
                      </a:r>
                    </a:p>
                  </a:txBody>
                  <a:tcPr/>
                </a:tc>
                <a:extLst>
                  <a:ext uri="{0D108BD9-81ED-4DB2-BD59-A6C34878D82A}">
                    <a16:rowId xmlns:a16="http://schemas.microsoft.com/office/drawing/2014/main" val="3628089777"/>
                  </a:ext>
                </a:extLst>
              </a:tr>
              <a:tr h="344906">
                <a:tc>
                  <a:txBody>
                    <a:bodyPr/>
                    <a:lstStyle/>
                    <a:p>
                      <a:r>
                        <a:rPr lang="en-US" dirty="0"/>
                        <a:t>2</a:t>
                      </a:r>
                    </a:p>
                  </a:txBody>
                  <a:tcPr/>
                </a:tc>
                <a:tc>
                  <a:txBody>
                    <a:bodyPr/>
                    <a:lstStyle/>
                    <a:p>
                      <a:r>
                        <a:rPr lang="en-US" dirty="0"/>
                        <a:t>3-5 years</a:t>
                      </a:r>
                    </a:p>
                  </a:txBody>
                  <a:tcPr/>
                </a:tc>
                <a:tc>
                  <a:txBody>
                    <a:bodyPr/>
                    <a:lstStyle/>
                    <a:p>
                      <a:r>
                        <a:rPr lang="en-US" dirty="0"/>
                        <a:t>12</a:t>
                      </a:r>
                    </a:p>
                  </a:txBody>
                  <a:tcPr/>
                </a:tc>
                <a:tc>
                  <a:txBody>
                    <a:bodyPr/>
                    <a:lstStyle/>
                    <a:p>
                      <a:r>
                        <a:rPr lang="en-US" dirty="0"/>
                        <a:t>28.57</a:t>
                      </a:r>
                    </a:p>
                  </a:txBody>
                  <a:tcPr/>
                </a:tc>
                <a:extLst>
                  <a:ext uri="{0D108BD9-81ED-4DB2-BD59-A6C34878D82A}">
                    <a16:rowId xmlns:a16="http://schemas.microsoft.com/office/drawing/2014/main" val="4180190333"/>
                  </a:ext>
                </a:extLst>
              </a:tr>
              <a:tr h="603587">
                <a:tc>
                  <a:txBody>
                    <a:bodyPr/>
                    <a:lstStyle/>
                    <a:p>
                      <a:r>
                        <a:rPr lang="en-US" dirty="0"/>
                        <a:t>3</a:t>
                      </a:r>
                    </a:p>
                  </a:txBody>
                  <a:tcPr/>
                </a:tc>
                <a:tc>
                  <a:txBody>
                    <a:bodyPr/>
                    <a:lstStyle/>
                    <a:p>
                      <a:r>
                        <a:rPr lang="en-US" dirty="0"/>
                        <a:t>More than 5 years</a:t>
                      </a:r>
                    </a:p>
                  </a:txBody>
                  <a:tcPr/>
                </a:tc>
                <a:tc>
                  <a:txBody>
                    <a:bodyPr/>
                    <a:lstStyle/>
                    <a:p>
                      <a:r>
                        <a:rPr lang="en-US" dirty="0"/>
                        <a:t>13</a:t>
                      </a:r>
                    </a:p>
                  </a:txBody>
                  <a:tcPr/>
                </a:tc>
                <a:tc>
                  <a:txBody>
                    <a:bodyPr/>
                    <a:lstStyle/>
                    <a:p>
                      <a:r>
                        <a:rPr lang="en-US" dirty="0"/>
                        <a:t>30.95</a:t>
                      </a:r>
                    </a:p>
                    <a:p>
                      <a:endParaRPr lang="en-US" dirty="0"/>
                    </a:p>
                  </a:txBody>
                  <a:tcPr/>
                </a:tc>
                <a:extLst>
                  <a:ext uri="{0D108BD9-81ED-4DB2-BD59-A6C34878D82A}">
                    <a16:rowId xmlns:a16="http://schemas.microsoft.com/office/drawing/2014/main" val="3848824855"/>
                  </a:ext>
                </a:extLst>
              </a:tr>
              <a:tr h="603587">
                <a:tc>
                  <a:txBody>
                    <a:bodyPr/>
                    <a:lstStyle/>
                    <a:p>
                      <a:endParaRPr lang="en-US" dirty="0"/>
                    </a:p>
                  </a:txBody>
                  <a:tcPr/>
                </a:tc>
                <a:tc>
                  <a:txBody>
                    <a:bodyPr/>
                    <a:lstStyle/>
                    <a:p>
                      <a:r>
                        <a:rPr lang="en-US" dirty="0"/>
                        <a:t>TOTAL</a:t>
                      </a:r>
                    </a:p>
                  </a:txBody>
                  <a:tcPr/>
                </a:tc>
                <a:tc>
                  <a:txBody>
                    <a:bodyPr/>
                    <a:lstStyle/>
                    <a:p>
                      <a:r>
                        <a:rPr lang="en-US" dirty="0"/>
                        <a:t>42</a:t>
                      </a:r>
                    </a:p>
                  </a:txBody>
                  <a:tcPr/>
                </a:tc>
                <a:tc>
                  <a:txBody>
                    <a:bodyPr/>
                    <a:lstStyle/>
                    <a:p>
                      <a:r>
                        <a:rPr lang="en-US" dirty="0"/>
                        <a:t>100</a:t>
                      </a:r>
                    </a:p>
                  </a:txBody>
                  <a:tcPr/>
                </a:tc>
                <a:extLst>
                  <a:ext uri="{0D108BD9-81ED-4DB2-BD59-A6C34878D82A}">
                    <a16:rowId xmlns:a16="http://schemas.microsoft.com/office/drawing/2014/main" val="2141484814"/>
                  </a:ext>
                </a:extLst>
              </a:tr>
            </a:tbl>
          </a:graphicData>
        </a:graphic>
      </p:graphicFrame>
      <p:graphicFrame>
        <p:nvGraphicFramePr>
          <p:cNvPr id="6" name="Table 5">
            <a:extLst>
              <a:ext uri="{FF2B5EF4-FFF2-40B4-BE49-F238E27FC236}">
                <a16:creationId xmlns:a16="http://schemas.microsoft.com/office/drawing/2014/main" id="{EE373FA5-3176-44A2-8EB4-5FA2C2417A2C}"/>
              </a:ext>
            </a:extLst>
          </p:cNvPr>
          <p:cNvGraphicFramePr>
            <a:graphicFrameLocks noGrp="1"/>
          </p:cNvGraphicFramePr>
          <p:nvPr>
            <p:extLst>
              <p:ext uri="{D42A27DB-BD31-4B8C-83A1-F6EECF244321}">
                <p14:modId xmlns:p14="http://schemas.microsoft.com/office/powerpoint/2010/main" val="4027569639"/>
              </p:ext>
            </p:extLst>
          </p:nvPr>
        </p:nvGraphicFramePr>
        <p:xfrm>
          <a:off x="11145519" y="3899291"/>
          <a:ext cx="208280" cy="567778"/>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1701259691"/>
                    </a:ext>
                  </a:extLst>
                </a:gridCol>
              </a:tblGrid>
              <a:tr h="567778">
                <a:tc>
                  <a:txBody>
                    <a:bodyPr/>
                    <a:lstStyle/>
                    <a:p>
                      <a:endParaRPr lang="en-US" dirty="0"/>
                    </a:p>
                  </a:txBody>
                  <a:tcPr/>
                </a:tc>
                <a:extLst>
                  <a:ext uri="{0D108BD9-81ED-4DB2-BD59-A6C34878D82A}">
                    <a16:rowId xmlns:a16="http://schemas.microsoft.com/office/drawing/2014/main" val="2602276537"/>
                  </a:ext>
                </a:extLst>
              </a:tr>
            </a:tbl>
          </a:graphicData>
        </a:graphic>
      </p:graphicFrame>
      <p:graphicFrame>
        <p:nvGraphicFramePr>
          <p:cNvPr id="11" name="Table 10">
            <a:extLst>
              <a:ext uri="{FF2B5EF4-FFF2-40B4-BE49-F238E27FC236}">
                <a16:creationId xmlns:a16="http://schemas.microsoft.com/office/drawing/2014/main" id="{4FE36208-FBAB-4722-8253-8B5A31B6E939}"/>
              </a:ext>
            </a:extLst>
          </p:cNvPr>
          <p:cNvGraphicFramePr>
            <a:graphicFrameLocks noGrp="1"/>
          </p:cNvGraphicFramePr>
          <p:nvPr>
            <p:extLst>
              <p:ext uri="{D42A27DB-BD31-4B8C-83A1-F6EECF244321}">
                <p14:modId xmlns:p14="http://schemas.microsoft.com/office/powerpoint/2010/main" val="323439546"/>
              </p:ext>
            </p:extLst>
          </p:nvPr>
        </p:nvGraphicFramePr>
        <p:xfrm>
          <a:off x="1389088" y="1834694"/>
          <a:ext cx="8484433" cy="419725"/>
        </p:xfrm>
        <a:graphic>
          <a:graphicData uri="http://schemas.openxmlformats.org/drawingml/2006/table">
            <a:tbl>
              <a:tblPr>
                <a:tableStyleId>{2D5ABB26-0587-4C30-8999-92F81FD0307C}</a:tableStyleId>
              </a:tblPr>
              <a:tblGrid>
                <a:gridCol w="8484433">
                  <a:extLst>
                    <a:ext uri="{9D8B030D-6E8A-4147-A177-3AD203B41FA5}">
                      <a16:colId xmlns:a16="http://schemas.microsoft.com/office/drawing/2014/main" val="878283693"/>
                    </a:ext>
                  </a:extLst>
                </a:gridCol>
              </a:tblGrid>
              <a:tr h="419725">
                <a:tc>
                  <a:txBody>
                    <a:bodyPr/>
                    <a:lstStyle/>
                    <a:p>
                      <a:r>
                        <a:rPr lang="en-US" b="1" dirty="0"/>
                        <a:t>                                                     the table showing the work experience </a:t>
                      </a:r>
                    </a:p>
                  </a:txBody>
                  <a:tcPr/>
                </a:tc>
                <a:extLst>
                  <a:ext uri="{0D108BD9-81ED-4DB2-BD59-A6C34878D82A}">
                    <a16:rowId xmlns:a16="http://schemas.microsoft.com/office/drawing/2014/main" val="3338590334"/>
                  </a:ext>
                </a:extLst>
              </a:tr>
            </a:tbl>
          </a:graphicData>
        </a:graphic>
      </p:graphicFrame>
      <p:sp>
        <p:nvSpPr>
          <p:cNvPr id="12" name="TextBox 11">
            <a:extLst>
              <a:ext uri="{FF2B5EF4-FFF2-40B4-BE49-F238E27FC236}">
                <a16:creationId xmlns:a16="http://schemas.microsoft.com/office/drawing/2014/main" id="{B706EA27-34D0-419D-94F5-B4855BA47694}"/>
              </a:ext>
            </a:extLst>
          </p:cNvPr>
          <p:cNvSpPr txBox="1"/>
          <p:nvPr/>
        </p:nvSpPr>
        <p:spPr>
          <a:xfrm>
            <a:off x="942340" y="5179658"/>
            <a:ext cx="9682779" cy="923330"/>
          </a:xfrm>
          <a:prstGeom prst="rect">
            <a:avLst/>
          </a:prstGeom>
          <a:noFill/>
        </p:spPr>
        <p:txBody>
          <a:bodyPr wrap="none" rtlCol="0">
            <a:spAutoFit/>
          </a:bodyPr>
          <a:lstStyle/>
          <a:p>
            <a:r>
              <a:rPr lang="en-US" b="1" u="sng" dirty="0"/>
              <a:t>Interpretation</a:t>
            </a:r>
            <a:endParaRPr lang="en-US" dirty="0"/>
          </a:p>
          <a:p>
            <a:r>
              <a:rPr lang="en-US" dirty="0"/>
              <a:t>From the table can see that around 40.48% are around 0-3 years of experience. Around 28.57% </a:t>
            </a:r>
          </a:p>
          <a:p>
            <a:r>
              <a:rPr lang="en-US" dirty="0"/>
              <a:t>are with the experience between 3-5 years and around 30.95% are with experience more than 5years</a:t>
            </a:r>
          </a:p>
        </p:txBody>
      </p:sp>
    </p:spTree>
    <p:extLst>
      <p:ext uri="{BB962C8B-B14F-4D97-AF65-F5344CB8AC3E}">
        <p14:creationId xmlns:p14="http://schemas.microsoft.com/office/powerpoint/2010/main" val="392783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ACBF-66A5-4D2E-BB4A-25CFA543D12D}"/>
              </a:ext>
            </a:extLst>
          </p:cNvPr>
          <p:cNvSpPr>
            <a:spLocks noGrp="1"/>
          </p:cNvSpPr>
          <p:nvPr>
            <p:ph type="title"/>
          </p:nvPr>
        </p:nvSpPr>
        <p:spPr/>
        <p:txBody>
          <a:bodyPr/>
          <a:lstStyle/>
          <a:p>
            <a:r>
              <a:rPr lang="en-US" dirty="0"/>
              <a:t> </a:t>
            </a:r>
            <a:r>
              <a:rPr lang="en-US" sz="4400" b="1" u="sng" dirty="0"/>
              <a:t>The chart showing the work experience</a:t>
            </a:r>
            <a:endParaRPr lang="en-US" b="1" u="sng" dirty="0"/>
          </a:p>
        </p:txBody>
      </p:sp>
      <p:sp>
        <p:nvSpPr>
          <p:cNvPr id="3" name="Content Placeholder 2">
            <a:extLst>
              <a:ext uri="{FF2B5EF4-FFF2-40B4-BE49-F238E27FC236}">
                <a16:creationId xmlns:a16="http://schemas.microsoft.com/office/drawing/2014/main" id="{61023F19-E0C1-49DE-8DFC-64A763C9D670}"/>
              </a:ext>
            </a:extLst>
          </p:cNvPr>
          <p:cNvSpPr>
            <a:spLocks noGrp="1"/>
          </p:cNvSpPr>
          <p:nvPr>
            <p:ph idx="1"/>
          </p:nvPr>
        </p:nvSpPr>
        <p:spPr>
          <a:xfrm>
            <a:off x="838200" y="1825625"/>
            <a:ext cx="10515600" cy="4667250"/>
          </a:xfrm>
        </p:spPr>
        <p:txBody>
          <a:bodyPr/>
          <a:lstStyle/>
          <a:p>
            <a:pPr marL="0" indent="0">
              <a:buNone/>
            </a:pPr>
            <a:endParaRPr lang="en-US" dirty="0"/>
          </a:p>
          <a:p>
            <a:pPr marL="0" indent="0">
              <a:buNone/>
            </a:pPr>
            <a:endParaRPr lang="en-US" dirty="0"/>
          </a:p>
        </p:txBody>
      </p:sp>
      <p:graphicFrame>
        <p:nvGraphicFramePr>
          <p:cNvPr id="11" name="Chart 10">
            <a:extLst>
              <a:ext uri="{FF2B5EF4-FFF2-40B4-BE49-F238E27FC236}">
                <a16:creationId xmlns:a16="http://schemas.microsoft.com/office/drawing/2014/main" id="{76797FB4-6ECC-47A6-BB80-01B591DA7266}"/>
              </a:ext>
            </a:extLst>
          </p:cNvPr>
          <p:cNvGraphicFramePr/>
          <p:nvPr>
            <p:extLst>
              <p:ext uri="{D42A27DB-BD31-4B8C-83A1-F6EECF244321}">
                <p14:modId xmlns:p14="http://schemas.microsoft.com/office/powerpoint/2010/main" val="1911218033"/>
              </p:ext>
            </p:extLst>
          </p:nvPr>
        </p:nvGraphicFramePr>
        <p:xfrm>
          <a:off x="2032000" y="1471083"/>
          <a:ext cx="8128000" cy="4667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1327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777C-E9DC-4BC0-91D5-70B38EF091D8}"/>
              </a:ext>
            </a:extLst>
          </p:cNvPr>
          <p:cNvSpPr>
            <a:spLocks noGrp="1"/>
          </p:cNvSpPr>
          <p:nvPr>
            <p:ph type="title"/>
          </p:nvPr>
        </p:nvSpPr>
        <p:spPr/>
        <p:txBody>
          <a:bodyPr/>
          <a:lstStyle/>
          <a:p>
            <a:r>
              <a:rPr lang="en-US" b="1" u="sng" dirty="0"/>
              <a:t>2.QUESTION: </a:t>
            </a:r>
            <a:r>
              <a:rPr lang="en-US" dirty="0"/>
              <a:t>Are you satisfied with the work timings of the company?</a:t>
            </a:r>
          </a:p>
        </p:txBody>
      </p:sp>
      <p:graphicFrame>
        <p:nvGraphicFramePr>
          <p:cNvPr id="5" name="Table 5">
            <a:extLst>
              <a:ext uri="{FF2B5EF4-FFF2-40B4-BE49-F238E27FC236}">
                <a16:creationId xmlns:a16="http://schemas.microsoft.com/office/drawing/2014/main" id="{106C4E59-E04A-459C-9EE9-412ED9C9CF65}"/>
              </a:ext>
            </a:extLst>
          </p:cNvPr>
          <p:cNvGraphicFramePr>
            <a:graphicFrameLocks noGrp="1"/>
          </p:cNvGraphicFramePr>
          <p:nvPr>
            <p:ph idx="1"/>
            <p:extLst>
              <p:ext uri="{D42A27DB-BD31-4B8C-83A1-F6EECF244321}">
                <p14:modId xmlns:p14="http://schemas.microsoft.com/office/powerpoint/2010/main" val="356487399"/>
              </p:ext>
            </p:extLst>
          </p:nvPr>
        </p:nvGraphicFramePr>
        <p:xfrm>
          <a:off x="838200" y="1825625"/>
          <a:ext cx="10515600" cy="2026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114313517"/>
                    </a:ext>
                  </a:extLst>
                </a:gridCol>
                <a:gridCol w="2628900">
                  <a:extLst>
                    <a:ext uri="{9D8B030D-6E8A-4147-A177-3AD203B41FA5}">
                      <a16:colId xmlns:a16="http://schemas.microsoft.com/office/drawing/2014/main" val="2618253514"/>
                    </a:ext>
                  </a:extLst>
                </a:gridCol>
                <a:gridCol w="2628900">
                  <a:extLst>
                    <a:ext uri="{9D8B030D-6E8A-4147-A177-3AD203B41FA5}">
                      <a16:colId xmlns:a16="http://schemas.microsoft.com/office/drawing/2014/main" val="3868549553"/>
                    </a:ext>
                  </a:extLst>
                </a:gridCol>
                <a:gridCol w="2628900">
                  <a:extLst>
                    <a:ext uri="{9D8B030D-6E8A-4147-A177-3AD203B41FA5}">
                      <a16:colId xmlns:a16="http://schemas.microsoft.com/office/drawing/2014/main" val="1710112936"/>
                    </a:ext>
                  </a:extLst>
                </a:gridCol>
              </a:tblGrid>
              <a:tr h="370840">
                <a:tc>
                  <a:txBody>
                    <a:bodyPr/>
                    <a:lstStyle/>
                    <a:p>
                      <a:r>
                        <a:rPr lang="en-US" dirty="0"/>
                        <a:t>S NO</a:t>
                      </a:r>
                    </a:p>
                  </a:txBody>
                  <a:tcPr/>
                </a:tc>
                <a:tc>
                  <a:txBody>
                    <a:bodyPr/>
                    <a:lstStyle/>
                    <a:p>
                      <a:r>
                        <a:rPr lang="en-US" dirty="0"/>
                        <a:t>PARTICULARS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RESPONDENTS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RESPONDENTS </a:t>
                      </a:r>
                    </a:p>
                    <a:p>
                      <a:endParaRPr lang="en-US" dirty="0"/>
                    </a:p>
                  </a:txBody>
                  <a:tcPr/>
                </a:tc>
                <a:extLst>
                  <a:ext uri="{0D108BD9-81ED-4DB2-BD59-A6C34878D82A}">
                    <a16:rowId xmlns:a16="http://schemas.microsoft.com/office/drawing/2014/main" val="2481650777"/>
                  </a:ext>
                </a:extLst>
              </a:tr>
              <a:tr h="370840">
                <a:tc>
                  <a:txBody>
                    <a:bodyPr/>
                    <a:lstStyle/>
                    <a:p>
                      <a:r>
                        <a:rPr lang="en-US" dirty="0"/>
                        <a:t>1</a:t>
                      </a:r>
                    </a:p>
                  </a:txBody>
                  <a:tcPr/>
                </a:tc>
                <a:tc>
                  <a:txBody>
                    <a:bodyPr/>
                    <a:lstStyle/>
                    <a:p>
                      <a:r>
                        <a:rPr lang="en-US" dirty="0"/>
                        <a:t>YES</a:t>
                      </a:r>
                    </a:p>
                  </a:txBody>
                  <a:tcPr/>
                </a:tc>
                <a:tc>
                  <a:txBody>
                    <a:bodyPr/>
                    <a:lstStyle/>
                    <a:p>
                      <a:r>
                        <a:rPr lang="en-US" dirty="0"/>
                        <a:t>26</a:t>
                      </a:r>
                    </a:p>
                  </a:txBody>
                  <a:tcPr/>
                </a:tc>
                <a:tc>
                  <a:txBody>
                    <a:bodyPr/>
                    <a:lstStyle/>
                    <a:p>
                      <a:r>
                        <a:rPr lang="en-US" dirty="0"/>
                        <a:t>61.9</a:t>
                      </a:r>
                    </a:p>
                  </a:txBody>
                  <a:tcPr/>
                </a:tc>
                <a:extLst>
                  <a:ext uri="{0D108BD9-81ED-4DB2-BD59-A6C34878D82A}">
                    <a16:rowId xmlns:a16="http://schemas.microsoft.com/office/drawing/2014/main" val="1543787956"/>
                  </a:ext>
                </a:extLst>
              </a:tr>
              <a:tr h="370840">
                <a:tc>
                  <a:txBody>
                    <a:bodyPr/>
                    <a:lstStyle/>
                    <a:p>
                      <a:r>
                        <a:rPr lang="en-US" dirty="0"/>
                        <a:t>2</a:t>
                      </a:r>
                    </a:p>
                  </a:txBody>
                  <a:tcPr/>
                </a:tc>
                <a:tc>
                  <a:txBody>
                    <a:bodyPr/>
                    <a:lstStyle/>
                    <a:p>
                      <a:r>
                        <a:rPr lang="en-US" dirty="0"/>
                        <a:t>NO</a:t>
                      </a:r>
                    </a:p>
                  </a:txBody>
                  <a:tcPr/>
                </a:tc>
                <a:tc>
                  <a:txBody>
                    <a:bodyPr/>
                    <a:lstStyle/>
                    <a:p>
                      <a:r>
                        <a:rPr lang="en-US" dirty="0"/>
                        <a:t>16</a:t>
                      </a:r>
                    </a:p>
                  </a:txBody>
                  <a:tcPr/>
                </a:tc>
                <a:tc>
                  <a:txBody>
                    <a:bodyPr/>
                    <a:lstStyle/>
                    <a:p>
                      <a:r>
                        <a:rPr lang="en-US" dirty="0"/>
                        <a:t>38.1</a:t>
                      </a:r>
                    </a:p>
                  </a:txBody>
                  <a:tcPr/>
                </a:tc>
                <a:extLst>
                  <a:ext uri="{0D108BD9-81ED-4DB2-BD59-A6C34878D82A}">
                    <a16:rowId xmlns:a16="http://schemas.microsoft.com/office/drawing/2014/main" val="579136081"/>
                  </a:ext>
                </a:extLst>
              </a:tr>
              <a:tr h="370840">
                <a:tc>
                  <a:txBody>
                    <a:bodyPr/>
                    <a:lstStyle/>
                    <a:p>
                      <a:endParaRPr lang="en-US" dirty="0"/>
                    </a:p>
                  </a:txBody>
                  <a:tcPr/>
                </a:tc>
                <a:tc>
                  <a:txBody>
                    <a:bodyPr/>
                    <a:lstStyle/>
                    <a:p>
                      <a:r>
                        <a:rPr lang="en-US" dirty="0"/>
                        <a:t>TOTAL</a:t>
                      </a:r>
                    </a:p>
                  </a:txBody>
                  <a:tcPr/>
                </a:tc>
                <a:tc>
                  <a:txBody>
                    <a:bodyPr/>
                    <a:lstStyle/>
                    <a:p>
                      <a:r>
                        <a:rPr lang="en-US" dirty="0"/>
                        <a:t>42</a:t>
                      </a:r>
                    </a:p>
                  </a:txBody>
                  <a:tcPr/>
                </a:tc>
                <a:tc>
                  <a:txBody>
                    <a:bodyPr/>
                    <a:lstStyle/>
                    <a:p>
                      <a:r>
                        <a:rPr lang="en-US" dirty="0"/>
                        <a:t>100</a:t>
                      </a:r>
                    </a:p>
                  </a:txBody>
                  <a:tcPr/>
                </a:tc>
                <a:extLst>
                  <a:ext uri="{0D108BD9-81ED-4DB2-BD59-A6C34878D82A}">
                    <a16:rowId xmlns:a16="http://schemas.microsoft.com/office/drawing/2014/main" val="4262766168"/>
                  </a:ext>
                </a:extLst>
              </a:tr>
            </a:tbl>
          </a:graphicData>
        </a:graphic>
      </p:graphicFrame>
      <p:sp>
        <p:nvSpPr>
          <p:cNvPr id="6" name="TextBox 5">
            <a:extLst>
              <a:ext uri="{FF2B5EF4-FFF2-40B4-BE49-F238E27FC236}">
                <a16:creationId xmlns:a16="http://schemas.microsoft.com/office/drawing/2014/main" id="{DCC36DAB-B1AC-4A57-8B18-926AEA230300}"/>
              </a:ext>
            </a:extLst>
          </p:cNvPr>
          <p:cNvSpPr txBox="1"/>
          <p:nvPr/>
        </p:nvSpPr>
        <p:spPr>
          <a:xfrm>
            <a:off x="838200" y="4182256"/>
            <a:ext cx="10347192" cy="954107"/>
          </a:xfrm>
          <a:prstGeom prst="rect">
            <a:avLst/>
          </a:prstGeom>
          <a:noFill/>
        </p:spPr>
        <p:txBody>
          <a:bodyPr wrap="none" rtlCol="0">
            <a:spAutoFit/>
          </a:bodyPr>
          <a:lstStyle/>
          <a:p>
            <a:r>
              <a:rPr lang="en-US" sz="2000" b="1" dirty="0"/>
              <a:t>Interpretation</a:t>
            </a:r>
          </a:p>
          <a:p>
            <a:r>
              <a:rPr lang="en-US" dirty="0"/>
              <a:t>   From the table, around 61.9% are satisfied with the work timings and the remaining 38.1% need a change </a:t>
            </a:r>
          </a:p>
          <a:p>
            <a:r>
              <a:rPr lang="en-US" dirty="0"/>
              <a:t> in the timings or not satisfied.</a:t>
            </a:r>
          </a:p>
        </p:txBody>
      </p:sp>
    </p:spTree>
    <p:extLst>
      <p:ext uri="{BB962C8B-B14F-4D97-AF65-F5344CB8AC3E}">
        <p14:creationId xmlns:p14="http://schemas.microsoft.com/office/powerpoint/2010/main" val="261233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FD98-413E-4E17-9221-E783B0A38314}"/>
              </a:ext>
            </a:extLst>
          </p:cNvPr>
          <p:cNvSpPr>
            <a:spLocks noGrp="1"/>
          </p:cNvSpPr>
          <p:nvPr>
            <p:ph type="title"/>
          </p:nvPr>
        </p:nvSpPr>
        <p:spPr>
          <a:xfrm>
            <a:off x="973112" y="500062"/>
            <a:ext cx="10515600" cy="1325563"/>
          </a:xfrm>
        </p:spPr>
        <p:txBody>
          <a:bodyPr/>
          <a:lstStyle/>
          <a:p>
            <a:r>
              <a:rPr lang="en-US" b="1" u="sng" dirty="0"/>
              <a:t>The chart showing the work timings of the company</a:t>
            </a:r>
          </a:p>
        </p:txBody>
      </p:sp>
      <p:graphicFrame>
        <p:nvGraphicFramePr>
          <p:cNvPr id="11" name="Content Placeholder 10">
            <a:extLst>
              <a:ext uri="{FF2B5EF4-FFF2-40B4-BE49-F238E27FC236}">
                <a16:creationId xmlns:a16="http://schemas.microsoft.com/office/drawing/2014/main" id="{BA0570EA-679E-4215-BFCE-1AB060914214}"/>
              </a:ext>
            </a:extLst>
          </p:cNvPr>
          <p:cNvGraphicFramePr>
            <a:graphicFrameLocks noGrp="1"/>
          </p:cNvGraphicFramePr>
          <p:nvPr>
            <p:ph idx="1"/>
            <p:extLst>
              <p:ext uri="{D42A27DB-BD31-4B8C-83A1-F6EECF244321}">
                <p14:modId xmlns:p14="http://schemas.microsoft.com/office/powerpoint/2010/main" val="341543887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000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B2FE-6A3E-4FB0-95E7-E5E47683B834}"/>
              </a:ext>
            </a:extLst>
          </p:cNvPr>
          <p:cNvSpPr>
            <a:spLocks noGrp="1"/>
          </p:cNvSpPr>
          <p:nvPr>
            <p:ph type="title"/>
          </p:nvPr>
        </p:nvSpPr>
        <p:spPr/>
        <p:txBody>
          <a:bodyPr/>
          <a:lstStyle/>
          <a:p>
            <a:r>
              <a:rPr lang="en-US" b="1" u="sng" dirty="0"/>
              <a:t>3.QUESTION: </a:t>
            </a:r>
            <a:r>
              <a:rPr lang="en-US" b="1" dirty="0"/>
              <a:t>Do You have enough time for </a:t>
            </a:r>
            <a:r>
              <a:rPr lang="en-US" b="1" dirty="0" err="1"/>
              <a:t>vour</a:t>
            </a:r>
            <a:r>
              <a:rPr lang="en-US" b="1" dirty="0"/>
              <a:t> family</a:t>
            </a:r>
          </a:p>
        </p:txBody>
      </p:sp>
      <p:sp>
        <p:nvSpPr>
          <p:cNvPr id="3" name="Content Placeholder 2">
            <a:extLst>
              <a:ext uri="{FF2B5EF4-FFF2-40B4-BE49-F238E27FC236}">
                <a16:creationId xmlns:a16="http://schemas.microsoft.com/office/drawing/2014/main" id="{640C10D0-5C7B-4082-BFB3-2B836FA02105}"/>
              </a:ext>
            </a:extLst>
          </p:cNvPr>
          <p:cNvSpPr>
            <a:spLocks noGrp="1"/>
          </p:cNvSpPr>
          <p:nvPr>
            <p:ph idx="1"/>
          </p:nvPr>
        </p:nvSpPr>
        <p:spPr/>
        <p:txBody>
          <a:bodyPr/>
          <a:lstStyle/>
          <a:p>
            <a:pPr marL="0" indent="0" algn="ctr">
              <a:buNone/>
            </a:pPr>
            <a:r>
              <a:rPr lang="en-US" dirty="0"/>
              <a:t>The table shows the time allotment for personal life for the employee</a:t>
            </a:r>
          </a:p>
          <a:p>
            <a:pPr marL="0" indent="0" algn="ctr">
              <a:buNone/>
            </a:pPr>
            <a:endParaRPr lang="en-US" dirty="0"/>
          </a:p>
        </p:txBody>
      </p:sp>
      <p:graphicFrame>
        <p:nvGraphicFramePr>
          <p:cNvPr id="4" name="Table 4">
            <a:extLst>
              <a:ext uri="{FF2B5EF4-FFF2-40B4-BE49-F238E27FC236}">
                <a16:creationId xmlns:a16="http://schemas.microsoft.com/office/drawing/2014/main" id="{94F85FFD-E519-4938-9187-C56933A2D576}"/>
              </a:ext>
            </a:extLst>
          </p:cNvPr>
          <p:cNvGraphicFramePr>
            <a:graphicFrameLocks noGrp="1"/>
          </p:cNvGraphicFramePr>
          <p:nvPr>
            <p:extLst>
              <p:ext uri="{D42A27DB-BD31-4B8C-83A1-F6EECF244321}">
                <p14:modId xmlns:p14="http://schemas.microsoft.com/office/powerpoint/2010/main" val="3071451814"/>
              </p:ext>
            </p:extLst>
          </p:nvPr>
        </p:nvGraphicFramePr>
        <p:xfrm>
          <a:off x="1319133" y="2443398"/>
          <a:ext cx="9188970" cy="2023670"/>
        </p:xfrm>
        <a:graphic>
          <a:graphicData uri="http://schemas.openxmlformats.org/drawingml/2006/table">
            <a:tbl>
              <a:tblPr firstRow="1" bandRow="1">
                <a:tableStyleId>{5C22544A-7EE6-4342-B048-85BDC9FD1C3A}</a:tableStyleId>
              </a:tblPr>
              <a:tblGrid>
                <a:gridCol w="2489442">
                  <a:extLst>
                    <a:ext uri="{9D8B030D-6E8A-4147-A177-3AD203B41FA5}">
                      <a16:colId xmlns:a16="http://schemas.microsoft.com/office/drawing/2014/main" val="3396395285"/>
                    </a:ext>
                  </a:extLst>
                </a:gridCol>
                <a:gridCol w="2233176">
                  <a:extLst>
                    <a:ext uri="{9D8B030D-6E8A-4147-A177-3AD203B41FA5}">
                      <a16:colId xmlns:a16="http://schemas.microsoft.com/office/drawing/2014/main" val="3985920430"/>
                    </a:ext>
                  </a:extLst>
                </a:gridCol>
                <a:gridCol w="2233176">
                  <a:extLst>
                    <a:ext uri="{9D8B030D-6E8A-4147-A177-3AD203B41FA5}">
                      <a16:colId xmlns:a16="http://schemas.microsoft.com/office/drawing/2014/main" val="3329807976"/>
                    </a:ext>
                  </a:extLst>
                </a:gridCol>
                <a:gridCol w="2233176">
                  <a:extLst>
                    <a:ext uri="{9D8B030D-6E8A-4147-A177-3AD203B41FA5}">
                      <a16:colId xmlns:a16="http://schemas.microsoft.com/office/drawing/2014/main" val="3251047517"/>
                    </a:ext>
                  </a:extLst>
                </a:gridCol>
              </a:tblGrid>
              <a:tr h="916760">
                <a:tc>
                  <a:txBody>
                    <a:bodyPr/>
                    <a:lstStyle/>
                    <a:p>
                      <a:r>
                        <a:rPr lang="en-US" dirty="0"/>
                        <a:t>S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RESPONDENT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RESPONDENT</a:t>
                      </a:r>
                    </a:p>
                  </a:txBody>
                  <a:tcPr/>
                </a:tc>
                <a:extLst>
                  <a:ext uri="{0D108BD9-81ED-4DB2-BD59-A6C34878D82A}">
                    <a16:rowId xmlns:a16="http://schemas.microsoft.com/office/drawing/2014/main" val="575141648"/>
                  </a:ext>
                </a:extLst>
              </a:tr>
              <a:tr h="368970">
                <a:tc>
                  <a:txBody>
                    <a:bodyPr/>
                    <a:lstStyle/>
                    <a:p>
                      <a:r>
                        <a:rPr lang="en-US" dirty="0"/>
                        <a:t>1</a:t>
                      </a:r>
                    </a:p>
                  </a:txBody>
                  <a:tcPr/>
                </a:tc>
                <a:tc>
                  <a:txBody>
                    <a:bodyPr/>
                    <a:lstStyle/>
                    <a:p>
                      <a:r>
                        <a:rPr lang="en-US" dirty="0"/>
                        <a:t>YES</a:t>
                      </a:r>
                    </a:p>
                  </a:txBody>
                  <a:tcPr/>
                </a:tc>
                <a:tc>
                  <a:txBody>
                    <a:bodyPr/>
                    <a:lstStyle/>
                    <a:p>
                      <a:r>
                        <a:rPr lang="en-US" dirty="0"/>
                        <a:t>19</a:t>
                      </a:r>
                    </a:p>
                  </a:txBody>
                  <a:tcPr/>
                </a:tc>
                <a:tc>
                  <a:txBody>
                    <a:bodyPr/>
                    <a:lstStyle/>
                    <a:p>
                      <a:r>
                        <a:rPr lang="en-US" dirty="0"/>
                        <a:t>45.24</a:t>
                      </a:r>
                    </a:p>
                  </a:txBody>
                  <a:tcPr/>
                </a:tc>
                <a:extLst>
                  <a:ext uri="{0D108BD9-81ED-4DB2-BD59-A6C34878D82A}">
                    <a16:rowId xmlns:a16="http://schemas.microsoft.com/office/drawing/2014/main" val="1529877502"/>
                  </a:ext>
                </a:extLst>
              </a:tr>
              <a:tr h="368970">
                <a:tc>
                  <a:txBody>
                    <a:bodyPr/>
                    <a:lstStyle/>
                    <a:p>
                      <a:r>
                        <a:rPr lang="en-US" dirty="0"/>
                        <a:t>2</a:t>
                      </a:r>
                    </a:p>
                  </a:txBody>
                  <a:tcPr/>
                </a:tc>
                <a:tc>
                  <a:txBody>
                    <a:bodyPr/>
                    <a:lstStyle/>
                    <a:p>
                      <a:r>
                        <a:rPr lang="en-US" dirty="0"/>
                        <a:t>NO</a:t>
                      </a:r>
                    </a:p>
                  </a:txBody>
                  <a:tcPr/>
                </a:tc>
                <a:tc>
                  <a:txBody>
                    <a:bodyPr/>
                    <a:lstStyle/>
                    <a:p>
                      <a:r>
                        <a:rPr lang="en-US" dirty="0"/>
                        <a:t>23</a:t>
                      </a:r>
                    </a:p>
                  </a:txBody>
                  <a:tcPr/>
                </a:tc>
                <a:tc>
                  <a:txBody>
                    <a:bodyPr/>
                    <a:lstStyle/>
                    <a:p>
                      <a:r>
                        <a:rPr lang="en-US" dirty="0"/>
                        <a:t>54.76</a:t>
                      </a:r>
                    </a:p>
                  </a:txBody>
                  <a:tcPr/>
                </a:tc>
                <a:extLst>
                  <a:ext uri="{0D108BD9-81ED-4DB2-BD59-A6C34878D82A}">
                    <a16:rowId xmlns:a16="http://schemas.microsoft.com/office/drawing/2014/main" val="1735171187"/>
                  </a:ext>
                </a:extLst>
              </a:tr>
              <a:tr h="368970">
                <a:tc>
                  <a:txBody>
                    <a:bodyPr/>
                    <a:lstStyle/>
                    <a:p>
                      <a:endParaRPr lang="en-US"/>
                    </a:p>
                  </a:txBody>
                  <a:tcPr/>
                </a:tc>
                <a:tc>
                  <a:txBody>
                    <a:bodyPr/>
                    <a:lstStyle/>
                    <a:p>
                      <a:r>
                        <a:rPr lang="en-US" dirty="0"/>
                        <a:t>TOTAL</a:t>
                      </a:r>
                    </a:p>
                  </a:txBody>
                  <a:tcPr/>
                </a:tc>
                <a:tc>
                  <a:txBody>
                    <a:bodyPr/>
                    <a:lstStyle/>
                    <a:p>
                      <a:r>
                        <a:rPr lang="en-US" dirty="0"/>
                        <a:t>42</a:t>
                      </a:r>
                    </a:p>
                  </a:txBody>
                  <a:tcPr/>
                </a:tc>
                <a:tc>
                  <a:txBody>
                    <a:bodyPr/>
                    <a:lstStyle/>
                    <a:p>
                      <a:r>
                        <a:rPr lang="en-US" dirty="0"/>
                        <a:t>100</a:t>
                      </a:r>
                    </a:p>
                  </a:txBody>
                  <a:tcPr/>
                </a:tc>
                <a:extLst>
                  <a:ext uri="{0D108BD9-81ED-4DB2-BD59-A6C34878D82A}">
                    <a16:rowId xmlns:a16="http://schemas.microsoft.com/office/drawing/2014/main" val="1798883637"/>
                  </a:ext>
                </a:extLst>
              </a:tr>
            </a:tbl>
          </a:graphicData>
        </a:graphic>
      </p:graphicFrame>
      <p:sp>
        <p:nvSpPr>
          <p:cNvPr id="6" name="TextBox 5">
            <a:extLst>
              <a:ext uri="{FF2B5EF4-FFF2-40B4-BE49-F238E27FC236}">
                <a16:creationId xmlns:a16="http://schemas.microsoft.com/office/drawing/2014/main" id="{B5BE45B1-13E2-4D60-B20A-ABA687E1D5FE}"/>
              </a:ext>
            </a:extLst>
          </p:cNvPr>
          <p:cNvSpPr txBox="1"/>
          <p:nvPr/>
        </p:nvSpPr>
        <p:spPr>
          <a:xfrm>
            <a:off x="1349114" y="4895136"/>
            <a:ext cx="8664360" cy="923330"/>
          </a:xfrm>
          <a:prstGeom prst="rect">
            <a:avLst/>
          </a:prstGeom>
          <a:noFill/>
        </p:spPr>
        <p:txBody>
          <a:bodyPr wrap="none" rtlCol="0">
            <a:spAutoFit/>
          </a:bodyPr>
          <a:lstStyle/>
          <a:p>
            <a:r>
              <a:rPr lang="en-US" b="1" u="sng" dirty="0"/>
              <a:t>Interpretation</a:t>
            </a:r>
          </a:p>
          <a:p>
            <a:r>
              <a:rPr lang="en-US" dirty="0"/>
              <a:t>From the table, around 61.9% are satisfied with the work timings and the remaining 38.1%</a:t>
            </a:r>
          </a:p>
          <a:p>
            <a:r>
              <a:rPr lang="en-US" dirty="0"/>
              <a:t> need a change in the timings or not satisfied</a:t>
            </a:r>
          </a:p>
        </p:txBody>
      </p:sp>
    </p:spTree>
    <p:extLst>
      <p:ext uri="{BB962C8B-B14F-4D97-AF65-F5344CB8AC3E}">
        <p14:creationId xmlns:p14="http://schemas.microsoft.com/office/powerpoint/2010/main" val="336393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FEB3-1E05-ED8E-1C9D-D3595D82B60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33748CF-7842-52CC-3463-3630EFAE3D6C}"/>
              </a:ext>
            </a:extLst>
          </p:cNvPr>
          <p:cNvSpPr>
            <a:spLocks noGrp="1"/>
          </p:cNvSpPr>
          <p:nvPr>
            <p:ph idx="1"/>
          </p:nvPr>
        </p:nvSpPr>
        <p:spPr/>
        <p:txBody>
          <a:bodyPr>
            <a:normAutofit lnSpcReduction="10000"/>
          </a:bodyPr>
          <a:lstStyle/>
          <a:p>
            <a:r>
              <a:rPr lang="en-IN" b="1" dirty="0">
                <a:solidFill>
                  <a:srgbClr val="C00000"/>
                </a:solidFill>
              </a:rPr>
              <a:t>GUIDE </a:t>
            </a:r>
            <a:r>
              <a:rPr lang="en-IN" b="1" dirty="0"/>
              <a:t> </a:t>
            </a:r>
            <a:r>
              <a:rPr lang="en-IN" dirty="0"/>
              <a:t>                                                                                                                         </a:t>
            </a:r>
          </a:p>
          <a:p>
            <a:pPr marL="0" indent="0">
              <a:buNone/>
            </a:pPr>
            <a:r>
              <a:rPr lang="en-IN" dirty="0" err="1"/>
              <a:t>Dr.</a:t>
            </a:r>
            <a:r>
              <a:rPr lang="en-IN" dirty="0"/>
              <a:t> S. DHIVYA BHARATHI, MBA, </a:t>
            </a:r>
            <a:r>
              <a:rPr lang="en-IN" dirty="0" err="1"/>
              <a:t>Ph.D</a:t>
            </a:r>
            <a:r>
              <a:rPr lang="en-IN" dirty="0"/>
              <a:t> </a:t>
            </a:r>
          </a:p>
          <a:p>
            <a:pPr marL="0" indent="0">
              <a:buNone/>
            </a:pPr>
            <a:r>
              <a:rPr lang="en-IN" dirty="0"/>
              <a:t>MBA DEPARTMENT</a:t>
            </a:r>
          </a:p>
          <a:p>
            <a:pPr marL="0" indent="0">
              <a:buNone/>
            </a:pPr>
            <a:r>
              <a:rPr lang="en-IN" dirty="0"/>
              <a:t>SATHYABAMA INSTITUTE OF SCIENCE AND TECHNOLOGY</a:t>
            </a:r>
          </a:p>
          <a:p>
            <a:endParaRPr lang="en-IN" dirty="0"/>
          </a:p>
          <a:p>
            <a:r>
              <a:rPr lang="en-IN" b="1" dirty="0">
                <a:solidFill>
                  <a:srgbClr val="C00000"/>
                </a:solidFill>
              </a:rPr>
              <a:t>STUDENT</a:t>
            </a:r>
          </a:p>
          <a:p>
            <a:pPr marL="0" indent="0">
              <a:buNone/>
            </a:pPr>
            <a:r>
              <a:rPr lang="en-IN" dirty="0"/>
              <a:t>NITHISH.N (41410215)</a:t>
            </a:r>
          </a:p>
          <a:p>
            <a:pPr marL="0" indent="0">
              <a:buNone/>
            </a:pPr>
            <a:r>
              <a:rPr lang="en-IN" dirty="0"/>
              <a:t>MBA DEPARTMENT</a:t>
            </a:r>
          </a:p>
          <a:p>
            <a:pPr marL="0" indent="0">
              <a:buNone/>
            </a:pPr>
            <a:r>
              <a:rPr lang="en-IN" dirty="0"/>
              <a:t>SATHYABAMA INSTITUTE OF SCIENCE AND TECHNOLOGY</a:t>
            </a:r>
          </a:p>
          <a:p>
            <a:endParaRPr lang="en-IN" dirty="0"/>
          </a:p>
        </p:txBody>
      </p:sp>
    </p:spTree>
    <p:extLst>
      <p:ext uri="{BB962C8B-B14F-4D97-AF65-F5344CB8AC3E}">
        <p14:creationId xmlns:p14="http://schemas.microsoft.com/office/powerpoint/2010/main" val="109395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4F61-474D-4C60-8A62-EE374A4DA2CC}"/>
              </a:ext>
            </a:extLst>
          </p:cNvPr>
          <p:cNvSpPr>
            <a:spLocks noGrp="1"/>
          </p:cNvSpPr>
          <p:nvPr>
            <p:ph type="title"/>
          </p:nvPr>
        </p:nvSpPr>
        <p:spPr/>
        <p:txBody>
          <a:bodyPr/>
          <a:lstStyle/>
          <a:p>
            <a:r>
              <a:rPr lang="en-US" b="1" u="sng" dirty="0"/>
              <a:t>The chart shows the time allotment for personal life for the employee</a:t>
            </a:r>
          </a:p>
        </p:txBody>
      </p:sp>
      <p:graphicFrame>
        <p:nvGraphicFramePr>
          <p:cNvPr id="6" name="Content Placeholder 5">
            <a:extLst>
              <a:ext uri="{FF2B5EF4-FFF2-40B4-BE49-F238E27FC236}">
                <a16:creationId xmlns:a16="http://schemas.microsoft.com/office/drawing/2014/main" id="{DE7756B7-BF07-4626-976F-83A0753D8B33}"/>
              </a:ext>
            </a:extLst>
          </p:cNvPr>
          <p:cNvGraphicFramePr>
            <a:graphicFrameLocks noGrp="1"/>
          </p:cNvGraphicFramePr>
          <p:nvPr>
            <p:ph idx="1"/>
            <p:extLst>
              <p:ext uri="{D42A27DB-BD31-4B8C-83A1-F6EECF244321}">
                <p14:modId xmlns:p14="http://schemas.microsoft.com/office/powerpoint/2010/main" val="10112583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517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0362-1DAC-48E5-B1AF-ADEECC8A4A69}"/>
              </a:ext>
            </a:extLst>
          </p:cNvPr>
          <p:cNvSpPr>
            <a:spLocks noGrp="1"/>
          </p:cNvSpPr>
          <p:nvPr>
            <p:ph type="title"/>
          </p:nvPr>
        </p:nvSpPr>
        <p:spPr/>
        <p:txBody>
          <a:bodyPr>
            <a:normAutofit fontScale="90000"/>
          </a:bodyPr>
          <a:lstStyle/>
          <a:p>
            <a:r>
              <a:rPr lang="en-US" b="1" u="sng" dirty="0"/>
              <a:t>4.QUESTION</a:t>
            </a:r>
            <a:r>
              <a:rPr lang="en-US" dirty="0"/>
              <a:t>: </a:t>
            </a:r>
            <a:r>
              <a:rPr lang="en-US" sz="4000" dirty="0"/>
              <a:t>Do you consider yourself as a successful person in balancing both the work and personal life</a:t>
            </a:r>
            <a:endParaRPr lang="en-US" dirty="0"/>
          </a:p>
        </p:txBody>
      </p:sp>
      <p:sp>
        <p:nvSpPr>
          <p:cNvPr id="3" name="Content Placeholder 2">
            <a:extLst>
              <a:ext uri="{FF2B5EF4-FFF2-40B4-BE49-F238E27FC236}">
                <a16:creationId xmlns:a16="http://schemas.microsoft.com/office/drawing/2014/main" id="{0CB8E08B-811F-43F8-A7E5-15C1EB0D4C99}"/>
              </a:ext>
            </a:extLst>
          </p:cNvPr>
          <p:cNvSpPr>
            <a:spLocks noGrp="1"/>
          </p:cNvSpPr>
          <p:nvPr>
            <p:ph idx="1"/>
          </p:nvPr>
        </p:nvSpPr>
        <p:spPr/>
        <p:txBody>
          <a:bodyPr/>
          <a:lstStyle/>
          <a:p>
            <a:pPr marL="0" indent="0" algn="ctr">
              <a:buNone/>
            </a:pPr>
            <a:r>
              <a:rPr lang="en-US" b="1" u="sng" dirty="0"/>
              <a:t>The table shows the opinion of employee about managing the work life balance</a:t>
            </a:r>
          </a:p>
          <a:p>
            <a:pPr marL="0" indent="0" algn="ctr">
              <a:buNone/>
            </a:pPr>
            <a:endParaRPr lang="en-US" dirty="0"/>
          </a:p>
        </p:txBody>
      </p:sp>
      <p:graphicFrame>
        <p:nvGraphicFramePr>
          <p:cNvPr id="4" name="Table 4">
            <a:extLst>
              <a:ext uri="{FF2B5EF4-FFF2-40B4-BE49-F238E27FC236}">
                <a16:creationId xmlns:a16="http://schemas.microsoft.com/office/drawing/2014/main" id="{63A1927B-1758-41BC-9923-1B6CA030CD2E}"/>
              </a:ext>
            </a:extLst>
          </p:cNvPr>
          <p:cNvGraphicFramePr>
            <a:graphicFrameLocks noGrp="1"/>
          </p:cNvGraphicFramePr>
          <p:nvPr>
            <p:extLst>
              <p:ext uri="{D42A27DB-BD31-4B8C-83A1-F6EECF244321}">
                <p14:modId xmlns:p14="http://schemas.microsoft.com/office/powerpoint/2010/main" val="4277709374"/>
              </p:ext>
            </p:extLst>
          </p:nvPr>
        </p:nvGraphicFramePr>
        <p:xfrm>
          <a:off x="1364105" y="2773180"/>
          <a:ext cx="8795896" cy="2206898"/>
        </p:xfrm>
        <a:graphic>
          <a:graphicData uri="http://schemas.openxmlformats.org/drawingml/2006/table">
            <a:tbl>
              <a:tblPr firstRow="1" bandRow="1">
                <a:tableStyleId>{5C22544A-7EE6-4342-B048-85BDC9FD1C3A}</a:tableStyleId>
              </a:tblPr>
              <a:tblGrid>
                <a:gridCol w="2198974">
                  <a:extLst>
                    <a:ext uri="{9D8B030D-6E8A-4147-A177-3AD203B41FA5}">
                      <a16:colId xmlns:a16="http://schemas.microsoft.com/office/drawing/2014/main" val="2045771663"/>
                    </a:ext>
                  </a:extLst>
                </a:gridCol>
                <a:gridCol w="2198974">
                  <a:extLst>
                    <a:ext uri="{9D8B030D-6E8A-4147-A177-3AD203B41FA5}">
                      <a16:colId xmlns:a16="http://schemas.microsoft.com/office/drawing/2014/main" val="381783634"/>
                    </a:ext>
                  </a:extLst>
                </a:gridCol>
                <a:gridCol w="2198974">
                  <a:extLst>
                    <a:ext uri="{9D8B030D-6E8A-4147-A177-3AD203B41FA5}">
                      <a16:colId xmlns:a16="http://schemas.microsoft.com/office/drawing/2014/main" val="3751975387"/>
                    </a:ext>
                  </a:extLst>
                </a:gridCol>
                <a:gridCol w="2198974">
                  <a:extLst>
                    <a:ext uri="{9D8B030D-6E8A-4147-A177-3AD203B41FA5}">
                      <a16:colId xmlns:a16="http://schemas.microsoft.com/office/drawing/2014/main" val="1599551480"/>
                    </a:ext>
                  </a:extLst>
                </a:gridCol>
              </a:tblGrid>
              <a:tr h="453048">
                <a:tc>
                  <a:txBody>
                    <a:bodyPr/>
                    <a:lstStyle/>
                    <a:p>
                      <a:r>
                        <a:rPr lang="en-US" dirty="0"/>
                        <a:t>S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RESPONDENTS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RESPONDENTS </a:t>
                      </a:r>
                    </a:p>
                  </a:txBody>
                  <a:tcPr/>
                </a:tc>
                <a:extLst>
                  <a:ext uri="{0D108BD9-81ED-4DB2-BD59-A6C34878D82A}">
                    <a16:rowId xmlns:a16="http://schemas.microsoft.com/office/drawing/2014/main" val="1102735533"/>
                  </a:ext>
                </a:extLst>
              </a:tr>
              <a:tr h="529619">
                <a:tc>
                  <a:txBody>
                    <a:bodyPr/>
                    <a:lstStyle/>
                    <a:p>
                      <a:r>
                        <a:rPr lang="en-US" dirty="0"/>
                        <a:t>1</a:t>
                      </a:r>
                    </a:p>
                  </a:txBody>
                  <a:tcPr/>
                </a:tc>
                <a:tc>
                  <a:txBody>
                    <a:bodyPr/>
                    <a:lstStyle/>
                    <a:p>
                      <a:r>
                        <a:rPr lang="en-US" dirty="0"/>
                        <a:t>YES</a:t>
                      </a:r>
                    </a:p>
                  </a:txBody>
                  <a:tcPr/>
                </a:tc>
                <a:tc>
                  <a:txBody>
                    <a:bodyPr/>
                    <a:lstStyle/>
                    <a:p>
                      <a:r>
                        <a:rPr lang="en-US" dirty="0"/>
                        <a:t>12</a:t>
                      </a:r>
                    </a:p>
                  </a:txBody>
                  <a:tcPr/>
                </a:tc>
                <a:tc>
                  <a:txBody>
                    <a:bodyPr/>
                    <a:lstStyle/>
                    <a:p>
                      <a:r>
                        <a:rPr lang="en-US" dirty="0"/>
                        <a:t>28.57</a:t>
                      </a:r>
                    </a:p>
                  </a:txBody>
                  <a:tcPr/>
                </a:tc>
                <a:extLst>
                  <a:ext uri="{0D108BD9-81ED-4DB2-BD59-A6C34878D82A}">
                    <a16:rowId xmlns:a16="http://schemas.microsoft.com/office/drawing/2014/main" val="2464195069"/>
                  </a:ext>
                </a:extLst>
              </a:tr>
              <a:tr h="584151">
                <a:tc>
                  <a:txBody>
                    <a:bodyPr/>
                    <a:lstStyle/>
                    <a:p>
                      <a:r>
                        <a:rPr lang="en-US" dirty="0"/>
                        <a:t>2</a:t>
                      </a:r>
                    </a:p>
                  </a:txBody>
                  <a:tcPr/>
                </a:tc>
                <a:tc>
                  <a:txBody>
                    <a:bodyPr/>
                    <a:lstStyle/>
                    <a:p>
                      <a:r>
                        <a:rPr lang="en-US" dirty="0"/>
                        <a:t>NO</a:t>
                      </a:r>
                    </a:p>
                  </a:txBody>
                  <a:tcPr/>
                </a:tc>
                <a:tc>
                  <a:txBody>
                    <a:bodyPr/>
                    <a:lstStyle/>
                    <a:p>
                      <a:r>
                        <a:rPr lang="en-US" dirty="0"/>
                        <a:t>30</a:t>
                      </a:r>
                    </a:p>
                  </a:txBody>
                  <a:tcPr/>
                </a:tc>
                <a:tc>
                  <a:txBody>
                    <a:bodyPr/>
                    <a:lstStyle/>
                    <a:p>
                      <a:r>
                        <a:rPr lang="en-US" dirty="0"/>
                        <a:t>71.43</a:t>
                      </a:r>
                    </a:p>
                  </a:txBody>
                  <a:tcPr/>
                </a:tc>
                <a:extLst>
                  <a:ext uri="{0D108BD9-81ED-4DB2-BD59-A6C34878D82A}">
                    <a16:rowId xmlns:a16="http://schemas.microsoft.com/office/drawing/2014/main" val="3412458901"/>
                  </a:ext>
                </a:extLst>
              </a:tr>
              <a:tr h="453048">
                <a:tc>
                  <a:txBody>
                    <a:bodyPr/>
                    <a:lstStyle/>
                    <a:p>
                      <a:endParaRPr lang="en-US"/>
                    </a:p>
                  </a:txBody>
                  <a:tcPr/>
                </a:tc>
                <a:tc>
                  <a:txBody>
                    <a:bodyPr/>
                    <a:lstStyle/>
                    <a:p>
                      <a:r>
                        <a:rPr lang="en-US" dirty="0"/>
                        <a:t>TOTAL</a:t>
                      </a:r>
                    </a:p>
                  </a:txBody>
                  <a:tcPr/>
                </a:tc>
                <a:tc>
                  <a:txBody>
                    <a:bodyPr/>
                    <a:lstStyle/>
                    <a:p>
                      <a:r>
                        <a:rPr lang="en-US" dirty="0"/>
                        <a:t>42</a:t>
                      </a:r>
                    </a:p>
                  </a:txBody>
                  <a:tcPr/>
                </a:tc>
                <a:tc>
                  <a:txBody>
                    <a:bodyPr/>
                    <a:lstStyle/>
                    <a:p>
                      <a:r>
                        <a:rPr lang="en-US" dirty="0"/>
                        <a:t>100</a:t>
                      </a:r>
                    </a:p>
                  </a:txBody>
                  <a:tcPr/>
                </a:tc>
                <a:extLst>
                  <a:ext uri="{0D108BD9-81ED-4DB2-BD59-A6C34878D82A}">
                    <a16:rowId xmlns:a16="http://schemas.microsoft.com/office/drawing/2014/main" val="643621606"/>
                  </a:ext>
                </a:extLst>
              </a:tr>
            </a:tbl>
          </a:graphicData>
        </a:graphic>
      </p:graphicFrame>
      <p:sp>
        <p:nvSpPr>
          <p:cNvPr id="5" name="TextBox 4">
            <a:extLst>
              <a:ext uri="{FF2B5EF4-FFF2-40B4-BE49-F238E27FC236}">
                <a16:creationId xmlns:a16="http://schemas.microsoft.com/office/drawing/2014/main" id="{C8809AA2-84AC-4B4A-9B10-BE22467BDE79}"/>
              </a:ext>
            </a:extLst>
          </p:cNvPr>
          <p:cNvSpPr txBox="1"/>
          <p:nvPr/>
        </p:nvSpPr>
        <p:spPr>
          <a:xfrm>
            <a:off x="1364105" y="5621311"/>
            <a:ext cx="9007581" cy="923330"/>
          </a:xfrm>
          <a:prstGeom prst="rect">
            <a:avLst/>
          </a:prstGeom>
          <a:noFill/>
        </p:spPr>
        <p:txBody>
          <a:bodyPr wrap="square" rtlCol="0">
            <a:spAutoFit/>
          </a:bodyPr>
          <a:lstStyle/>
          <a:p>
            <a:r>
              <a:rPr lang="en-US" b="1" u="sng" dirty="0"/>
              <a:t>Interpretation:</a:t>
            </a:r>
          </a:p>
          <a:p>
            <a:r>
              <a:rPr lang="en-US" dirty="0"/>
              <a:t>From the table only 28.57% have agreed themselves that they are able to </a:t>
            </a:r>
          </a:p>
          <a:p>
            <a:r>
              <a:rPr lang="en-US" dirty="0"/>
              <a:t>manage both office and family whereas the remaining 71.43% are not able to do the same</a:t>
            </a:r>
          </a:p>
        </p:txBody>
      </p:sp>
    </p:spTree>
    <p:extLst>
      <p:ext uri="{BB962C8B-B14F-4D97-AF65-F5344CB8AC3E}">
        <p14:creationId xmlns:p14="http://schemas.microsoft.com/office/powerpoint/2010/main" val="32810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7827-194F-44C1-A4ED-DA377AFAA075}"/>
              </a:ext>
            </a:extLst>
          </p:cNvPr>
          <p:cNvSpPr>
            <a:spLocks noGrp="1"/>
          </p:cNvSpPr>
          <p:nvPr>
            <p:ph type="title"/>
          </p:nvPr>
        </p:nvSpPr>
        <p:spPr/>
        <p:txBody>
          <a:bodyPr/>
          <a:lstStyle/>
          <a:p>
            <a:r>
              <a:rPr lang="en-US" b="1" u="sng" dirty="0"/>
              <a:t>The chart shows the opinion of employee about managing the work life balance</a:t>
            </a:r>
          </a:p>
        </p:txBody>
      </p:sp>
      <p:graphicFrame>
        <p:nvGraphicFramePr>
          <p:cNvPr id="6" name="Content Placeholder 5">
            <a:extLst>
              <a:ext uri="{FF2B5EF4-FFF2-40B4-BE49-F238E27FC236}">
                <a16:creationId xmlns:a16="http://schemas.microsoft.com/office/drawing/2014/main" id="{2FDE0C9E-6FFC-403E-9EA9-39FD9EC5493F}"/>
              </a:ext>
            </a:extLst>
          </p:cNvPr>
          <p:cNvGraphicFramePr>
            <a:graphicFrameLocks noGrp="1"/>
          </p:cNvGraphicFramePr>
          <p:nvPr>
            <p:ph idx="1"/>
            <p:extLst>
              <p:ext uri="{D42A27DB-BD31-4B8C-83A1-F6EECF244321}">
                <p14:modId xmlns:p14="http://schemas.microsoft.com/office/powerpoint/2010/main" val="231370049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59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96DF-F5E4-4334-BF6C-EE6657C96875}"/>
              </a:ext>
            </a:extLst>
          </p:cNvPr>
          <p:cNvSpPr>
            <a:spLocks noGrp="1"/>
          </p:cNvSpPr>
          <p:nvPr>
            <p:ph type="title"/>
          </p:nvPr>
        </p:nvSpPr>
        <p:spPr/>
        <p:txBody>
          <a:bodyPr>
            <a:normAutofit fontScale="90000"/>
          </a:bodyPr>
          <a:lstStyle/>
          <a:p>
            <a:r>
              <a:rPr lang="en-US" sz="3600" b="1" u="sng" dirty="0"/>
              <a:t>5.QUESTION: </a:t>
            </a:r>
            <a:r>
              <a:rPr lang="en-US" sz="4000" dirty="0"/>
              <a:t>Do you think about your responsibilities in job even after you are done with your official shift?</a:t>
            </a:r>
            <a:endParaRPr lang="en-US" dirty="0"/>
          </a:p>
        </p:txBody>
      </p:sp>
      <p:sp>
        <p:nvSpPr>
          <p:cNvPr id="3" name="Content Placeholder 2">
            <a:extLst>
              <a:ext uri="{FF2B5EF4-FFF2-40B4-BE49-F238E27FC236}">
                <a16:creationId xmlns:a16="http://schemas.microsoft.com/office/drawing/2014/main" id="{6D13CEC5-B9E2-4A40-884F-50FCFE29908D}"/>
              </a:ext>
            </a:extLst>
          </p:cNvPr>
          <p:cNvSpPr>
            <a:spLocks noGrp="1"/>
          </p:cNvSpPr>
          <p:nvPr>
            <p:ph idx="1"/>
          </p:nvPr>
        </p:nvSpPr>
        <p:spPr/>
        <p:txBody>
          <a:bodyPr>
            <a:normAutofit/>
          </a:bodyPr>
          <a:lstStyle/>
          <a:p>
            <a:pPr marL="0" indent="0" algn="ctr">
              <a:buNone/>
            </a:pPr>
            <a:r>
              <a:rPr lang="en-US" sz="2400" b="1" dirty="0"/>
              <a:t>The table shows the response of employee's responsibilities in job even after you are done with your official shift</a:t>
            </a:r>
          </a:p>
        </p:txBody>
      </p:sp>
      <p:graphicFrame>
        <p:nvGraphicFramePr>
          <p:cNvPr id="4" name="Table 4">
            <a:extLst>
              <a:ext uri="{FF2B5EF4-FFF2-40B4-BE49-F238E27FC236}">
                <a16:creationId xmlns:a16="http://schemas.microsoft.com/office/drawing/2014/main" id="{F00C0A33-E2E2-4D20-806D-19D3839875CC}"/>
              </a:ext>
            </a:extLst>
          </p:cNvPr>
          <p:cNvGraphicFramePr>
            <a:graphicFrameLocks noGrp="1"/>
          </p:cNvGraphicFramePr>
          <p:nvPr>
            <p:extLst>
              <p:ext uri="{D42A27DB-BD31-4B8C-83A1-F6EECF244321}">
                <p14:modId xmlns:p14="http://schemas.microsoft.com/office/powerpoint/2010/main" val="2197737940"/>
              </p:ext>
            </p:extLst>
          </p:nvPr>
        </p:nvGraphicFramePr>
        <p:xfrm>
          <a:off x="1109272" y="2969487"/>
          <a:ext cx="9668656" cy="2468880"/>
        </p:xfrm>
        <a:graphic>
          <a:graphicData uri="http://schemas.openxmlformats.org/drawingml/2006/table">
            <a:tbl>
              <a:tblPr firstRow="1" bandRow="1">
                <a:tableStyleId>{5C22544A-7EE6-4342-B048-85BDC9FD1C3A}</a:tableStyleId>
              </a:tblPr>
              <a:tblGrid>
                <a:gridCol w="2417164">
                  <a:extLst>
                    <a:ext uri="{9D8B030D-6E8A-4147-A177-3AD203B41FA5}">
                      <a16:colId xmlns:a16="http://schemas.microsoft.com/office/drawing/2014/main" val="2325484225"/>
                    </a:ext>
                  </a:extLst>
                </a:gridCol>
                <a:gridCol w="2417164">
                  <a:extLst>
                    <a:ext uri="{9D8B030D-6E8A-4147-A177-3AD203B41FA5}">
                      <a16:colId xmlns:a16="http://schemas.microsoft.com/office/drawing/2014/main" val="467064284"/>
                    </a:ext>
                  </a:extLst>
                </a:gridCol>
                <a:gridCol w="2417164">
                  <a:extLst>
                    <a:ext uri="{9D8B030D-6E8A-4147-A177-3AD203B41FA5}">
                      <a16:colId xmlns:a16="http://schemas.microsoft.com/office/drawing/2014/main" val="2620356937"/>
                    </a:ext>
                  </a:extLst>
                </a:gridCol>
                <a:gridCol w="2417164">
                  <a:extLst>
                    <a:ext uri="{9D8B030D-6E8A-4147-A177-3AD203B41FA5}">
                      <a16:colId xmlns:a16="http://schemas.microsoft.com/office/drawing/2014/main" val="471681935"/>
                    </a:ext>
                  </a:extLst>
                </a:gridCol>
              </a:tblGrid>
              <a:tr h="551143">
                <a:tc>
                  <a:txBody>
                    <a:bodyPr/>
                    <a:lstStyle/>
                    <a:p>
                      <a:r>
                        <a:rPr lang="en-US" dirty="0"/>
                        <a:t>S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OF RESPONDENTS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RESPONDENTS </a:t>
                      </a:r>
                    </a:p>
                  </a:txBody>
                  <a:tcPr/>
                </a:tc>
                <a:extLst>
                  <a:ext uri="{0D108BD9-81ED-4DB2-BD59-A6C34878D82A}">
                    <a16:rowId xmlns:a16="http://schemas.microsoft.com/office/drawing/2014/main" val="157818380"/>
                  </a:ext>
                </a:extLst>
              </a:tr>
              <a:tr h="314939">
                <a:tc>
                  <a:txBody>
                    <a:bodyPr/>
                    <a:lstStyle/>
                    <a:p>
                      <a:r>
                        <a:rPr lang="en-US" dirty="0"/>
                        <a:t>1</a:t>
                      </a:r>
                    </a:p>
                  </a:txBody>
                  <a:tcPr/>
                </a:tc>
                <a:tc>
                  <a:txBody>
                    <a:bodyPr/>
                    <a:lstStyle/>
                    <a:p>
                      <a:r>
                        <a:rPr lang="en-US" dirty="0"/>
                        <a:t>Never think about work</a:t>
                      </a:r>
                    </a:p>
                  </a:txBody>
                  <a:tcPr/>
                </a:tc>
                <a:tc>
                  <a:txBody>
                    <a:bodyPr/>
                    <a:lstStyle/>
                    <a:p>
                      <a:r>
                        <a:rPr lang="en-US" dirty="0"/>
                        <a:t>5</a:t>
                      </a:r>
                    </a:p>
                  </a:txBody>
                  <a:tcPr/>
                </a:tc>
                <a:tc>
                  <a:txBody>
                    <a:bodyPr/>
                    <a:lstStyle/>
                    <a:p>
                      <a:r>
                        <a:rPr lang="en-US" dirty="0"/>
                        <a:t>11.9</a:t>
                      </a:r>
                    </a:p>
                  </a:txBody>
                  <a:tcPr/>
                </a:tc>
                <a:extLst>
                  <a:ext uri="{0D108BD9-81ED-4DB2-BD59-A6C34878D82A}">
                    <a16:rowId xmlns:a16="http://schemas.microsoft.com/office/drawing/2014/main" val="526200356"/>
                  </a:ext>
                </a:extLst>
              </a:tr>
              <a:tr h="358879">
                <a:tc>
                  <a:txBody>
                    <a:bodyPr/>
                    <a:lstStyle/>
                    <a:p>
                      <a:r>
                        <a:rPr lang="en-US" dirty="0"/>
                        <a:t>2</a:t>
                      </a:r>
                    </a:p>
                  </a:txBody>
                  <a:tcPr/>
                </a:tc>
                <a:tc>
                  <a:txBody>
                    <a:bodyPr/>
                    <a:lstStyle/>
                    <a:p>
                      <a:r>
                        <a:rPr lang="en-US" dirty="0"/>
                        <a:t>Sometimes</a:t>
                      </a:r>
                    </a:p>
                  </a:txBody>
                  <a:tcPr/>
                </a:tc>
                <a:tc>
                  <a:txBody>
                    <a:bodyPr/>
                    <a:lstStyle/>
                    <a:p>
                      <a:r>
                        <a:rPr lang="en-US" dirty="0"/>
                        <a:t>12</a:t>
                      </a:r>
                    </a:p>
                  </a:txBody>
                  <a:tcPr/>
                </a:tc>
                <a:tc>
                  <a:txBody>
                    <a:bodyPr/>
                    <a:lstStyle/>
                    <a:p>
                      <a:r>
                        <a:rPr lang="en-US" dirty="0"/>
                        <a:t>28.57</a:t>
                      </a:r>
                    </a:p>
                  </a:txBody>
                  <a:tcPr/>
                </a:tc>
                <a:extLst>
                  <a:ext uri="{0D108BD9-81ED-4DB2-BD59-A6C34878D82A}">
                    <a16:rowId xmlns:a16="http://schemas.microsoft.com/office/drawing/2014/main" val="704150779"/>
                  </a:ext>
                </a:extLst>
              </a:tr>
              <a:tr h="314939">
                <a:tc>
                  <a:txBody>
                    <a:bodyPr/>
                    <a:lstStyle/>
                    <a:p>
                      <a:r>
                        <a:rPr lang="en-US" dirty="0"/>
                        <a:t>3</a:t>
                      </a:r>
                    </a:p>
                  </a:txBody>
                  <a:tcPr/>
                </a:tc>
                <a:tc>
                  <a:txBody>
                    <a:bodyPr/>
                    <a:lstStyle/>
                    <a:p>
                      <a:r>
                        <a:rPr lang="en-US" dirty="0"/>
                        <a:t>Often</a:t>
                      </a:r>
                    </a:p>
                  </a:txBody>
                  <a:tcPr/>
                </a:tc>
                <a:tc>
                  <a:txBody>
                    <a:bodyPr/>
                    <a:lstStyle/>
                    <a:p>
                      <a:r>
                        <a:rPr lang="en-US" dirty="0"/>
                        <a:t>15</a:t>
                      </a:r>
                    </a:p>
                  </a:txBody>
                  <a:tcPr/>
                </a:tc>
                <a:tc>
                  <a:txBody>
                    <a:bodyPr/>
                    <a:lstStyle/>
                    <a:p>
                      <a:r>
                        <a:rPr lang="en-US" dirty="0"/>
                        <a:t>35.71</a:t>
                      </a:r>
                    </a:p>
                  </a:txBody>
                  <a:tcPr/>
                </a:tc>
                <a:extLst>
                  <a:ext uri="{0D108BD9-81ED-4DB2-BD59-A6C34878D82A}">
                    <a16:rowId xmlns:a16="http://schemas.microsoft.com/office/drawing/2014/main" val="12951778"/>
                  </a:ext>
                </a:extLst>
              </a:tr>
              <a:tr h="314939">
                <a:tc>
                  <a:txBody>
                    <a:bodyPr/>
                    <a:lstStyle/>
                    <a:p>
                      <a:r>
                        <a:rPr lang="en-US" dirty="0"/>
                        <a:t>4</a:t>
                      </a:r>
                    </a:p>
                  </a:txBody>
                  <a:tcPr/>
                </a:tc>
                <a:tc>
                  <a:txBody>
                    <a:bodyPr/>
                    <a:lstStyle/>
                    <a:p>
                      <a:r>
                        <a:rPr lang="en-US" dirty="0"/>
                        <a:t>Always</a:t>
                      </a:r>
                    </a:p>
                  </a:txBody>
                  <a:tcPr/>
                </a:tc>
                <a:tc>
                  <a:txBody>
                    <a:bodyPr/>
                    <a:lstStyle/>
                    <a:p>
                      <a:r>
                        <a:rPr lang="en-US" dirty="0"/>
                        <a:t>10</a:t>
                      </a:r>
                    </a:p>
                  </a:txBody>
                  <a:tcPr/>
                </a:tc>
                <a:tc>
                  <a:txBody>
                    <a:bodyPr/>
                    <a:lstStyle/>
                    <a:p>
                      <a:r>
                        <a:rPr lang="en-US" dirty="0"/>
                        <a:t>23.82</a:t>
                      </a:r>
                    </a:p>
                  </a:txBody>
                  <a:tcPr/>
                </a:tc>
                <a:extLst>
                  <a:ext uri="{0D108BD9-81ED-4DB2-BD59-A6C34878D82A}">
                    <a16:rowId xmlns:a16="http://schemas.microsoft.com/office/drawing/2014/main" val="2045442346"/>
                  </a:ext>
                </a:extLst>
              </a:tr>
              <a:tr h="314939">
                <a:tc>
                  <a:txBody>
                    <a:bodyPr/>
                    <a:lstStyle/>
                    <a:p>
                      <a:endParaRPr lang="en-US" dirty="0"/>
                    </a:p>
                  </a:txBody>
                  <a:tcPr/>
                </a:tc>
                <a:tc>
                  <a:txBody>
                    <a:bodyPr/>
                    <a:lstStyle/>
                    <a:p>
                      <a:r>
                        <a:rPr lang="en-US" dirty="0"/>
                        <a:t>TOTAL</a:t>
                      </a:r>
                    </a:p>
                  </a:txBody>
                  <a:tcPr/>
                </a:tc>
                <a:tc>
                  <a:txBody>
                    <a:bodyPr/>
                    <a:lstStyle/>
                    <a:p>
                      <a:r>
                        <a:rPr lang="en-US" dirty="0"/>
                        <a:t>42</a:t>
                      </a:r>
                    </a:p>
                  </a:txBody>
                  <a:tcPr/>
                </a:tc>
                <a:tc>
                  <a:txBody>
                    <a:bodyPr/>
                    <a:lstStyle/>
                    <a:p>
                      <a:r>
                        <a:rPr lang="en-US" dirty="0"/>
                        <a:t>100</a:t>
                      </a:r>
                    </a:p>
                  </a:txBody>
                  <a:tcPr/>
                </a:tc>
                <a:extLst>
                  <a:ext uri="{0D108BD9-81ED-4DB2-BD59-A6C34878D82A}">
                    <a16:rowId xmlns:a16="http://schemas.microsoft.com/office/drawing/2014/main" val="2930260376"/>
                  </a:ext>
                </a:extLst>
              </a:tr>
            </a:tbl>
          </a:graphicData>
        </a:graphic>
      </p:graphicFrame>
      <p:sp>
        <p:nvSpPr>
          <p:cNvPr id="7" name="TextBox 6">
            <a:extLst>
              <a:ext uri="{FF2B5EF4-FFF2-40B4-BE49-F238E27FC236}">
                <a16:creationId xmlns:a16="http://schemas.microsoft.com/office/drawing/2014/main" id="{04C17612-5EC6-4147-AC26-5DF06311C997}"/>
              </a:ext>
            </a:extLst>
          </p:cNvPr>
          <p:cNvSpPr txBox="1"/>
          <p:nvPr/>
        </p:nvSpPr>
        <p:spPr>
          <a:xfrm>
            <a:off x="1109272" y="5139266"/>
            <a:ext cx="9668655" cy="1477328"/>
          </a:xfrm>
          <a:prstGeom prst="rect">
            <a:avLst/>
          </a:prstGeom>
          <a:noFill/>
        </p:spPr>
        <p:txBody>
          <a:bodyPr wrap="square" rtlCol="0">
            <a:spAutoFit/>
          </a:bodyPr>
          <a:lstStyle/>
          <a:p>
            <a:r>
              <a:rPr lang="en-US" b="1" u="sng" dirty="0"/>
              <a:t>Interpretation:</a:t>
            </a:r>
          </a:p>
          <a:p>
            <a:r>
              <a:rPr lang="en-US" dirty="0"/>
              <a:t>From the table 28.57% have agreed that they sometimes think of their job even after their shift timing is done. 35.71% says that they often think only about the work even after leaving from office. 23.82% says that they always think of their job and the remaining 11.9% keeps themselves without being occupies by office work once started from job</a:t>
            </a:r>
          </a:p>
        </p:txBody>
      </p:sp>
    </p:spTree>
    <p:extLst>
      <p:ext uri="{BB962C8B-B14F-4D97-AF65-F5344CB8AC3E}">
        <p14:creationId xmlns:p14="http://schemas.microsoft.com/office/powerpoint/2010/main" val="186633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A8DB-67FD-43A6-AE95-8C7B9896158B}"/>
              </a:ext>
            </a:extLst>
          </p:cNvPr>
          <p:cNvSpPr>
            <a:spLocks noGrp="1"/>
          </p:cNvSpPr>
          <p:nvPr>
            <p:ph type="title"/>
          </p:nvPr>
        </p:nvSpPr>
        <p:spPr/>
        <p:txBody>
          <a:bodyPr>
            <a:noAutofit/>
          </a:bodyPr>
          <a:lstStyle/>
          <a:p>
            <a:r>
              <a:rPr lang="en-US" sz="3200" b="1" u="sng" dirty="0"/>
              <a:t>The chart shows the response of employee's responsibilities in job even after you are done with your official shift</a:t>
            </a:r>
          </a:p>
        </p:txBody>
      </p:sp>
      <p:graphicFrame>
        <p:nvGraphicFramePr>
          <p:cNvPr id="9" name="Content Placeholder 8">
            <a:extLst>
              <a:ext uri="{FF2B5EF4-FFF2-40B4-BE49-F238E27FC236}">
                <a16:creationId xmlns:a16="http://schemas.microsoft.com/office/drawing/2014/main" id="{7AB4315F-B89A-4BF8-A40B-EB1D0D99348B}"/>
              </a:ext>
            </a:extLst>
          </p:cNvPr>
          <p:cNvGraphicFramePr>
            <a:graphicFrameLocks noGrp="1"/>
          </p:cNvGraphicFramePr>
          <p:nvPr>
            <p:ph idx="1"/>
            <p:extLst>
              <p:ext uri="{D42A27DB-BD31-4B8C-83A1-F6EECF244321}">
                <p14:modId xmlns:p14="http://schemas.microsoft.com/office/powerpoint/2010/main" val="236936311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266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CE79-3084-4D17-2667-7C112FBAFA4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41F8DFA-264A-5531-22B6-68446C520EFC}"/>
              </a:ext>
            </a:extLst>
          </p:cNvPr>
          <p:cNvSpPr>
            <a:spLocks noGrp="1"/>
          </p:cNvSpPr>
          <p:nvPr>
            <p:ph idx="1"/>
          </p:nvPr>
        </p:nvSpPr>
        <p:spPr/>
        <p:txBody>
          <a:bodyPr/>
          <a:lstStyle/>
          <a:p>
            <a:pPr marL="0" indent="0">
              <a:buNone/>
            </a:pPr>
            <a:r>
              <a:rPr lang="en-US" b="1" dirty="0"/>
              <a:t>Definition of work life balance</a:t>
            </a:r>
          </a:p>
          <a:p>
            <a:pPr marL="0" indent="0">
              <a:buNone/>
            </a:pPr>
            <a:r>
              <a:rPr lang="en-US" dirty="0"/>
              <a:t>Work life balance is a method which helps employees of an organization to balance their personal and professional lives. Work life balance encourages employees to divide their time on the basis on priorities and maintain a balance by devoting time to family, health, vacations </a:t>
            </a:r>
            <a:r>
              <a:rPr lang="en-US" dirty="0" err="1"/>
              <a:t>etc</a:t>
            </a:r>
            <a:r>
              <a:rPr lang="en-US" dirty="0"/>
              <a:t> along with making a career, business travel etc. It is an important concept in the world of business as it helps to motivate the employees and increases their loyalty towards the company.</a:t>
            </a:r>
            <a:endParaRPr lang="en-IN" dirty="0"/>
          </a:p>
        </p:txBody>
      </p:sp>
      <p:pic>
        <p:nvPicPr>
          <p:cNvPr id="5" name="Picture 4">
            <a:extLst>
              <a:ext uri="{FF2B5EF4-FFF2-40B4-BE49-F238E27FC236}">
                <a16:creationId xmlns:a16="http://schemas.microsoft.com/office/drawing/2014/main" id="{12A76940-8CF7-0894-53A6-53B9932A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1659" y="5067766"/>
            <a:ext cx="1444281" cy="1425109"/>
          </a:xfrm>
          <a:prstGeom prst="rect">
            <a:avLst/>
          </a:prstGeom>
        </p:spPr>
      </p:pic>
    </p:spTree>
    <p:extLst>
      <p:ext uri="{BB962C8B-B14F-4D97-AF65-F5344CB8AC3E}">
        <p14:creationId xmlns:p14="http://schemas.microsoft.com/office/powerpoint/2010/main" val="36871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C3B0-9987-8724-0020-544139D77235}"/>
              </a:ext>
            </a:extLst>
          </p:cNvPr>
          <p:cNvSpPr>
            <a:spLocks noGrp="1"/>
          </p:cNvSpPr>
          <p:nvPr>
            <p:ph type="title"/>
          </p:nvPr>
        </p:nvSpPr>
        <p:spPr/>
        <p:txBody>
          <a:bodyPr/>
          <a:lstStyle/>
          <a:p>
            <a:r>
              <a:rPr lang="en-US" dirty="0"/>
              <a:t>OBJECTIVES OF THE STUDY</a:t>
            </a:r>
            <a:endParaRPr lang="en-IN" dirty="0"/>
          </a:p>
        </p:txBody>
      </p:sp>
      <p:sp>
        <p:nvSpPr>
          <p:cNvPr id="3" name="Content Placeholder 2">
            <a:extLst>
              <a:ext uri="{FF2B5EF4-FFF2-40B4-BE49-F238E27FC236}">
                <a16:creationId xmlns:a16="http://schemas.microsoft.com/office/drawing/2014/main" id="{9BD014B6-7800-360B-6033-C0BFCAC66371}"/>
              </a:ext>
            </a:extLst>
          </p:cNvPr>
          <p:cNvSpPr>
            <a:spLocks noGrp="1"/>
          </p:cNvSpPr>
          <p:nvPr>
            <p:ph idx="1"/>
          </p:nvPr>
        </p:nvSpPr>
        <p:spPr/>
        <p:txBody>
          <a:bodyPr/>
          <a:lstStyle/>
          <a:p>
            <a:r>
              <a:rPr lang="en-US" dirty="0"/>
              <a:t>To find out the balance of the employees </a:t>
            </a:r>
          </a:p>
          <a:p>
            <a:r>
              <a:rPr lang="en-US" dirty="0"/>
              <a:t>To know the level of employee satisfaction of the jobs and the roles for all the designation of the company regarding the facilities offered by the company</a:t>
            </a:r>
          </a:p>
          <a:p>
            <a:r>
              <a:rPr lang="en-US" dirty="0"/>
              <a:t>To know the problems faced by the management in stopping them to provide the environment that can give the employee an environment to maintain the work life balance.</a:t>
            </a:r>
          </a:p>
          <a:p>
            <a:r>
              <a:rPr lang="en-US" dirty="0"/>
              <a:t>The objective also covers the employee's feedback to the company to help them to maintain the balance work life.</a:t>
            </a:r>
            <a:endParaRPr lang="en-IN" dirty="0"/>
          </a:p>
        </p:txBody>
      </p:sp>
      <p:pic>
        <p:nvPicPr>
          <p:cNvPr id="5" name="Picture 4">
            <a:extLst>
              <a:ext uri="{FF2B5EF4-FFF2-40B4-BE49-F238E27FC236}">
                <a16:creationId xmlns:a16="http://schemas.microsoft.com/office/drawing/2014/main" id="{80808A1B-14A6-9F8C-2657-61F2E0280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1752" y="5316491"/>
            <a:ext cx="1439595" cy="1420485"/>
          </a:xfrm>
          <a:prstGeom prst="rect">
            <a:avLst/>
          </a:prstGeom>
        </p:spPr>
      </p:pic>
    </p:spTree>
    <p:extLst>
      <p:ext uri="{BB962C8B-B14F-4D97-AF65-F5344CB8AC3E}">
        <p14:creationId xmlns:p14="http://schemas.microsoft.com/office/powerpoint/2010/main" val="243844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0E8B-B507-0B78-545B-13C31DBB3B9C}"/>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9278666A-1B56-1DB3-195D-A83E7A515677}"/>
              </a:ext>
            </a:extLst>
          </p:cNvPr>
          <p:cNvSpPr>
            <a:spLocks noGrp="1"/>
          </p:cNvSpPr>
          <p:nvPr>
            <p:ph idx="1"/>
          </p:nvPr>
        </p:nvSpPr>
        <p:spPr/>
        <p:txBody>
          <a:bodyPr/>
          <a:lstStyle/>
          <a:p>
            <a:pPr marL="0" indent="0">
              <a:buNone/>
            </a:pPr>
            <a:r>
              <a:rPr lang="en-US" b="1" dirty="0">
                <a:solidFill>
                  <a:srgbClr val="FF0000"/>
                </a:solidFill>
              </a:rPr>
              <a:t>1.R </a:t>
            </a:r>
            <a:r>
              <a:rPr lang="en-US" b="1" dirty="0" err="1">
                <a:solidFill>
                  <a:srgbClr val="FF0000"/>
                </a:solidFill>
              </a:rPr>
              <a:t>Baral</a:t>
            </a:r>
            <a:r>
              <a:rPr lang="en-US" b="1" dirty="0">
                <a:solidFill>
                  <a:srgbClr val="FF0000"/>
                </a:solidFill>
              </a:rPr>
              <a:t> and S Bhargava (2011) </a:t>
            </a:r>
            <a:r>
              <a:rPr lang="en-US" dirty="0"/>
              <a:t>in their research titled "HR interventions for Work life balance" quotes that work life balance is the concern for both research scholars and the business leaders in the view of technological, demographic and </a:t>
            </a:r>
            <a:r>
              <a:rPr lang="en-US" dirty="0" err="1"/>
              <a:t>organisational</a:t>
            </a:r>
            <a:r>
              <a:rPr lang="en-US" dirty="0"/>
              <a:t> changes related to it. They have explained about the challenges that the HR managers face while effectively implementing the policy in their </a:t>
            </a:r>
            <a:r>
              <a:rPr lang="en-US" dirty="0" err="1"/>
              <a:t>organisation</a:t>
            </a:r>
            <a:r>
              <a:rPr lang="en-US" dirty="0"/>
              <a:t> They suggest that the </a:t>
            </a:r>
            <a:r>
              <a:rPr lang="en-US" dirty="0" err="1"/>
              <a:t>organisations</a:t>
            </a:r>
            <a:r>
              <a:rPr lang="en-US" dirty="0"/>
              <a:t> must implement Work life balance policies and incorporate the </a:t>
            </a:r>
            <a:r>
              <a:rPr lang="en-US" dirty="0" err="1"/>
              <a:t>organisational</a:t>
            </a:r>
            <a:r>
              <a:rPr lang="en-US" dirty="0"/>
              <a:t> culture that ensures employee commitment and productivity.</a:t>
            </a:r>
            <a:endParaRPr lang="en-IN" dirty="0"/>
          </a:p>
        </p:txBody>
      </p:sp>
      <p:pic>
        <p:nvPicPr>
          <p:cNvPr id="5" name="Picture 4">
            <a:extLst>
              <a:ext uri="{FF2B5EF4-FFF2-40B4-BE49-F238E27FC236}">
                <a16:creationId xmlns:a16="http://schemas.microsoft.com/office/drawing/2014/main" id="{4C712EAC-CA3D-D262-D2D0-C73BE5675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9898" y="5056373"/>
            <a:ext cx="1675956" cy="1653709"/>
          </a:xfrm>
          <a:prstGeom prst="rect">
            <a:avLst/>
          </a:prstGeom>
        </p:spPr>
      </p:pic>
    </p:spTree>
    <p:extLst>
      <p:ext uri="{BB962C8B-B14F-4D97-AF65-F5344CB8AC3E}">
        <p14:creationId xmlns:p14="http://schemas.microsoft.com/office/powerpoint/2010/main" val="8989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0513-F484-A26C-4BDF-8AB5501014EE}"/>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70552641-4644-9047-0E2D-8C5FE6145361}"/>
              </a:ext>
            </a:extLst>
          </p:cNvPr>
          <p:cNvSpPr>
            <a:spLocks noGrp="1"/>
          </p:cNvSpPr>
          <p:nvPr>
            <p:ph idx="1"/>
          </p:nvPr>
        </p:nvSpPr>
        <p:spPr/>
        <p:txBody>
          <a:bodyPr/>
          <a:lstStyle/>
          <a:p>
            <a:pPr marL="0" indent="0">
              <a:buNone/>
            </a:pPr>
            <a:r>
              <a:rPr lang="en-US" b="1" dirty="0">
                <a:solidFill>
                  <a:srgbClr val="FF0000"/>
                </a:solidFill>
              </a:rPr>
              <a:t>2.Sarah Holly and </a:t>
            </a:r>
            <a:r>
              <a:rPr lang="en-US" b="1" dirty="0" err="1">
                <a:solidFill>
                  <a:srgbClr val="FF0000"/>
                </a:solidFill>
              </a:rPr>
              <a:t>Alwine</a:t>
            </a:r>
            <a:r>
              <a:rPr lang="en-US" b="1" dirty="0">
                <a:solidFill>
                  <a:srgbClr val="FF0000"/>
                </a:solidFill>
              </a:rPr>
              <a:t> </a:t>
            </a:r>
            <a:r>
              <a:rPr lang="en-US" b="1" dirty="0" err="1">
                <a:solidFill>
                  <a:srgbClr val="FF0000"/>
                </a:solidFill>
              </a:rPr>
              <a:t>Mohmen</a:t>
            </a:r>
            <a:r>
              <a:rPr lang="en-US" b="1" dirty="0">
                <a:solidFill>
                  <a:srgbClr val="FF0000"/>
                </a:solidFill>
              </a:rPr>
              <a:t> (2012) </a:t>
            </a:r>
            <a:r>
              <a:rPr lang="en-US" dirty="0"/>
              <a:t>in their study titled "Impact of working hours on Work Life balance" their main objective was to examine the influence of the working hours of the employees on their satisfaction on the job. They explain that the overall number of the employees wants to reduce their working hours is influenced mainly by the overtime compensation. Their study result shows that generally the long working hours do not lead to the dissatisfaction among the employees, but long working hours have a positive effect on the employee's life and job satisfaction and the desire to reduce the long working hours have a negative impact on the job satisfaction of the employees.</a:t>
            </a:r>
            <a:endParaRPr lang="en-IN" dirty="0"/>
          </a:p>
        </p:txBody>
      </p:sp>
      <p:pic>
        <p:nvPicPr>
          <p:cNvPr id="5" name="Picture 4">
            <a:extLst>
              <a:ext uri="{FF2B5EF4-FFF2-40B4-BE49-F238E27FC236}">
                <a16:creationId xmlns:a16="http://schemas.microsoft.com/office/drawing/2014/main" id="{5590967A-E24C-E132-6834-187F43459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67" y="5493917"/>
            <a:ext cx="1382433" cy="1364083"/>
          </a:xfrm>
          <a:prstGeom prst="rect">
            <a:avLst/>
          </a:prstGeom>
        </p:spPr>
      </p:pic>
    </p:spTree>
    <p:extLst>
      <p:ext uri="{BB962C8B-B14F-4D97-AF65-F5344CB8AC3E}">
        <p14:creationId xmlns:p14="http://schemas.microsoft.com/office/powerpoint/2010/main" val="210933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FC5B-4E1D-891E-DA30-699470C2AC2A}"/>
              </a:ext>
            </a:extLst>
          </p:cNvPr>
          <p:cNvSpPr>
            <a:spLocks noGrp="1"/>
          </p:cNvSpPr>
          <p:nvPr>
            <p:ph type="title"/>
          </p:nvPr>
        </p:nvSpPr>
        <p:spPr/>
        <p:txBody>
          <a:bodyPr>
            <a:normAutofit/>
          </a:bodyPr>
          <a:lstStyle/>
          <a:p>
            <a:r>
              <a:rPr lang="en-IN" dirty="0"/>
              <a:t>REVIEW OF LITERATURE</a:t>
            </a:r>
          </a:p>
        </p:txBody>
      </p:sp>
      <p:sp>
        <p:nvSpPr>
          <p:cNvPr id="3" name="Content Placeholder 2">
            <a:extLst>
              <a:ext uri="{FF2B5EF4-FFF2-40B4-BE49-F238E27FC236}">
                <a16:creationId xmlns:a16="http://schemas.microsoft.com/office/drawing/2014/main" id="{A6137267-D5D3-225D-3F97-2D80DC467A7E}"/>
              </a:ext>
            </a:extLst>
          </p:cNvPr>
          <p:cNvSpPr>
            <a:spLocks noGrp="1"/>
          </p:cNvSpPr>
          <p:nvPr>
            <p:ph idx="1"/>
          </p:nvPr>
        </p:nvSpPr>
        <p:spPr/>
        <p:txBody>
          <a:bodyPr>
            <a:normAutofit fontScale="92500" lnSpcReduction="10000"/>
          </a:bodyPr>
          <a:lstStyle/>
          <a:p>
            <a:pPr marL="0" indent="0">
              <a:buNone/>
            </a:pPr>
            <a:r>
              <a:rPr lang="en-US" b="1" dirty="0">
                <a:solidFill>
                  <a:srgbClr val="FF0000"/>
                </a:solidFill>
              </a:rPr>
              <a:t>3.CHAITRA R(2012</a:t>
            </a:r>
            <a:r>
              <a:rPr lang="en-US" dirty="0"/>
              <a:t>) Work life balance is one of the key factors for the employees to achieve success. </a:t>
            </a:r>
            <a:r>
              <a:rPr lang="en-US" dirty="0" err="1"/>
              <a:t>Organisations</a:t>
            </a:r>
            <a:r>
              <a:rPr lang="en-US" dirty="0"/>
              <a:t> have devised various plans, policies, programs to help their employees to achieve the balance between their work commitments and family responsibilities. Certain policies are statutory while others are voluntarily implemented. The effectiveness of them depends on the extent of usage to the employees to achieve work life balance. The present paper intended to study the managerial level employees work life balance in Bosch Ltd, Bangalore. The study collected the data from 60respondents. Tested hypothesis by adopting statistical techniques like regression, ANOVA. The study found that work responsibilities negatively impact the personal life of employees. The factors like overtime, travelling to work, meetings and training after the working hours impact the work life balance of the employees</a:t>
            </a:r>
            <a:endParaRPr lang="en-IN" dirty="0"/>
          </a:p>
        </p:txBody>
      </p:sp>
      <p:pic>
        <p:nvPicPr>
          <p:cNvPr id="5" name="Picture 4">
            <a:extLst>
              <a:ext uri="{FF2B5EF4-FFF2-40B4-BE49-F238E27FC236}">
                <a16:creationId xmlns:a16="http://schemas.microsoft.com/office/drawing/2014/main" id="{EDB73472-0F16-86F7-4A71-C865AD8A9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6722" y="5645944"/>
            <a:ext cx="1076326" cy="1062038"/>
          </a:xfrm>
          <a:prstGeom prst="rect">
            <a:avLst/>
          </a:prstGeom>
        </p:spPr>
      </p:pic>
    </p:spTree>
    <p:extLst>
      <p:ext uri="{BB962C8B-B14F-4D97-AF65-F5344CB8AC3E}">
        <p14:creationId xmlns:p14="http://schemas.microsoft.com/office/powerpoint/2010/main" val="171966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5FE1-F23F-EA0F-DC64-FB325DF67048}"/>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6B798413-B2C4-1FC5-F595-1B5A8098BF49}"/>
              </a:ext>
            </a:extLst>
          </p:cNvPr>
          <p:cNvSpPr>
            <a:spLocks noGrp="1"/>
          </p:cNvSpPr>
          <p:nvPr>
            <p:ph idx="1"/>
          </p:nvPr>
        </p:nvSpPr>
        <p:spPr/>
        <p:txBody>
          <a:bodyPr/>
          <a:lstStyle/>
          <a:p>
            <a:pPr marL="0" indent="0">
              <a:buNone/>
            </a:pPr>
            <a:r>
              <a:rPr lang="en-US" b="1" dirty="0">
                <a:solidFill>
                  <a:srgbClr val="FF0000"/>
                </a:solidFill>
              </a:rPr>
              <a:t>4.Lingard, et. al., (2007), </a:t>
            </a:r>
            <a:r>
              <a:rPr lang="en-US" dirty="0"/>
              <a:t>the objective of this paper is to adopt new way of scheduling work in construction industry. The methodology used here are Interviewed, Intervention and Questionnaire survey. Finding shows Employees wellbeing and satisfied with the work life balance This arrangement is designed to ensure that project cost targets are met but that commercial participants cannot suffer losses greater than their corporate profit and overhead in the project. A mechanism is then developed by which any cost savings are shared between the alliance participants.</a:t>
            </a:r>
            <a:endParaRPr lang="en-IN" dirty="0"/>
          </a:p>
        </p:txBody>
      </p:sp>
      <p:pic>
        <p:nvPicPr>
          <p:cNvPr id="5" name="Picture 4">
            <a:extLst>
              <a:ext uri="{FF2B5EF4-FFF2-40B4-BE49-F238E27FC236}">
                <a16:creationId xmlns:a16="http://schemas.microsoft.com/office/drawing/2014/main" id="{B6FF915E-9842-D70A-5237-1C5110628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7475" y="5258080"/>
            <a:ext cx="1621444" cy="1599920"/>
          </a:xfrm>
          <a:prstGeom prst="rect">
            <a:avLst/>
          </a:prstGeom>
        </p:spPr>
      </p:pic>
    </p:spTree>
    <p:extLst>
      <p:ext uri="{BB962C8B-B14F-4D97-AF65-F5344CB8AC3E}">
        <p14:creationId xmlns:p14="http://schemas.microsoft.com/office/powerpoint/2010/main" val="56169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5D29-2922-BBE2-C134-2FC58DFBF6BC}"/>
              </a:ext>
            </a:extLst>
          </p:cNvPr>
          <p:cNvSpPr>
            <a:spLocks noGrp="1"/>
          </p:cNvSpPr>
          <p:nvPr>
            <p:ph type="title"/>
          </p:nvPr>
        </p:nvSpPr>
        <p:spPr/>
        <p:txBody>
          <a:bodyPr/>
          <a:lstStyle/>
          <a:p>
            <a:r>
              <a:rPr lang="en-IN" dirty="0"/>
              <a:t>REVIEW OF LITERATURE</a:t>
            </a:r>
          </a:p>
        </p:txBody>
      </p:sp>
      <p:sp>
        <p:nvSpPr>
          <p:cNvPr id="3" name="Content Placeholder 2">
            <a:extLst>
              <a:ext uri="{FF2B5EF4-FFF2-40B4-BE49-F238E27FC236}">
                <a16:creationId xmlns:a16="http://schemas.microsoft.com/office/drawing/2014/main" id="{22C834AB-4071-32FA-81AA-DEDF625CE28B}"/>
              </a:ext>
            </a:extLst>
          </p:cNvPr>
          <p:cNvSpPr>
            <a:spLocks noGrp="1"/>
          </p:cNvSpPr>
          <p:nvPr>
            <p:ph idx="1"/>
          </p:nvPr>
        </p:nvSpPr>
        <p:spPr/>
        <p:txBody>
          <a:bodyPr/>
          <a:lstStyle/>
          <a:p>
            <a:pPr marL="0" indent="0">
              <a:buNone/>
            </a:pPr>
            <a:r>
              <a:rPr lang="en-US" b="1" dirty="0">
                <a:solidFill>
                  <a:srgbClr val="FF0000"/>
                </a:solidFill>
              </a:rPr>
              <a:t>5.Noor, (2011), </a:t>
            </a:r>
            <a:r>
              <a:rPr lang="en-US" dirty="0"/>
              <a:t>the objective is to identify whether job satisfaction and organizational commitment will mediate the relationship btw WLB &amp; intention to leave. The methodology done is Study framework, Population &amp; samples, Data collection and Demographic questionnaire. To </a:t>
            </a:r>
            <a:r>
              <a:rPr lang="en-US" dirty="0" err="1"/>
              <a:t>lndicates</a:t>
            </a:r>
            <a:r>
              <a:rPr lang="en-US" dirty="0"/>
              <a:t> that job satisfaction and organizational commitment are partial mediators for the relationship btw WLB &amp; intention to leave The, extant literature on the subject of work-life balance tends to make numbers of assumptions and one of those is that improving an organization's work-life balance leads not only to greater productivity but to greater company loyalty and low level of intent to leave.</a:t>
            </a:r>
            <a:endParaRPr lang="en-IN" dirty="0"/>
          </a:p>
        </p:txBody>
      </p:sp>
      <p:pic>
        <p:nvPicPr>
          <p:cNvPr id="5" name="Picture 4">
            <a:extLst>
              <a:ext uri="{FF2B5EF4-FFF2-40B4-BE49-F238E27FC236}">
                <a16:creationId xmlns:a16="http://schemas.microsoft.com/office/drawing/2014/main" id="{DD20EA84-3433-E034-9274-44105DA28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404" y="5271527"/>
            <a:ext cx="1498792" cy="1478897"/>
          </a:xfrm>
          <a:prstGeom prst="rect">
            <a:avLst/>
          </a:prstGeom>
        </p:spPr>
      </p:pic>
    </p:spTree>
    <p:extLst>
      <p:ext uri="{BB962C8B-B14F-4D97-AF65-F5344CB8AC3E}">
        <p14:creationId xmlns:p14="http://schemas.microsoft.com/office/powerpoint/2010/main" val="291091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1894</Words>
  <Application>Microsoft Office PowerPoint</Application>
  <PresentationFormat>Widescreen</PresentationFormat>
  <Paragraphs>156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 STUDY ON WORKLIFE BALANCE OF EMPLOYEES </vt:lpstr>
      <vt:lpstr>PowerPoint Presentation</vt:lpstr>
      <vt:lpstr>INTRODUCTION</vt:lpstr>
      <vt:lpstr>OBJECTIVES OF THE STUDY</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REVIEW OF LITERATURE</vt:lpstr>
      <vt:lpstr>QUESTIONNAIRE 1.QUESTION: Experience</vt:lpstr>
      <vt:lpstr> The chart showing the work experience</vt:lpstr>
      <vt:lpstr>2.QUESTION: Are you satisfied with the work timings of the company?</vt:lpstr>
      <vt:lpstr>The chart showing the work timings of the company</vt:lpstr>
      <vt:lpstr>3.QUESTION: Do You have enough time for vour family</vt:lpstr>
      <vt:lpstr>The chart shows the time allotment for personal life for the employee</vt:lpstr>
      <vt:lpstr>4.QUESTION: Do you consider yourself as a successful person in balancing both the work and personal life</vt:lpstr>
      <vt:lpstr>The chart shows the opinion of employee about managing the work life balance</vt:lpstr>
      <vt:lpstr>5.QUESTION: Do you think about your responsibilities in job even after you are done with your official shift?</vt:lpstr>
      <vt:lpstr>The chart shows the response of employee's responsibilities in job even after you are done with your official 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WORKLIFE BALANCE OF EMPLOYEES</dc:title>
  <dc:creator>N Nithish</dc:creator>
  <cp:lastModifiedBy>N Nithish</cp:lastModifiedBy>
  <cp:revision>21</cp:revision>
  <dcterms:created xsi:type="dcterms:W3CDTF">2022-08-31T11:26:11Z</dcterms:created>
  <dcterms:modified xsi:type="dcterms:W3CDTF">2022-10-14T14:41:56Z</dcterms:modified>
</cp:coreProperties>
</file>