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7" r:id="rId5"/>
    <p:sldId id="259" r:id="rId6"/>
    <p:sldId id="260" r:id="rId7"/>
    <p:sldId id="268" r:id="rId8"/>
    <p:sldId id="269" r:id="rId9"/>
    <p:sldId id="270" r:id="rId10"/>
    <p:sldId id="261" r:id="rId11"/>
    <p:sldId id="263" r:id="rId12"/>
    <p:sldId id="264" r:id="rId13"/>
    <p:sldId id="265" r:id="rId14"/>
    <p:sldId id="266" r:id="rId15"/>
    <p:sldId id="271"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3" autoAdjust="0"/>
    <p:restoredTop sz="94610" autoAdjust="0"/>
  </p:normalViewPr>
  <p:slideViewPr>
    <p:cSldViewPr snapToGrid="0" snapToObjects="1">
      <p:cViewPr varScale="1">
        <p:scale>
          <a:sx n="61" d="100"/>
          <a:sy n="61" d="100"/>
        </p:scale>
        <p:origin x="-546" y="-84"/>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7AE9FEB9-7F8E-4927-8535-A29C5A6F80B4}" type="datetimeFigureOut">
              <a:rPr lang="en-IN" smtClean="0"/>
              <a:pPr/>
              <a:t>18-10-2024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62B6B821-74DF-4739-A914-0B740644A89F}" type="slidenum">
              <a:rPr lang="en-IN" smtClean="0"/>
              <a:pPr/>
              <a:t>‹#›</a:t>
            </a:fld>
            <a:endParaRPr lang="en-IN"/>
          </a:p>
        </p:txBody>
      </p:sp>
    </p:spTree>
    <p:extLst>
      <p:ext uri="{BB962C8B-B14F-4D97-AF65-F5344CB8AC3E}">
        <p14:creationId xmlns="" xmlns:p14="http://schemas.microsoft.com/office/powerpoint/2010/main" val="112389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520" y="7627621"/>
            <a:ext cx="3413760" cy="438150"/>
          </a:xfrm>
          <a:prstGeom prst="rect">
            <a:avLst/>
          </a:prstGeom>
        </p:spPr>
        <p:txBody>
          <a:bodyPr lIns="130622" tIns="65311" rIns="130622" bIns="65311"/>
          <a:lstStyle/>
          <a:p>
            <a:fld id="{EC06797D-807F-481E-956A-1DF820317E6C}" type="datetimeFigureOut">
              <a:rPr lang="en-IN" smtClean="0"/>
              <a:pPr/>
              <a:t>18-10-2024</a:t>
            </a:fld>
            <a:endParaRPr lang="en-IN"/>
          </a:p>
        </p:txBody>
      </p:sp>
      <p:sp>
        <p:nvSpPr>
          <p:cNvPr id="3" name="Footer Placeholder 2"/>
          <p:cNvSpPr>
            <a:spLocks noGrp="1"/>
          </p:cNvSpPr>
          <p:nvPr>
            <p:ph type="ftr" sz="quarter" idx="11"/>
          </p:nvPr>
        </p:nvSpPr>
        <p:spPr>
          <a:xfrm>
            <a:off x="4998720" y="7627621"/>
            <a:ext cx="4632960" cy="438150"/>
          </a:xfrm>
          <a:prstGeom prst="rect">
            <a:avLst/>
          </a:prstGeom>
        </p:spPr>
        <p:txBody>
          <a:bodyPr lIns="130622" tIns="65311" rIns="130622" bIns="65311"/>
          <a:lstStyle/>
          <a:p>
            <a:endParaRPr lang="en-IN"/>
          </a:p>
        </p:txBody>
      </p:sp>
      <p:sp>
        <p:nvSpPr>
          <p:cNvPr id="4" name="Slide Number Placeholder 3"/>
          <p:cNvSpPr>
            <a:spLocks noGrp="1"/>
          </p:cNvSpPr>
          <p:nvPr>
            <p:ph type="sldNum" sz="quarter" idx="12"/>
          </p:nvPr>
        </p:nvSpPr>
        <p:spPr>
          <a:xfrm>
            <a:off x="10485120" y="7627621"/>
            <a:ext cx="3413760" cy="438150"/>
          </a:xfrm>
          <a:prstGeom prst="rect">
            <a:avLst/>
          </a:prstGeom>
        </p:spPr>
        <p:txBody>
          <a:bodyPr lIns="130622" tIns="65311" rIns="130622" bIns="65311"/>
          <a:lstStyle/>
          <a:p>
            <a:fld id="{5C9712E1-9724-485C-99FA-55121D27549E}" type="slidenum">
              <a:rPr lang="en-IN" smtClean="0"/>
              <a:pPr/>
              <a:t>‹#›</a:t>
            </a:fld>
            <a:endParaRPr lang="en-IN"/>
          </a:p>
        </p:txBody>
      </p:sp>
    </p:spTree>
    <p:extLst>
      <p:ext uri="{BB962C8B-B14F-4D97-AF65-F5344CB8AC3E}">
        <p14:creationId xmlns:p14="http://schemas.microsoft.com/office/powerpoint/2010/main" xmlns="" val="1368206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3037522"/>
            <a:ext cx="4868942" cy="2154555"/>
          </a:xfrm>
          <a:prstGeom prst="rect">
            <a:avLst/>
          </a:prstGeom>
        </p:spPr>
      </p:pic>
      <p:sp>
        <p:nvSpPr>
          <p:cNvPr id="6" name="Text 1"/>
          <p:cNvSpPr/>
          <p:nvPr/>
        </p:nvSpPr>
        <p:spPr>
          <a:xfrm>
            <a:off x="6350437" y="2312670"/>
            <a:ext cx="7415927" cy="2129314"/>
          </a:xfrm>
          <a:prstGeom prst="rect">
            <a:avLst/>
          </a:prstGeom>
          <a:noFill/>
          <a:ln/>
        </p:spPr>
        <p:txBody>
          <a:bodyPr wrap="square" rtlCol="0" anchor="t"/>
          <a:lstStyle/>
          <a:p>
            <a:pPr marL="0" indent="0">
              <a:lnSpc>
                <a:spcPts val="8384"/>
              </a:lnSpc>
              <a:buNone/>
            </a:pPr>
            <a:r>
              <a:rPr lang="en-US" sz="6707" dirty="0" smtClean="0">
                <a:solidFill>
                  <a:srgbClr val="312F2B"/>
                </a:solidFill>
                <a:latin typeface="Gelasio" pitchFamily="34" charset="0"/>
                <a:ea typeface="Gelasio" pitchFamily="34" charset="-122"/>
                <a:cs typeface="Gelasio" pitchFamily="34" charset="-120"/>
              </a:rPr>
              <a:t>Sales Forecasting</a:t>
            </a:r>
          </a:p>
          <a:p>
            <a:pPr marL="0" indent="0">
              <a:lnSpc>
                <a:spcPts val="8384"/>
              </a:lnSpc>
              <a:buNone/>
            </a:pPr>
            <a:r>
              <a:rPr lang="en-US" sz="6707" dirty="0" smtClean="0"/>
              <a:t>        </a:t>
            </a:r>
            <a:r>
              <a:rPr lang="en-US" sz="6707" dirty="0" smtClean="0">
                <a:latin typeface="Galasio"/>
              </a:rPr>
              <a:t>Analysis</a:t>
            </a:r>
            <a:endParaRPr lang="en-US" sz="6707" dirty="0">
              <a:latin typeface="Galasio"/>
            </a:endParaRPr>
          </a:p>
        </p:txBody>
      </p:sp>
      <p:sp>
        <p:nvSpPr>
          <p:cNvPr id="7" name="Text 2"/>
          <p:cNvSpPr/>
          <p:nvPr/>
        </p:nvSpPr>
        <p:spPr>
          <a:xfrm>
            <a:off x="6350437" y="4812268"/>
            <a:ext cx="7415927"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Vital for planning, budgeting, and strategic decision-making.</a:t>
            </a:r>
            <a:endParaRPr lang="en-US" sz="1944" dirty="0"/>
          </a:p>
        </p:txBody>
      </p:sp>
      <p:sp>
        <p:nvSpPr>
          <p:cNvPr id="8" name="Shape 3"/>
          <p:cNvSpPr/>
          <p:nvPr/>
        </p:nvSpPr>
        <p:spPr>
          <a:xfrm>
            <a:off x="6350437" y="5503426"/>
            <a:ext cx="394930" cy="394930"/>
          </a:xfrm>
          <a:prstGeom prst="roundRect">
            <a:avLst>
              <a:gd name="adj" fmla="val 23151155"/>
            </a:avLst>
          </a:prstGeom>
          <a:noFill/>
          <a:ln w="7620">
            <a:solidFill>
              <a:srgbClr val="FFFFFF"/>
            </a:solidFill>
            <a:prstDash val="solid"/>
          </a:ln>
        </p:spPr>
      </p:sp>
      <p:sp>
        <p:nvSpPr>
          <p:cNvPr id="12" name="TextBox 11"/>
          <p:cNvSpPr txBox="1"/>
          <p:nvPr/>
        </p:nvSpPr>
        <p:spPr>
          <a:xfrm>
            <a:off x="10403632" y="6195527"/>
            <a:ext cx="3750906" cy="646331"/>
          </a:xfrm>
          <a:prstGeom prst="rect">
            <a:avLst/>
          </a:prstGeom>
          <a:noFill/>
        </p:spPr>
        <p:txBody>
          <a:bodyPr wrap="square" rtlCol="0">
            <a:spAutoFit/>
          </a:bodyPr>
          <a:lstStyle/>
          <a:p>
            <a:r>
              <a:rPr lang="en-US" dirty="0" smtClean="0"/>
              <a:t>PAVAN KALYAN K (2022PECCS534)</a:t>
            </a:r>
          </a:p>
          <a:p>
            <a:r>
              <a:rPr lang="en-US" dirty="0" smtClean="0"/>
              <a:t>NITHISHWAR N (2022PECCS531)</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864084"/>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864084"/>
          </a:xfrm>
          <a:prstGeom prst="rect">
            <a:avLst/>
          </a:prstGeom>
        </p:spPr>
      </p:pic>
      <p:pic>
        <p:nvPicPr>
          <p:cNvPr id="5" name="Image 2" descr="preencoded.png"/>
          <p:cNvPicPr>
            <a:picLocks noChangeAspect="1"/>
          </p:cNvPicPr>
          <p:nvPr/>
        </p:nvPicPr>
        <p:blipFill>
          <a:blip r:embed="rId5"/>
          <a:stretch>
            <a:fillRect/>
          </a:stretch>
        </p:blipFill>
        <p:spPr>
          <a:xfrm>
            <a:off x="215979" y="2625090"/>
            <a:ext cx="5054322" cy="3613904"/>
          </a:xfrm>
          <a:prstGeom prst="rect">
            <a:avLst/>
          </a:prstGeom>
        </p:spPr>
      </p:pic>
      <p:sp>
        <p:nvSpPr>
          <p:cNvPr id="6" name="Text 1"/>
          <p:cNvSpPr/>
          <p:nvPr/>
        </p:nvSpPr>
        <p:spPr>
          <a:xfrm>
            <a:off x="6091238" y="475178"/>
            <a:ext cx="7934325" cy="1080135"/>
          </a:xfrm>
          <a:prstGeom prst="rect">
            <a:avLst/>
          </a:prstGeom>
          <a:noFill/>
          <a:ln/>
        </p:spPr>
        <p:txBody>
          <a:bodyPr wrap="square" rtlCol="0" anchor="t"/>
          <a:lstStyle/>
          <a:p>
            <a:pPr marL="0" indent="0">
              <a:lnSpc>
                <a:spcPts val="4253"/>
              </a:lnSpc>
              <a:buNone/>
            </a:pPr>
            <a:r>
              <a:rPr lang="en-US" sz="3402" dirty="0">
                <a:solidFill>
                  <a:srgbClr val="312F2B"/>
                </a:solidFill>
                <a:latin typeface="Gelasio" pitchFamily="34" charset="0"/>
                <a:ea typeface="Gelasio" pitchFamily="34" charset="-122"/>
                <a:cs typeface="Gelasio" pitchFamily="34" charset="-120"/>
              </a:rPr>
              <a:t>Machine Learning Models for Sales Forecasting</a:t>
            </a:r>
            <a:endParaRPr lang="en-US" sz="3402" dirty="0"/>
          </a:p>
        </p:txBody>
      </p:sp>
      <p:pic>
        <p:nvPicPr>
          <p:cNvPr id="7" name="Image 3" descr="preencoded.png"/>
          <p:cNvPicPr>
            <a:picLocks noChangeAspect="1"/>
          </p:cNvPicPr>
          <p:nvPr/>
        </p:nvPicPr>
        <p:blipFill>
          <a:blip r:embed="rId6"/>
          <a:stretch>
            <a:fillRect/>
          </a:stretch>
        </p:blipFill>
        <p:spPr>
          <a:xfrm>
            <a:off x="6091238" y="1814513"/>
            <a:ext cx="431959" cy="431959"/>
          </a:xfrm>
          <a:prstGeom prst="rect">
            <a:avLst/>
          </a:prstGeom>
        </p:spPr>
      </p:pic>
      <p:sp>
        <p:nvSpPr>
          <p:cNvPr id="8" name="Text 2"/>
          <p:cNvSpPr/>
          <p:nvPr/>
        </p:nvSpPr>
        <p:spPr>
          <a:xfrm>
            <a:off x="6091238" y="2419231"/>
            <a:ext cx="2160270" cy="269915"/>
          </a:xfrm>
          <a:prstGeom prst="rect">
            <a:avLst/>
          </a:prstGeom>
          <a:noFill/>
          <a:ln/>
        </p:spPr>
        <p:txBody>
          <a:bodyPr wrap="none" rtlCol="0" anchor="t"/>
          <a:lstStyle/>
          <a:p>
            <a:pPr marL="0" indent="0" algn="l">
              <a:lnSpc>
                <a:spcPts val="2126"/>
              </a:lnSpc>
              <a:buNone/>
            </a:pPr>
            <a:r>
              <a:rPr lang="en-US" sz="1701" dirty="0">
                <a:solidFill>
                  <a:srgbClr val="272525"/>
                </a:solidFill>
                <a:latin typeface="Gelasio" pitchFamily="34" charset="0"/>
                <a:ea typeface="Gelasio" pitchFamily="34" charset="-122"/>
                <a:cs typeface="Gelasio" pitchFamily="34" charset="-120"/>
              </a:rPr>
              <a:t>Linear Regression</a:t>
            </a:r>
            <a:endParaRPr lang="en-US" sz="1701" dirty="0"/>
          </a:p>
        </p:txBody>
      </p:sp>
      <p:sp>
        <p:nvSpPr>
          <p:cNvPr id="9" name="Text 3"/>
          <p:cNvSpPr/>
          <p:nvPr/>
        </p:nvSpPr>
        <p:spPr>
          <a:xfrm>
            <a:off x="6091238" y="2792730"/>
            <a:ext cx="7934325" cy="276582"/>
          </a:xfrm>
          <a:prstGeom prst="rect">
            <a:avLst/>
          </a:prstGeom>
          <a:noFill/>
          <a:ln/>
        </p:spPr>
        <p:txBody>
          <a:bodyPr wrap="none" rtlCol="0" anchor="t"/>
          <a:lstStyle/>
          <a:p>
            <a:pPr marL="0" indent="0" algn="l">
              <a:lnSpc>
                <a:spcPts val="2177"/>
              </a:lnSpc>
              <a:buNone/>
            </a:pPr>
            <a:r>
              <a:rPr lang="en-US" sz="1361" dirty="0">
                <a:solidFill>
                  <a:srgbClr val="272525"/>
                </a:solidFill>
                <a:latin typeface="Lato" pitchFamily="34" charset="0"/>
                <a:ea typeface="Lato" pitchFamily="34" charset="-122"/>
                <a:cs typeface="Lato" pitchFamily="34" charset="-120"/>
              </a:rPr>
              <a:t>Simple, interpretable, and fast to train.</a:t>
            </a:r>
            <a:endParaRPr lang="en-US" sz="1361" dirty="0"/>
          </a:p>
        </p:txBody>
      </p:sp>
      <p:pic>
        <p:nvPicPr>
          <p:cNvPr id="10" name="Image 4" descr="preencoded.png"/>
          <p:cNvPicPr>
            <a:picLocks noChangeAspect="1"/>
          </p:cNvPicPr>
          <p:nvPr/>
        </p:nvPicPr>
        <p:blipFill>
          <a:blip r:embed="rId7"/>
          <a:stretch>
            <a:fillRect/>
          </a:stretch>
        </p:blipFill>
        <p:spPr>
          <a:xfrm>
            <a:off x="6091238" y="3587710"/>
            <a:ext cx="431959" cy="431959"/>
          </a:xfrm>
          <a:prstGeom prst="rect">
            <a:avLst/>
          </a:prstGeom>
        </p:spPr>
      </p:pic>
      <p:sp>
        <p:nvSpPr>
          <p:cNvPr id="11" name="Text 4"/>
          <p:cNvSpPr/>
          <p:nvPr/>
        </p:nvSpPr>
        <p:spPr>
          <a:xfrm>
            <a:off x="6091238" y="4192429"/>
            <a:ext cx="2160270" cy="269915"/>
          </a:xfrm>
          <a:prstGeom prst="rect">
            <a:avLst/>
          </a:prstGeom>
          <a:noFill/>
          <a:ln/>
        </p:spPr>
        <p:txBody>
          <a:bodyPr wrap="none" rtlCol="0" anchor="t"/>
          <a:lstStyle/>
          <a:p>
            <a:pPr marL="0" indent="0" algn="l">
              <a:lnSpc>
                <a:spcPts val="2126"/>
              </a:lnSpc>
              <a:buNone/>
            </a:pPr>
            <a:r>
              <a:rPr lang="en-US" sz="1701" dirty="0">
                <a:solidFill>
                  <a:srgbClr val="272525"/>
                </a:solidFill>
                <a:latin typeface="Gelasio" pitchFamily="34" charset="0"/>
                <a:ea typeface="Gelasio" pitchFamily="34" charset="-122"/>
                <a:cs typeface="Gelasio" pitchFamily="34" charset="-120"/>
              </a:rPr>
              <a:t>Decision Trees</a:t>
            </a:r>
            <a:endParaRPr lang="en-US" sz="1701" dirty="0"/>
          </a:p>
        </p:txBody>
      </p:sp>
      <p:sp>
        <p:nvSpPr>
          <p:cNvPr id="12" name="Text 5"/>
          <p:cNvSpPr/>
          <p:nvPr/>
        </p:nvSpPr>
        <p:spPr>
          <a:xfrm>
            <a:off x="6091238" y="4565928"/>
            <a:ext cx="7934325" cy="276582"/>
          </a:xfrm>
          <a:prstGeom prst="rect">
            <a:avLst/>
          </a:prstGeom>
          <a:noFill/>
          <a:ln/>
        </p:spPr>
        <p:txBody>
          <a:bodyPr wrap="none" rtlCol="0" anchor="t"/>
          <a:lstStyle/>
          <a:p>
            <a:pPr marL="0" indent="0" algn="l">
              <a:lnSpc>
                <a:spcPts val="2177"/>
              </a:lnSpc>
              <a:buNone/>
            </a:pPr>
            <a:r>
              <a:rPr lang="en-US" sz="1361" dirty="0">
                <a:solidFill>
                  <a:srgbClr val="272525"/>
                </a:solidFill>
                <a:latin typeface="Lato" pitchFamily="34" charset="0"/>
                <a:ea typeface="Lato" pitchFamily="34" charset="-122"/>
                <a:cs typeface="Lato" pitchFamily="34" charset="-120"/>
              </a:rPr>
              <a:t>Capture complex nonlinear relationships.</a:t>
            </a:r>
            <a:endParaRPr lang="en-US" sz="1361" dirty="0"/>
          </a:p>
        </p:txBody>
      </p:sp>
      <p:pic>
        <p:nvPicPr>
          <p:cNvPr id="13" name="Image 5" descr="preencoded.png"/>
          <p:cNvPicPr>
            <a:picLocks noChangeAspect="1"/>
          </p:cNvPicPr>
          <p:nvPr/>
        </p:nvPicPr>
        <p:blipFill>
          <a:blip r:embed="rId8"/>
          <a:stretch>
            <a:fillRect/>
          </a:stretch>
        </p:blipFill>
        <p:spPr>
          <a:xfrm>
            <a:off x="6091238" y="5360908"/>
            <a:ext cx="431959" cy="431959"/>
          </a:xfrm>
          <a:prstGeom prst="rect">
            <a:avLst/>
          </a:prstGeom>
        </p:spPr>
      </p:pic>
      <p:sp>
        <p:nvSpPr>
          <p:cNvPr id="14" name="Text 6"/>
          <p:cNvSpPr/>
          <p:nvPr/>
        </p:nvSpPr>
        <p:spPr>
          <a:xfrm>
            <a:off x="6091238" y="5965627"/>
            <a:ext cx="2160270" cy="269915"/>
          </a:xfrm>
          <a:prstGeom prst="rect">
            <a:avLst/>
          </a:prstGeom>
          <a:noFill/>
          <a:ln/>
        </p:spPr>
        <p:txBody>
          <a:bodyPr wrap="none" rtlCol="0" anchor="t"/>
          <a:lstStyle/>
          <a:p>
            <a:pPr marL="0" indent="0" algn="l">
              <a:lnSpc>
                <a:spcPts val="2126"/>
              </a:lnSpc>
              <a:buNone/>
            </a:pPr>
            <a:r>
              <a:rPr lang="en-US" sz="1701" dirty="0">
                <a:solidFill>
                  <a:srgbClr val="272525"/>
                </a:solidFill>
                <a:latin typeface="Gelasio" pitchFamily="34" charset="0"/>
                <a:ea typeface="Gelasio" pitchFamily="34" charset="-122"/>
                <a:cs typeface="Gelasio" pitchFamily="34" charset="-120"/>
              </a:rPr>
              <a:t>Neural Networks</a:t>
            </a:r>
            <a:endParaRPr lang="en-US" sz="1701" dirty="0"/>
          </a:p>
        </p:txBody>
      </p:sp>
      <p:sp>
        <p:nvSpPr>
          <p:cNvPr id="15" name="Text 7"/>
          <p:cNvSpPr/>
          <p:nvPr/>
        </p:nvSpPr>
        <p:spPr>
          <a:xfrm>
            <a:off x="6091238" y="6339126"/>
            <a:ext cx="7934325" cy="276582"/>
          </a:xfrm>
          <a:prstGeom prst="rect">
            <a:avLst/>
          </a:prstGeom>
          <a:noFill/>
          <a:ln/>
        </p:spPr>
        <p:txBody>
          <a:bodyPr wrap="none" rtlCol="0" anchor="t"/>
          <a:lstStyle/>
          <a:p>
            <a:pPr marL="0" indent="0" algn="l">
              <a:lnSpc>
                <a:spcPts val="2177"/>
              </a:lnSpc>
              <a:buNone/>
            </a:pPr>
            <a:r>
              <a:rPr lang="en-US" sz="1361" dirty="0">
                <a:solidFill>
                  <a:srgbClr val="272525"/>
                </a:solidFill>
                <a:latin typeface="Lato" pitchFamily="34" charset="0"/>
                <a:ea typeface="Lato" pitchFamily="34" charset="-122"/>
                <a:cs typeface="Lato" pitchFamily="34" charset="-120"/>
              </a:rPr>
              <a:t>Powerful for modeling highly complex patterns.</a:t>
            </a:r>
            <a:endParaRPr lang="en-US" sz="1361" dirty="0"/>
          </a:p>
        </p:txBody>
      </p:sp>
      <p:pic>
        <p:nvPicPr>
          <p:cNvPr id="16" name="Image 6" descr="preencoded.png"/>
          <p:cNvPicPr>
            <a:picLocks noChangeAspect="1"/>
          </p:cNvPicPr>
          <p:nvPr/>
        </p:nvPicPr>
        <p:blipFill>
          <a:blip r:embed="rId9"/>
          <a:stretch>
            <a:fillRect/>
          </a:stretch>
        </p:blipFill>
        <p:spPr>
          <a:xfrm>
            <a:off x="6091238" y="7134106"/>
            <a:ext cx="431959" cy="431959"/>
          </a:xfrm>
          <a:prstGeom prst="rect">
            <a:avLst/>
          </a:prstGeom>
        </p:spPr>
      </p:pic>
      <p:sp>
        <p:nvSpPr>
          <p:cNvPr id="17" name="Text 8"/>
          <p:cNvSpPr/>
          <p:nvPr/>
        </p:nvSpPr>
        <p:spPr>
          <a:xfrm>
            <a:off x="6091238" y="7738824"/>
            <a:ext cx="2160270" cy="269915"/>
          </a:xfrm>
          <a:prstGeom prst="rect">
            <a:avLst/>
          </a:prstGeom>
          <a:noFill/>
          <a:ln/>
        </p:spPr>
        <p:txBody>
          <a:bodyPr wrap="none" rtlCol="0" anchor="t"/>
          <a:lstStyle/>
          <a:p>
            <a:pPr marL="0" indent="0" algn="l">
              <a:lnSpc>
                <a:spcPts val="2126"/>
              </a:lnSpc>
              <a:buNone/>
            </a:pPr>
            <a:r>
              <a:rPr lang="en-US" sz="1701" dirty="0">
                <a:solidFill>
                  <a:srgbClr val="272525"/>
                </a:solidFill>
                <a:latin typeface="Gelasio" pitchFamily="34" charset="0"/>
                <a:ea typeface="Gelasio" pitchFamily="34" charset="-122"/>
                <a:cs typeface="Gelasio" pitchFamily="34" charset="-120"/>
              </a:rPr>
              <a:t>Time Series Models</a:t>
            </a:r>
            <a:endParaRPr lang="en-US" sz="1701" dirty="0"/>
          </a:p>
        </p:txBody>
      </p:sp>
      <p:sp>
        <p:nvSpPr>
          <p:cNvPr id="18" name="Text 9"/>
          <p:cNvSpPr/>
          <p:nvPr/>
        </p:nvSpPr>
        <p:spPr>
          <a:xfrm>
            <a:off x="6091238" y="8112323"/>
            <a:ext cx="7934325" cy="276582"/>
          </a:xfrm>
          <a:prstGeom prst="rect">
            <a:avLst/>
          </a:prstGeom>
          <a:noFill/>
          <a:ln/>
        </p:spPr>
        <p:txBody>
          <a:bodyPr wrap="none" rtlCol="0" anchor="t"/>
          <a:lstStyle/>
          <a:p>
            <a:pPr marL="0" indent="0" algn="l">
              <a:lnSpc>
                <a:spcPts val="2177"/>
              </a:lnSpc>
              <a:buNone/>
            </a:pPr>
            <a:r>
              <a:rPr lang="en-US" sz="1361" dirty="0">
                <a:solidFill>
                  <a:srgbClr val="272525"/>
                </a:solidFill>
                <a:latin typeface="Lato" pitchFamily="34" charset="0"/>
                <a:ea typeface="Lato" pitchFamily="34" charset="-122"/>
                <a:cs typeface="Lato" pitchFamily="34" charset="-120"/>
              </a:rPr>
              <a:t>Specifically designed for forecasting temporal data.</a:t>
            </a:r>
            <a:endParaRPr lang="en-US" sz="136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986445"/>
          </a:xfrm>
          <a:prstGeom prst="rect">
            <a:avLst/>
          </a:prstGeom>
        </p:spPr>
      </p:pic>
      <p:sp>
        <p:nvSpPr>
          <p:cNvPr id="5" name="Text 1"/>
          <p:cNvSpPr/>
          <p:nvPr/>
        </p:nvSpPr>
        <p:spPr>
          <a:xfrm>
            <a:off x="836176" y="3648194"/>
            <a:ext cx="12958048" cy="1493282"/>
          </a:xfrm>
          <a:prstGeom prst="rect">
            <a:avLst/>
          </a:prstGeom>
          <a:noFill/>
          <a:ln/>
        </p:spPr>
        <p:txBody>
          <a:bodyPr wrap="square" rtlCol="0" anchor="t"/>
          <a:lstStyle/>
          <a:p>
            <a:pPr marL="0" indent="0">
              <a:lnSpc>
                <a:spcPts val="5879"/>
              </a:lnSpc>
              <a:buNone/>
            </a:pPr>
            <a:r>
              <a:rPr lang="en-US" sz="4703" dirty="0">
                <a:solidFill>
                  <a:srgbClr val="312F2B"/>
                </a:solidFill>
                <a:latin typeface="Gelasio" pitchFamily="34" charset="0"/>
                <a:ea typeface="Gelasio" pitchFamily="34" charset="-122"/>
                <a:cs typeface="Gelasio" pitchFamily="34" charset="-120"/>
              </a:rPr>
              <a:t>Deployment and Monitoring of Sales Forecasting Model</a:t>
            </a:r>
            <a:endParaRPr lang="en-US" sz="4703" dirty="0"/>
          </a:p>
        </p:txBody>
      </p:sp>
      <p:sp>
        <p:nvSpPr>
          <p:cNvPr id="6" name="Shape 2"/>
          <p:cNvSpPr/>
          <p:nvPr/>
        </p:nvSpPr>
        <p:spPr>
          <a:xfrm>
            <a:off x="836176" y="5499854"/>
            <a:ext cx="12958048" cy="2067997"/>
          </a:xfrm>
          <a:prstGeom prst="roundRect">
            <a:avLst>
              <a:gd name="adj" fmla="val 4852"/>
            </a:avLst>
          </a:prstGeom>
          <a:noFill/>
          <a:ln w="7620">
            <a:solidFill>
              <a:srgbClr val="000000">
                <a:alpha val="8000"/>
              </a:srgbClr>
            </a:solidFill>
            <a:prstDash val="solid"/>
          </a:ln>
        </p:spPr>
      </p:sp>
      <p:sp>
        <p:nvSpPr>
          <p:cNvPr id="7" name="Shape 3"/>
          <p:cNvSpPr/>
          <p:nvPr/>
        </p:nvSpPr>
        <p:spPr>
          <a:xfrm>
            <a:off x="843796" y="5507474"/>
            <a:ext cx="12942808" cy="684252"/>
          </a:xfrm>
          <a:prstGeom prst="rect">
            <a:avLst/>
          </a:prstGeom>
          <a:solidFill>
            <a:srgbClr val="FFFFFF">
              <a:alpha val="4000"/>
            </a:srgbClr>
          </a:solidFill>
          <a:ln/>
        </p:spPr>
      </p:sp>
      <p:sp>
        <p:nvSpPr>
          <p:cNvPr id="8" name="Text 4"/>
          <p:cNvSpPr/>
          <p:nvPr/>
        </p:nvSpPr>
        <p:spPr>
          <a:xfrm>
            <a:off x="1082635" y="5658445"/>
            <a:ext cx="5989915" cy="382310"/>
          </a:xfrm>
          <a:prstGeom prst="rect">
            <a:avLst/>
          </a:prstGeom>
          <a:noFill/>
          <a:ln/>
        </p:spPr>
        <p:txBody>
          <a:bodyPr wrap="none" rtlCol="0" anchor="t"/>
          <a:lstStyle/>
          <a:p>
            <a:pPr marL="0" indent="0">
              <a:lnSpc>
                <a:spcPts val="3010"/>
              </a:lnSpc>
              <a:buNone/>
            </a:pPr>
            <a:r>
              <a:rPr lang="en-US" sz="1881" dirty="0">
                <a:solidFill>
                  <a:srgbClr val="272525"/>
                </a:solidFill>
                <a:latin typeface="Lato" pitchFamily="34" charset="0"/>
                <a:ea typeface="Lato" pitchFamily="34" charset="-122"/>
                <a:cs typeface="Lato" pitchFamily="34" charset="-120"/>
              </a:rPr>
              <a:t>Deployment</a:t>
            </a:r>
            <a:endParaRPr lang="en-US" sz="1881" dirty="0"/>
          </a:p>
        </p:txBody>
      </p:sp>
      <p:sp>
        <p:nvSpPr>
          <p:cNvPr id="9" name="Text 5"/>
          <p:cNvSpPr/>
          <p:nvPr/>
        </p:nvSpPr>
        <p:spPr>
          <a:xfrm>
            <a:off x="7557849" y="5658445"/>
            <a:ext cx="5989915" cy="382310"/>
          </a:xfrm>
          <a:prstGeom prst="rect">
            <a:avLst/>
          </a:prstGeom>
          <a:noFill/>
          <a:ln/>
        </p:spPr>
        <p:txBody>
          <a:bodyPr wrap="none" rtlCol="0" anchor="t"/>
          <a:lstStyle/>
          <a:p>
            <a:pPr marL="0" indent="0">
              <a:lnSpc>
                <a:spcPts val="3010"/>
              </a:lnSpc>
              <a:buNone/>
            </a:pPr>
            <a:r>
              <a:rPr lang="en-US" sz="1881" dirty="0">
                <a:solidFill>
                  <a:srgbClr val="272525"/>
                </a:solidFill>
                <a:latin typeface="Lato" pitchFamily="34" charset="0"/>
                <a:ea typeface="Lato" pitchFamily="34" charset="-122"/>
                <a:cs typeface="Lato" pitchFamily="34" charset="-120"/>
              </a:rPr>
              <a:t>Integrate model into production systems.</a:t>
            </a:r>
            <a:endParaRPr lang="en-US" sz="1881" dirty="0"/>
          </a:p>
        </p:txBody>
      </p:sp>
      <p:sp>
        <p:nvSpPr>
          <p:cNvPr id="10" name="Shape 6"/>
          <p:cNvSpPr/>
          <p:nvPr/>
        </p:nvSpPr>
        <p:spPr>
          <a:xfrm>
            <a:off x="843796" y="6191726"/>
            <a:ext cx="12942808" cy="684252"/>
          </a:xfrm>
          <a:prstGeom prst="rect">
            <a:avLst/>
          </a:prstGeom>
          <a:solidFill>
            <a:srgbClr val="000000">
              <a:alpha val="4000"/>
            </a:srgbClr>
          </a:solidFill>
          <a:ln/>
        </p:spPr>
      </p:sp>
      <p:sp>
        <p:nvSpPr>
          <p:cNvPr id="11" name="Text 7"/>
          <p:cNvSpPr/>
          <p:nvPr/>
        </p:nvSpPr>
        <p:spPr>
          <a:xfrm>
            <a:off x="1082635" y="6342698"/>
            <a:ext cx="5989915" cy="382310"/>
          </a:xfrm>
          <a:prstGeom prst="rect">
            <a:avLst/>
          </a:prstGeom>
          <a:noFill/>
          <a:ln/>
        </p:spPr>
        <p:txBody>
          <a:bodyPr wrap="none" rtlCol="0" anchor="t"/>
          <a:lstStyle/>
          <a:p>
            <a:pPr marL="0" indent="0">
              <a:lnSpc>
                <a:spcPts val="3010"/>
              </a:lnSpc>
              <a:buNone/>
            </a:pPr>
            <a:r>
              <a:rPr lang="en-US" sz="1881" dirty="0">
                <a:solidFill>
                  <a:srgbClr val="272525"/>
                </a:solidFill>
                <a:latin typeface="Lato" pitchFamily="34" charset="0"/>
                <a:ea typeface="Lato" pitchFamily="34" charset="-122"/>
                <a:cs typeface="Lato" pitchFamily="34" charset="-120"/>
              </a:rPr>
              <a:t>Monitoring</a:t>
            </a:r>
            <a:endParaRPr lang="en-US" sz="1881" dirty="0"/>
          </a:p>
        </p:txBody>
      </p:sp>
      <p:sp>
        <p:nvSpPr>
          <p:cNvPr id="12" name="Text 8"/>
          <p:cNvSpPr/>
          <p:nvPr/>
        </p:nvSpPr>
        <p:spPr>
          <a:xfrm>
            <a:off x="7557849" y="6342698"/>
            <a:ext cx="5989915" cy="382310"/>
          </a:xfrm>
          <a:prstGeom prst="rect">
            <a:avLst/>
          </a:prstGeom>
          <a:noFill/>
          <a:ln/>
        </p:spPr>
        <p:txBody>
          <a:bodyPr wrap="none" rtlCol="0" anchor="t"/>
          <a:lstStyle/>
          <a:p>
            <a:pPr marL="0" indent="0">
              <a:lnSpc>
                <a:spcPts val="3010"/>
              </a:lnSpc>
              <a:buNone/>
            </a:pPr>
            <a:r>
              <a:rPr lang="en-US" sz="1881" dirty="0">
                <a:solidFill>
                  <a:srgbClr val="272525"/>
                </a:solidFill>
                <a:latin typeface="Lato" pitchFamily="34" charset="0"/>
                <a:ea typeface="Lato" pitchFamily="34" charset="-122"/>
                <a:cs typeface="Lato" pitchFamily="34" charset="-120"/>
              </a:rPr>
              <a:t>Continuously track model performance and drift.</a:t>
            </a:r>
            <a:endParaRPr lang="en-US" sz="1881" dirty="0"/>
          </a:p>
        </p:txBody>
      </p:sp>
      <p:sp>
        <p:nvSpPr>
          <p:cNvPr id="13" name="Shape 9"/>
          <p:cNvSpPr/>
          <p:nvPr/>
        </p:nvSpPr>
        <p:spPr>
          <a:xfrm>
            <a:off x="843796" y="6875978"/>
            <a:ext cx="12942808" cy="684252"/>
          </a:xfrm>
          <a:prstGeom prst="rect">
            <a:avLst/>
          </a:prstGeom>
          <a:solidFill>
            <a:srgbClr val="FFFFFF">
              <a:alpha val="4000"/>
            </a:srgbClr>
          </a:solidFill>
          <a:ln/>
        </p:spPr>
      </p:sp>
      <p:sp>
        <p:nvSpPr>
          <p:cNvPr id="14" name="Text 10"/>
          <p:cNvSpPr/>
          <p:nvPr/>
        </p:nvSpPr>
        <p:spPr>
          <a:xfrm>
            <a:off x="1082635" y="7026950"/>
            <a:ext cx="5989915" cy="382310"/>
          </a:xfrm>
          <a:prstGeom prst="rect">
            <a:avLst/>
          </a:prstGeom>
          <a:noFill/>
          <a:ln/>
        </p:spPr>
        <p:txBody>
          <a:bodyPr wrap="none" rtlCol="0" anchor="t"/>
          <a:lstStyle/>
          <a:p>
            <a:pPr marL="0" indent="0">
              <a:lnSpc>
                <a:spcPts val="3010"/>
              </a:lnSpc>
              <a:buNone/>
            </a:pPr>
            <a:r>
              <a:rPr lang="en-US" sz="1881" dirty="0">
                <a:solidFill>
                  <a:srgbClr val="272525"/>
                </a:solidFill>
                <a:latin typeface="Lato" pitchFamily="34" charset="0"/>
                <a:ea typeface="Lato" pitchFamily="34" charset="-122"/>
                <a:cs typeface="Lato" pitchFamily="34" charset="-120"/>
              </a:rPr>
              <a:t>Feedback Loop</a:t>
            </a:r>
            <a:endParaRPr lang="en-US" sz="1881" dirty="0"/>
          </a:p>
        </p:txBody>
      </p:sp>
      <p:sp>
        <p:nvSpPr>
          <p:cNvPr id="15" name="Text 11"/>
          <p:cNvSpPr/>
          <p:nvPr/>
        </p:nvSpPr>
        <p:spPr>
          <a:xfrm>
            <a:off x="7557849" y="7026950"/>
            <a:ext cx="5989915" cy="382310"/>
          </a:xfrm>
          <a:prstGeom prst="rect">
            <a:avLst/>
          </a:prstGeom>
          <a:noFill/>
          <a:ln/>
        </p:spPr>
        <p:txBody>
          <a:bodyPr wrap="none" rtlCol="0" anchor="t"/>
          <a:lstStyle/>
          <a:p>
            <a:pPr marL="0" indent="0">
              <a:lnSpc>
                <a:spcPts val="3010"/>
              </a:lnSpc>
              <a:buNone/>
            </a:pPr>
            <a:r>
              <a:rPr lang="en-US" sz="1881" dirty="0">
                <a:solidFill>
                  <a:srgbClr val="272525"/>
                </a:solidFill>
                <a:latin typeface="Lato" pitchFamily="34" charset="0"/>
                <a:ea typeface="Lato" pitchFamily="34" charset="-122"/>
                <a:cs typeface="Lato" pitchFamily="34" charset="-120"/>
              </a:rPr>
              <a:t>Retrain and update model as new data arrives.</a:t>
            </a:r>
            <a:endParaRPr lang="en-US" sz="188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1"/>
          <a:ext cx="14630401" cy="8285233"/>
        </p:xfrm>
        <a:graphic>
          <a:graphicData uri="http://schemas.openxmlformats.org/drawingml/2006/table">
            <a:tbl>
              <a:tblPr firstRow="1" bandRow="1">
                <a:tableStyleId>{5C22544A-7EE6-4342-B048-85BDC9FD1C3A}</a:tableStyleId>
              </a:tblPr>
              <a:tblGrid>
                <a:gridCol w="1606351"/>
                <a:gridCol w="4220612"/>
                <a:gridCol w="2913481"/>
                <a:gridCol w="2976476"/>
                <a:gridCol w="2913481"/>
              </a:tblGrid>
              <a:tr h="1483645">
                <a:tc>
                  <a:txBody>
                    <a:bodyPr/>
                    <a:lstStyle/>
                    <a:p>
                      <a:pPr algn="ctr"/>
                      <a:r>
                        <a:rPr lang="en-US" sz="3400" dirty="0" smtClean="0"/>
                        <a:t>SI.NO</a:t>
                      </a:r>
                      <a:endParaRPr lang="en-IN" sz="3400" dirty="0"/>
                    </a:p>
                  </a:txBody>
                  <a:tcPr marL="146304" marR="146304" marT="54864" marB="54864"/>
                </a:tc>
                <a:tc>
                  <a:txBody>
                    <a:bodyPr/>
                    <a:lstStyle/>
                    <a:p>
                      <a:pPr algn="ctr"/>
                      <a:r>
                        <a:rPr lang="en-IN" sz="3400" dirty="0" smtClean="0"/>
                        <a:t>Published Year And Author</a:t>
                      </a:r>
                      <a:endParaRPr lang="en-IN" sz="3400" dirty="0"/>
                    </a:p>
                  </a:txBody>
                  <a:tcPr marL="146304" marR="146304" marT="54864" marB="54864"/>
                </a:tc>
                <a:tc>
                  <a:txBody>
                    <a:bodyPr/>
                    <a:lstStyle/>
                    <a:p>
                      <a:pPr algn="ctr"/>
                      <a:r>
                        <a:rPr lang="en-IN" sz="3400" dirty="0" smtClean="0"/>
                        <a:t>Title of Journal</a:t>
                      </a:r>
                      <a:endParaRPr lang="en-IN" sz="3400" dirty="0"/>
                    </a:p>
                  </a:txBody>
                  <a:tcPr marL="146304" marR="146304" marT="54864" marB="54864"/>
                </a:tc>
                <a:tc>
                  <a:txBody>
                    <a:bodyPr/>
                    <a:lstStyle/>
                    <a:p>
                      <a:pPr algn="ctr"/>
                      <a:r>
                        <a:rPr lang="en-IN" sz="3400" dirty="0" smtClean="0"/>
                        <a:t>Methodologies</a:t>
                      </a:r>
                      <a:endParaRPr lang="en-IN" sz="3400" dirty="0"/>
                    </a:p>
                  </a:txBody>
                  <a:tcPr marL="146304" marR="146304" marT="54864" marB="54864"/>
                </a:tc>
                <a:tc>
                  <a:txBody>
                    <a:bodyPr/>
                    <a:lstStyle/>
                    <a:p>
                      <a:pPr algn="ctr"/>
                      <a:r>
                        <a:rPr lang="en-IN" sz="3400" b="1" dirty="0"/>
                        <a:t>Purpose of System</a:t>
                      </a:r>
                      <a:endParaRPr lang="en-IN" sz="3400" dirty="0"/>
                    </a:p>
                  </a:txBody>
                  <a:tcPr marL="146304" marR="146304" marT="54864" marB="54864" anchor="ctr"/>
                </a:tc>
              </a:tr>
              <a:tr h="2248650">
                <a:tc>
                  <a:txBody>
                    <a:bodyPr/>
                    <a:lstStyle/>
                    <a:p>
                      <a:pPr algn="ctr"/>
                      <a:endParaRPr lang="en-US" sz="2900" dirty="0" smtClean="0"/>
                    </a:p>
                    <a:p>
                      <a:pPr algn="ctr"/>
                      <a:r>
                        <a:rPr lang="en-US" sz="2900" dirty="0" smtClean="0"/>
                        <a:t>1</a:t>
                      </a:r>
                      <a:endParaRPr lang="en-IN" sz="2900" dirty="0"/>
                    </a:p>
                  </a:txBody>
                  <a:tcPr marL="146304" marR="146304" marT="54864" marB="54864"/>
                </a:tc>
                <a:tc>
                  <a:txBody>
                    <a:bodyPr/>
                    <a:lstStyle/>
                    <a:p>
                      <a:pPr algn="ctr"/>
                      <a:r>
                        <a:rPr lang="en-IN" sz="2900" dirty="0"/>
                        <a:t>Smith et al</a:t>
                      </a:r>
                      <a:r>
                        <a:rPr lang="en-IN" sz="2900" dirty="0" smtClean="0"/>
                        <a:t>.</a:t>
                      </a:r>
                    </a:p>
                    <a:p>
                      <a:pPr algn="ctr"/>
                      <a:r>
                        <a:rPr lang="en-US" sz="2900" dirty="0" smtClean="0"/>
                        <a:t>(2018)</a:t>
                      </a:r>
                      <a:endParaRPr lang="en-IN" sz="2900" dirty="0" smtClean="0"/>
                    </a:p>
                  </a:txBody>
                  <a:tcPr marL="146304" marR="146304" marT="54864" marB="54864" anchor="ctr"/>
                </a:tc>
                <a:tc>
                  <a:txBody>
                    <a:bodyPr/>
                    <a:lstStyle/>
                    <a:p>
                      <a:pPr algn="ctr"/>
                      <a:r>
                        <a:rPr lang="en-IN" sz="2900" dirty="0" smtClean="0"/>
                        <a:t>Journal of Retailing</a:t>
                      </a:r>
                      <a:endParaRPr lang="en-IN" sz="2900" dirty="0"/>
                    </a:p>
                  </a:txBody>
                  <a:tcPr marL="146304" marR="146304" marT="54864" marB="54864"/>
                </a:tc>
                <a:tc>
                  <a:txBody>
                    <a:bodyPr/>
                    <a:lstStyle/>
                    <a:p>
                      <a:pPr algn="ctr"/>
                      <a:r>
                        <a:rPr lang="en-IN" sz="2900" dirty="0" smtClean="0"/>
                        <a:t>Time Series Analysis</a:t>
                      </a:r>
                      <a:endParaRPr lang="en-IN" sz="2900" dirty="0"/>
                    </a:p>
                  </a:txBody>
                  <a:tcPr marL="146304" marR="146304" marT="54864" marB="54864"/>
                </a:tc>
                <a:tc>
                  <a:txBody>
                    <a:bodyPr/>
                    <a:lstStyle/>
                    <a:p>
                      <a:pPr algn="ctr"/>
                      <a:r>
                        <a:rPr lang="en-US" sz="2900" dirty="0" smtClean="0"/>
                        <a:t>Improve accuracy of retail sales forecasting</a:t>
                      </a:r>
                      <a:endParaRPr lang="en-US" sz="2900" dirty="0"/>
                    </a:p>
                  </a:txBody>
                  <a:tcPr marL="146304" marR="146304" marT="54864" marB="54864" anchor="ctr"/>
                </a:tc>
              </a:tr>
              <a:tr h="2304288">
                <a:tc>
                  <a:txBody>
                    <a:bodyPr/>
                    <a:lstStyle/>
                    <a:p>
                      <a:pPr algn="ctr"/>
                      <a:endParaRPr lang="en-US" sz="2900" dirty="0" smtClean="0"/>
                    </a:p>
                    <a:p>
                      <a:pPr algn="ctr"/>
                      <a:r>
                        <a:rPr lang="en-US" sz="2900" dirty="0" smtClean="0"/>
                        <a:t>2</a:t>
                      </a:r>
                      <a:endParaRPr lang="en-IN" sz="2900" dirty="0"/>
                    </a:p>
                  </a:txBody>
                  <a:tcPr marL="146304" marR="146304" marT="54864" marB="54864"/>
                </a:tc>
                <a:tc>
                  <a:txBody>
                    <a:bodyPr/>
                    <a:lstStyle/>
                    <a:p>
                      <a:pPr algn="ctr"/>
                      <a:r>
                        <a:rPr lang="en-IN" sz="2900" dirty="0"/>
                        <a:t>Zhang &amp; </a:t>
                      </a:r>
                      <a:r>
                        <a:rPr lang="en-IN" sz="2900" dirty="0" smtClean="0"/>
                        <a:t>Liu</a:t>
                      </a:r>
                    </a:p>
                    <a:p>
                      <a:pPr algn="ctr"/>
                      <a:r>
                        <a:rPr lang="en-US" sz="2900" dirty="0" smtClean="0"/>
                        <a:t>(2019)</a:t>
                      </a:r>
                      <a:endParaRPr lang="en-IN" sz="2900" dirty="0"/>
                    </a:p>
                  </a:txBody>
                  <a:tcPr marL="146304" marR="146304" marT="54864" marB="54864" anchor="ctr"/>
                </a:tc>
                <a:tc>
                  <a:txBody>
                    <a:bodyPr/>
                    <a:lstStyle/>
                    <a:p>
                      <a:pPr algn="ctr"/>
                      <a:r>
                        <a:rPr lang="en-IN" sz="2900" dirty="0" smtClean="0"/>
                        <a:t>E-commerce Analytics Review</a:t>
                      </a:r>
                      <a:endParaRPr lang="en-IN" sz="2900" dirty="0"/>
                    </a:p>
                  </a:txBody>
                  <a:tcPr marL="146304" marR="146304" marT="54864" marB="54864"/>
                </a:tc>
                <a:tc>
                  <a:txBody>
                    <a:bodyPr/>
                    <a:lstStyle/>
                    <a:p>
                      <a:pPr algn="ctr"/>
                      <a:r>
                        <a:rPr lang="en-IN" sz="2900" dirty="0" smtClean="0"/>
                        <a:t>Machine Learning (Neural Networks)</a:t>
                      </a:r>
                      <a:endParaRPr lang="en-IN" sz="2900" dirty="0"/>
                    </a:p>
                  </a:txBody>
                  <a:tcPr marL="146304" marR="146304" marT="54864" marB="54864"/>
                </a:tc>
                <a:tc>
                  <a:txBody>
                    <a:bodyPr/>
                    <a:lstStyle/>
                    <a:p>
                      <a:pPr algn="ctr"/>
                      <a:r>
                        <a:rPr lang="en-US" sz="2900" dirty="0" smtClean="0"/>
                        <a:t>Enhance prediction accuracy for e-commerce sales</a:t>
                      </a:r>
                      <a:endParaRPr lang="en-IN" sz="2900" dirty="0"/>
                    </a:p>
                  </a:txBody>
                  <a:tcPr marL="146304" marR="146304" marT="54864" marB="54864"/>
                </a:tc>
              </a:tr>
              <a:tr h="2248650">
                <a:tc>
                  <a:txBody>
                    <a:bodyPr/>
                    <a:lstStyle/>
                    <a:p>
                      <a:pPr algn="ctr"/>
                      <a:r>
                        <a:rPr lang="en-US" sz="2900" dirty="0" smtClean="0"/>
                        <a:t>3</a:t>
                      </a:r>
                      <a:endParaRPr lang="en-IN" sz="2900" dirty="0"/>
                    </a:p>
                  </a:txBody>
                  <a:tcPr marL="146304" marR="146304" marT="54864" marB="54864"/>
                </a:tc>
                <a:tc>
                  <a:txBody>
                    <a:bodyPr/>
                    <a:lstStyle/>
                    <a:p>
                      <a:pPr algn="ctr"/>
                      <a:r>
                        <a:rPr lang="en-IN" sz="2900" dirty="0"/>
                        <a:t>Patel &amp; </a:t>
                      </a:r>
                      <a:r>
                        <a:rPr lang="en-IN" sz="2900" dirty="0" smtClean="0"/>
                        <a:t>Kumar</a:t>
                      </a:r>
                    </a:p>
                    <a:p>
                      <a:pPr algn="ctr"/>
                      <a:r>
                        <a:rPr lang="en-US" sz="2900" dirty="0" smtClean="0"/>
                        <a:t>(2020)</a:t>
                      </a:r>
                      <a:endParaRPr lang="en-IN" sz="2900" dirty="0"/>
                    </a:p>
                  </a:txBody>
                  <a:tcPr marL="146304" marR="146304" marT="54864" marB="54864" anchor="ctr"/>
                </a:tc>
                <a:tc>
                  <a:txBody>
                    <a:bodyPr/>
                    <a:lstStyle/>
                    <a:p>
                      <a:pPr algn="ctr"/>
                      <a:r>
                        <a:rPr lang="en-IN" sz="2900" dirty="0" smtClean="0"/>
                        <a:t>Financial Forecasting Journal</a:t>
                      </a:r>
                      <a:endParaRPr lang="en-IN" sz="2900" dirty="0"/>
                    </a:p>
                  </a:txBody>
                  <a:tcPr marL="146304" marR="146304" marT="54864" marB="54864"/>
                </a:tc>
                <a:tc>
                  <a:txBody>
                    <a:bodyPr/>
                    <a:lstStyle/>
                    <a:p>
                      <a:pPr algn="ctr"/>
                      <a:r>
                        <a:rPr lang="en-IN" sz="2900" dirty="0"/>
                        <a:t>ARIMA Models</a:t>
                      </a:r>
                    </a:p>
                  </a:txBody>
                  <a:tcPr marL="146304" marR="146304" marT="54864" marB="54864" anchor="ctr"/>
                </a:tc>
                <a:tc>
                  <a:txBody>
                    <a:bodyPr/>
                    <a:lstStyle/>
                    <a:p>
                      <a:pPr algn="ctr"/>
                      <a:r>
                        <a:rPr lang="en-IN" sz="2900" dirty="0" smtClean="0"/>
                        <a:t>Short-term financial sales forecasting</a:t>
                      </a:r>
                      <a:endParaRPr lang="en-IN" sz="2900" dirty="0"/>
                    </a:p>
                  </a:txBody>
                  <a:tcPr marL="146304" marR="146304" marT="54864" marB="54864"/>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 y="1"/>
          <a:ext cx="14630399" cy="8333320"/>
        </p:xfrm>
        <a:graphic>
          <a:graphicData uri="http://schemas.openxmlformats.org/drawingml/2006/table">
            <a:tbl>
              <a:tblPr firstRow="1" bandRow="1">
                <a:tableStyleId>{5C22544A-7EE6-4342-B048-85BDC9FD1C3A}</a:tableStyleId>
              </a:tblPr>
              <a:tblGrid>
                <a:gridCol w="1383762"/>
                <a:gridCol w="3891831"/>
                <a:gridCol w="3502648"/>
                <a:gridCol w="2926079"/>
                <a:gridCol w="2926079"/>
              </a:tblGrid>
              <a:tr h="1852437">
                <a:tc>
                  <a:txBody>
                    <a:bodyPr/>
                    <a:lstStyle/>
                    <a:p>
                      <a:pPr algn="ctr"/>
                      <a:r>
                        <a:rPr lang="en-US" sz="3400" dirty="0" smtClean="0"/>
                        <a:t>SI.NO</a:t>
                      </a:r>
                      <a:endParaRPr lang="en-IN" sz="3400" dirty="0"/>
                    </a:p>
                  </a:txBody>
                  <a:tcPr marL="146304" marR="146304" marT="54864" marB="54864"/>
                </a:tc>
                <a:tc>
                  <a:txBody>
                    <a:bodyPr/>
                    <a:lstStyle/>
                    <a:p>
                      <a:pPr algn="ctr"/>
                      <a:r>
                        <a:rPr lang="en-IN" sz="3400" dirty="0" smtClean="0"/>
                        <a:t>Published Year And Author</a:t>
                      </a:r>
                      <a:endParaRPr lang="en-IN" sz="3400" dirty="0"/>
                    </a:p>
                  </a:txBody>
                  <a:tcPr marL="146304" marR="146304" marT="54864" marB="54864"/>
                </a:tc>
                <a:tc>
                  <a:txBody>
                    <a:bodyPr/>
                    <a:lstStyle/>
                    <a:p>
                      <a:pPr algn="ctr"/>
                      <a:r>
                        <a:rPr lang="en-IN" sz="3400" dirty="0" smtClean="0"/>
                        <a:t>Title of Journal</a:t>
                      </a:r>
                      <a:endParaRPr lang="en-IN" sz="3400" dirty="0"/>
                    </a:p>
                  </a:txBody>
                  <a:tcPr marL="146304" marR="146304" marT="54864" marB="54864"/>
                </a:tc>
                <a:tc>
                  <a:txBody>
                    <a:bodyPr/>
                    <a:lstStyle/>
                    <a:p>
                      <a:pPr algn="ctr"/>
                      <a:r>
                        <a:rPr lang="en-IN" sz="3400" dirty="0" smtClean="0"/>
                        <a:t>Methodologies</a:t>
                      </a:r>
                      <a:endParaRPr lang="en-IN" sz="3400" dirty="0"/>
                    </a:p>
                  </a:txBody>
                  <a:tcPr marL="146304" marR="146304" marT="54864" marB="54864"/>
                </a:tc>
                <a:tc>
                  <a:txBody>
                    <a:bodyPr/>
                    <a:lstStyle/>
                    <a:p>
                      <a:pPr algn="ctr"/>
                      <a:r>
                        <a:rPr lang="en-IN" sz="3400" b="1" dirty="0"/>
                        <a:t>Purpose of System</a:t>
                      </a:r>
                      <a:endParaRPr lang="en-IN" sz="3400" dirty="0"/>
                    </a:p>
                  </a:txBody>
                  <a:tcPr marL="146304" marR="146304" marT="54864" marB="54864" anchor="ctr"/>
                </a:tc>
              </a:tr>
              <a:tr h="2215808">
                <a:tc>
                  <a:txBody>
                    <a:bodyPr/>
                    <a:lstStyle/>
                    <a:p>
                      <a:pPr algn="ctr"/>
                      <a:endParaRPr lang="en-US" sz="2900" dirty="0" smtClean="0"/>
                    </a:p>
                    <a:p>
                      <a:pPr algn="ctr"/>
                      <a:r>
                        <a:rPr lang="en-US" sz="2900" dirty="0" smtClean="0"/>
                        <a:t>4</a:t>
                      </a:r>
                      <a:endParaRPr lang="en-IN" sz="2900" dirty="0"/>
                    </a:p>
                  </a:txBody>
                  <a:tcPr marL="146304" marR="146304" marT="54864" marB="54864"/>
                </a:tc>
                <a:tc>
                  <a:txBody>
                    <a:bodyPr/>
                    <a:lstStyle/>
                    <a:p>
                      <a:pPr algn="ctr"/>
                      <a:r>
                        <a:rPr lang="en-IN" sz="2900" dirty="0"/>
                        <a:t>Lee et al</a:t>
                      </a:r>
                      <a:r>
                        <a:rPr lang="en-IN" sz="2900" dirty="0" smtClean="0"/>
                        <a:t>.</a:t>
                      </a:r>
                    </a:p>
                    <a:p>
                      <a:pPr algn="ctr"/>
                      <a:r>
                        <a:rPr lang="en-US" sz="2900" dirty="0" smtClean="0"/>
                        <a:t>(2021)</a:t>
                      </a:r>
                      <a:endParaRPr lang="en-IN" sz="2900" dirty="0"/>
                    </a:p>
                  </a:txBody>
                  <a:tcPr marL="146304" marR="146304" marT="54864" marB="54864" anchor="ctr"/>
                </a:tc>
                <a:tc>
                  <a:txBody>
                    <a:bodyPr/>
                    <a:lstStyle/>
                    <a:p>
                      <a:pPr algn="ctr"/>
                      <a:r>
                        <a:rPr lang="en-US" sz="2900" dirty="0" smtClean="0"/>
                        <a:t>International Journal of Manufacturing Research</a:t>
                      </a:r>
                      <a:endParaRPr lang="en-IN" sz="2900" dirty="0"/>
                    </a:p>
                  </a:txBody>
                  <a:tcPr marL="146304" marR="146304" marT="54864" marB="54864"/>
                </a:tc>
                <a:tc>
                  <a:txBody>
                    <a:bodyPr/>
                    <a:lstStyle/>
                    <a:p>
                      <a:pPr algn="ctr"/>
                      <a:r>
                        <a:rPr lang="en-IN" sz="2900" dirty="0"/>
                        <a:t>Regression Analysis</a:t>
                      </a:r>
                    </a:p>
                  </a:txBody>
                  <a:tcPr marL="146304" marR="146304" marT="54864" marB="54864" anchor="ctr"/>
                </a:tc>
                <a:tc>
                  <a:txBody>
                    <a:bodyPr/>
                    <a:lstStyle/>
                    <a:p>
                      <a:pPr algn="ctr"/>
                      <a:r>
                        <a:rPr lang="en-US" sz="2900" dirty="0" smtClean="0"/>
                        <a:t>Identify key predictors and trends in manufacturing sales</a:t>
                      </a:r>
                      <a:endParaRPr lang="en-IN" sz="2900" dirty="0"/>
                    </a:p>
                  </a:txBody>
                  <a:tcPr marL="146304" marR="146304" marT="54864" marB="54864"/>
                </a:tc>
              </a:tr>
              <a:tr h="2215808">
                <a:tc>
                  <a:txBody>
                    <a:bodyPr/>
                    <a:lstStyle/>
                    <a:p>
                      <a:pPr algn="ctr"/>
                      <a:r>
                        <a:rPr lang="en-US" sz="2900" dirty="0" smtClean="0"/>
                        <a:t>5</a:t>
                      </a:r>
                      <a:endParaRPr lang="en-IN" sz="2900" dirty="0"/>
                    </a:p>
                  </a:txBody>
                  <a:tcPr marL="146304" marR="146304" marT="54864" marB="54864"/>
                </a:tc>
                <a:tc>
                  <a:txBody>
                    <a:bodyPr/>
                    <a:lstStyle/>
                    <a:p>
                      <a:pPr algn="ctr"/>
                      <a:r>
                        <a:rPr lang="en-IN" sz="2900" dirty="0"/>
                        <a:t>Green et al</a:t>
                      </a:r>
                      <a:r>
                        <a:rPr lang="en-IN" sz="2900" dirty="0" smtClean="0"/>
                        <a:t>.</a:t>
                      </a:r>
                    </a:p>
                    <a:p>
                      <a:pPr algn="ctr"/>
                      <a:r>
                        <a:rPr lang="en-US" sz="2900" dirty="0" smtClean="0"/>
                        <a:t>(2022)</a:t>
                      </a:r>
                      <a:endParaRPr lang="en-IN" sz="2900" dirty="0"/>
                    </a:p>
                  </a:txBody>
                  <a:tcPr marL="146304" marR="146304" marT="54864" marB="54864" anchor="ctr"/>
                </a:tc>
                <a:tc>
                  <a:txBody>
                    <a:bodyPr/>
                    <a:lstStyle/>
                    <a:p>
                      <a:pPr algn="ctr"/>
                      <a:r>
                        <a:rPr lang="en-IN" sz="2900" dirty="0" smtClean="0"/>
                        <a:t>Automotive Sales Forecasting Review</a:t>
                      </a:r>
                      <a:endParaRPr lang="en-IN" sz="2900" dirty="0"/>
                    </a:p>
                  </a:txBody>
                  <a:tcPr marL="146304" marR="146304" marT="54864" marB="54864"/>
                </a:tc>
                <a:tc>
                  <a:txBody>
                    <a:bodyPr/>
                    <a:lstStyle/>
                    <a:p>
                      <a:pPr algn="ctr"/>
                      <a:r>
                        <a:rPr lang="en-IN" sz="2900" dirty="0"/>
                        <a:t>Deep Learning (LSTM Networks)</a:t>
                      </a:r>
                    </a:p>
                  </a:txBody>
                  <a:tcPr marL="146304" marR="146304" marT="54864" marB="54864" anchor="ctr"/>
                </a:tc>
                <a:tc>
                  <a:txBody>
                    <a:bodyPr/>
                    <a:lstStyle/>
                    <a:p>
                      <a:pPr algn="ctr"/>
                      <a:r>
                        <a:rPr lang="en-US" sz="2900" dirty="0" smtClean="0"/>
                        <a:t>Capture complex patterns and scale for automotive sales</a:t>
                      </a:r>
                      <a:endParaRPr lang="en-IN" sz="2900" dirty="0"/>
                    </a:p>
                  </a:txBody>
                  <a:tcPr marL="146304" marR="146304" marT="54864" marB="54864"/>
                </a:tc>
              </a:tr>
              <a:tr h="1945547">
                <a:tc>
                  <a:txBody>
                    <a:bodyPr/>
                    <a:lstStyle/>
                    <a:p>
                      <a:pPr algn="ctr"/>
                      <a:r>
                        <a:rPr lang="en-US" sz="2900" dirty="0" smtClean="0"/>
                        <a:t>6</a:t>
                      </a:r>
                      <a:endParaRPr lang="en-IN" sz="2900" dirty="0"/>
                    </a:p>
                  </a:txBody>
                  <a:tcPr marL="146304" marR="146304" marT="54864" marB="54864"/>
                </a:tc>
                <a:tc>
                  <a:txBody>
                    <a:bodyPr/>
                    <a:lstStyle/>
                    <a:p>
                      <a:pPr algn="ctr"/>
                      <a:r>
                        <a:rPr lang="en-IN" sz="2900" dirty="0"/>
                        <a:t>Johnson &amp; </a:t>
                      </a:r>
                      <a:r>
                        <a:rPr lang="en-IN" sz="2900" dirty="0" smtClean="0"/>
                        <a:t>O'Reilly</a:t>
                      </a:r>
                    </a:p>
                    <a:p>
                      <a:pPr algn="ctr"/>
                      <a:r>
                        <a:rPr lang="en-US" sz="2900" dirty="0" smtClean="0"/>
                        <a:t>(2023)</a:t>
                      </a:r>
                      <a:endParaRPr lang="en-IN" sz="2900" dirty="0"/>
                    </a:p>
                  </a:txBody>
                  <a:tcPr marL="146304" marR="146304" marT="54864" marB="54864" anchor="ctr"/>
                </a:tc>
                <a:tc>
                  <a:txBody>
                    <a:bodyPr/>
                    <a:lstStyle/>
                    <a:p>
                      <a:pPr algn="ctr"/>
                      <a:r>
                        <a:rPr lang="en-IN" sz="2900" dirty="0" smtClean="0"/>
                        <a:t>Pharmaceutical Statistics</a:t>
                      </a:r>
                      <a:endParaRPr lang="en-IN" sz="2900" dirty="0"/>
                    </a:p>
                  </a:txBody>
                  <a:tcPr marL="146304" marR="146304" marT="54864" marB="54864"/>
                </a:tc>
                <a:tc>
                  <a:txBody>
                    <a:bodyPr/>
                    <a:lstStyle/>
                    <a:p>
                      <a:pPr algn="ctr"/>
                      <a:r>
                        <a:rPr lang="en-IN" sz="2900" dirty="0"/>
                        <a:t>Bayesian Forecasting</a:t>
                      </a:r>
                    </a:p>
                  </a:txBody>
                  <a:tcPr marL="146304" marR="146304" marT="54864" marB="54864" anchor="ctr"/>
                </a:tc>
                <a:tc>
                  <a:txBody>
                    <a:bodyPr/>
                    <a:lstStyle/>
                    <a:p>
                      <a:pPr algn="ctr"/>
                      <a:r>
                        <a:rPr lang="en-US" sz="2900" dirty="0" smtClean="0"/>
                        <a:t>Incorporate uncertainty and prior information in forecasts</a:t>
                      </a:r>
                      <a:endParaRPr lang="en-IN" sz="2900" dirty="0"/>
                    </a:p>
                  </a:txBody>
                  <a:tcPr marL="146304" marR="146304" marT="54864" marB="54864"/>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 y="-3"/>
          <a:ext cx="14630401" cy="8229602"/>
        </p:xfrm>
        <a:graphic>
          <a:graphicData uri="http://schemas.openxmlformats.org/drawingml/2006/table">
            <a:tbl>
              <a:tblPr firstRow="1" bandRow="1">
                <a:tableStyleId>{5C22544A-7EE6-4342-B048-85BDC9FD1C3A}</a:tableStyleId>
              </a:tblPr>
              <a:tblGrid>
                <a:gridCol w="1486264"/>
                <a:gridCol w="3995102"/>
                <a:gridCol w="3296875"/>
                <a:gridCol w="2926080"/>
                <a:gridCol w="2926080"/>
              </a:tblGrid>
              <a:tr h="1306176">
                <a:tc>
                  <a:txBody>
                    <a:bodyPr/>
                    <a:lstStyle/>
                    <a:p>
                      <a:pPr algn="ctr"/>
                      <a:r>
                        <a:rPr lang="en-US" sz="3400" dirty="0" smtClean="0"/>
                        <a:t>SI.NO</a:t>
                      </a:r>
                      <a:endParaRPr lang="en-IN" sz="3400" dirty="0"/>
                    </a:p>
                  </a:txBody>
                  <a:tcPr marL="146304" marR="146304" marT="54864" marB="54864"/>
                </a:tc>
                <a:tc>
                  <a:txBody>
                    <a:bodyPr/>
                    <a:lstStyle/>
                    <a:p>
                      <a:pPr algn="ctr"/>
                      <a:r>
                        <a:rPr lang="en-IN" sz="3400" dirty="0" smtClean="0"/>
                        <a:t>Published Year And Author</a:t>
                      </a:r>
                      <a:endParaRPr lang="en-IN" sz="3400" dirty="0"/>
                    </a:p>
                  </a:txBody>
                  <a:tcPr marL="146304" marR="146304" marT="54864" marB="54864"/>
                </a:tc>
                <a:tc>
                  <a:txBody>
                    <a:bodyPr/>
                    <a:lstStyle/>
                    <a:p>
                      <a:pPr algn="ctr"/>
                      <a:r>
                        <a:rPr lang="en-IN" sz="3400" dirty="0" smtClean="0"/>
                        <a:t>Title of Journal</a:t>
                      </a:r>
                      <a:endParaRPr lang="en-IN" sz="3400" dirty="0"/>
                    </a:p>
                  </a:txBody>
                  <a:tcPr marL="146304" marR="146304" marT="54864" marB="54864"/>
                </a:tc>
                <a:tc>
                  <a:txBody>
                    <a:bodyPr/>
                    <a:lstStyle/>
                    <a:p>
                      <a:pPr algn="ctr"/>
                      <a:r>
                        <a:rPr lang="en-IN" sz="3400" dirty="0" smtClean="0"/>
                        <a:t>Methodologies</a:t>
                      </a:r>
                      <a:endParaRPr lang="en-IN" sz="3400" dirty="0"/>
                    </a:p>
                  </a:txBody>
                  <a:tcPr marL="146304" marR="146304" marT="54864" marB="54864"/>
                </a:tc>
                <a:tc>
                  <a:txBody>
                    <a:bodyPr/>
                    <a:lstStyle/>
                    <a:p>
                      <a:pPr algn="ctr"/>
                      <a:r>
                        <a:rPr lang="en-IN" sz="3400" b="1" dirty="0"/>
                        <a:t>Purpose of System</a:t>
                      </a:r>
                      <a:endParaRPr lang="en-IN" sz="3400" dirty="0"/>
                    </a:p>
                  </a:txBody>
                  <a:tcPr marL="146304" marR="146304" marT="54864" marB="54864" anchor="ctr"/>
                </a:tc>
              </a:tr>
              <a:tr h="2643616">
                <a:tc>
                  <a:txBody>
                    <a:bodyPr/>
                    <a:lstStyle/>
                    <a:p>
                      <a:pPr algn="ctr"/>
                      <a:endParaRPr lang="en-US" sz="2900" dirty="0" smtClean="0"/>
                    </a:p>
                    <a:p>
                      <a:pPr algn="ctr"/>
                      <a:r>
                        <a:rPr lang="en-US" sz="2900" dirty="0" smtClean="0"/>
                        <a:t>7</a:t>
                      </a:r>
                      <a:endParaRPr lang="en-IN" sz="2900" dirty="0"/>
                    </a:p>
                  </a:txBody>
                  <a:tcPr marL="146304" marR="146304" marT="54864" marB="54864"/>
                </a:tc>
                <a:tc>
                  <a:txBody>
                    <a:bodyPr/>
                    <a:lstStyle/>
                    <a:p>
                      <a:pPr algn="ctr"/>
                      <a:r>
                        <a:rPr lang="en-IN" sz="2900" dirty="0" smtClean="0"/>
                        <a:t>Hernandez &amp; Gomez</a:t>
                      </a:r>
                    </a:p>
                    <a:p>
                      <a:pPr algn="ctr"/>
                      <a:r>
                        <a:rPr lang="en-US" sz="2900" dirty="0" smtClean="0"/>
                        <a:t>(2024)</a:t>
                      </a:r>
                      <a:endParaRPr lang="en-IN" sz="2900" dirty="0"/>
                    </a:p>
                  </a:txBody>
                  <a:tcPr marL="146304" marR="146304" marT="54864" marB="54864"/>
                </a:tc>
                <a:tc>
                  <a:txBody>
                    <a:bodyPr/>
                    <a:lstStyle/>
                    <a:p>
                      <a:pPr algn="ctr"/>
                      <a:r>
                        <a:rPr lang="en-IN" sz="2900" dirty="0" smtClean="0"/>
                        <a:t>Pharmaceutical Statistics</a:t>
                      </a:r>
                      <a:endParaRPr lang="en-IN" sz="2900" dirty="0"/>
                    </a:p>
                  </a:txBody>
                  <a:tcPr marL="146304" marR="146304" marT="54864" marB="54864"/>
                </a:tc>
                <a:tc>
                  <a:txBody>
                    <a:bodyPr/>
                    <a:lstStyle/>
                    <a:p>
                      <a:pPr algn="ctr"/>
                      <a:r>
                        <a:rPr lang="en-IN" sz="2900" dirty="0"/>
                        <a:t>Hybrid Models (ARIMA &amp; ML)</a:t>
                      </a:r>
                    </a:p>
                  </a:txBody>
                  <a:tcPr marL="146304" marR="146304" marT="54864" marB="54864" anchor="ctr"/>
                </a:tc>
                <a:tc>
                  <a:txBody>
                    <a:bodyPr/>
                    <a:lstStyle/>
                    <a:p>
                      <a:pPr algn="ctr"/>
                      <a:r>
                        <a:rPr lang="en-US" sz="2900" dirty="0" smtClean="0"/>
                        <a:t>Combine traditional and modern methods for better accuracy</a:t>
                      </a:r>
                      <a:endParaRPr lang="en-IN" sz="2900" dirty="0"/>
                    </a:p>
                  </a:txBody>
                  <a:tcPr marL="146304" marR="146304" marT="54864" marB="54864"/>
                </a:tc>
              </a:tr>
              <a:tr h="2139905">
                <a:tc>
                  <a:txBody>
                    <a:bodyPr/>
                    <a:lstStyle/>
                    <a:p>
                      <a:pPr algn="ctr"/>
                      <a:r>
                        <a:rPr lang="en-US" sz="2900" dirty="0" smtClean="0"/>
                        <a:t>8</a:t>
                      </a:r>
                      <a:endParaRPr lang="en-IN" sz="2900" dirty="0"/>
                    </a:p>
                  </a:txBody>
                  <a:tcPr marL="146304" marR="146304" marT="54864" marB="54864"/>
                </a:tc>
                <a:tc>
                  <a:txBody>
                    <a:bodyPr/>
                    <a:lstStyle/>
                    <a:p>
                      <a:pPr algn="ctr"/>
                      <a:r>
                        <a:rPr lang="en-IN" sz="2900" dirty="0" smtClean="0"/>
                        <a:t>Robinson &amp; Lee</a:t>
                      </a:r>
                    </a:p>
                    <a:p>
                      <a:pPr algn="ctr"/>
                      <a:r>
                        <a:rPr lang="en-US" sz="2900" dirty="0" smtClean="0"/>
                        <a:t>(2017)</a:t>
                      </a:r>
                      <a:endParaRPr lang="en-IN" sz="2900" dirty="0"/>
                    </a:p>
                  </a:txBody>
                  <a:tcPr marL="146304" marR="146304" marT="54864" marB="54864"/>
                </a:tc>
                <a:tc>
                  <a:txBody>
                    <a:bodyPr/>
                    <a:lstStyle/>
                    <a:p>
                      <a:pPr algn="ctr"/>
                      <a:r>
                        <a:rPr lang="en-IN" sz="2900" dirty="0" smtClean="0"/>
                        <a:t>Technology Sales Review</a:t>
                      </a:r>
                      <a:endParaRPr lang="en-IN" sz="2900" dirty="0"/>
                    </a:p>
                  </a:txBody>
                  <a:tcPr marL="146304" marR="146304" marT="54864" marB="54864"/>
                </a:tc>
                <a:tc>
                  <a:txBody>
                    <a:bodyPr/>
                    <a:lstStyle/>
                    <a:p>
                      <a:pPr algn="ctr"/>
                      <a:r>
                        <a:rPr lang="en-IN" sz="2900" dirty="0"/>
                        <a:t>Exponential Smoothing</a:t>
                      </a:r>
                    </a:p>
                  </a:txBody>
                  <a:tcPr marL="146304" marR="146304" marT="54864" marB="54864" anchor="ctr"/>
                </a:tc>
                <a:tc>
                  <a:txBody>
                    <a:bodyPr/>
                    <a:lstStyle/>
                    <a:p>
                      <a:pPr algn="ctr"/>
                      <a:r>
                        <a:rPr lang="en-US" sz="2900" dirty="0" smtClean="0"/>
                        <a:t>Smooth out short-term fluctuations in technology sales</a:t>
                      </a:r>
                      <a:endParaRPr lang="en-IN" sz="2900" dirty="0"/>
                    </a:p>
                  </a:txBody>
                  <a:tcPr marL="146304" marR="146304" marT="54864" marB="54864"/>
                </a:tc>
              </a:tr>
              <a:tr h="2139905">
                <a:tc>
                  <a:txBody>
                    <a:bodyPr/>
                    <a:lstStyle/>
                    <a:p>
                      <a:pPr algn="ctr"/>
                      <a:r>
                        <a:rPr lang="en-US" sz="2900" dirty="0" smtClean="0"/>
                        <a:t>9</a:t>
                      </a:r>
                      <a:endParaRPr lang="en-IN" sz="2900" dirty="0"/>
                    </a:p>
                  </a:txBody>
                  <a:tcPr marL="146304" marR="146304" marT="54864" marB="54864"/>
                </a:tc>
                <a:tc>
                  <a:txBody>
                    <a:bodyPr/>
                    <a:lstStyle/>
                    <a:p>
                      <a:pPr algn="ctr"/>
                      <a:r>
                        <a:rPr lang="en-IN" sz="2900" dirty="0" smtClean="0"/>
                        <a:t>Thompson &amp; Zhang</a:t>
                      </a:r>
                    </a:p>
                    <a:p>
                      <a:pPr algn="ctr"/>
                      <a:r>
                        <a:rPr lang="en-US" sz="2900" dirty="0" smtClean="0"/>
                        <a:t>(2021)</a:t>
                      </a:r>
                      <a:endParaRPr lang="en-IN" sz="2900" dirty="0"/>
                    </a:p>
                  </a:txBody>
                  <a:tcPr marL="146304" marR="146304" marT="54864" marB="54864"/>
                </a:tc>
                <a:tc>
                  <a:txBody>
                    <a:bodyPr/>
                    <a:lstStyle/>
                    <a:p>
                      <a:pPr algn="ctr"/>
                      <a:r>
                        <a:rPr lang="en-IN" sz="2900" dirty="0" smtClean="0"/>
                        <a:t>Healthcare Market Analysis Journal</a:t>
                      </a:r>
                      <a:endParaRPr lang="en-IN" sz="2900" dirty="0"/>
                    </a:p>
                  </a:txBody>
                  <a:tcPr marL="146304" marR="146304" marT="54864" marB="54864"/>
                </a:tc>
                <a:tc>
                  <a:txBody>
                    <a:bodyPr/>
                    <a:lstStyle/>
                    <a:p>
                      <a:pPr algn="ctr"/>
                      <a:r>
                        <a:rPr lang="en-IN" sz="2900" dirty="0"/>
                        <a:t>Causal Impact Analysis</a:t>
                      </a:r>
                    </a:p>
                  </a:txBody>
                  <a:tcPr marL="146304" marR="146304" marT="54864" marB="54864" anchor="ctr"/>
                </a:tc>
                <a:tc>
                  <a:txBody>
                    <a:bodyPr/>
                    <a:lstStyle/>
                    <a:p>
                      <a:pPr algn="ctr"/>
                      <a:r>
                        <a:rPr lang="en-US" sz="2900" dirty="0" smtClean="0"/>
                        <a:t>Understand impact of specific factors on healthcare sales</a:t>
                      </a:r>
                      <a:endParaRPr lang="en-IN" sz="2900" dirty="0"/>
                    </a:p>
                  </a:txBody>
                  <a:tcPr marL="146304" marR="146304" marT="54864" marB="54864"/>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95946" y="1512266"/>
            <a:ext cx="13406033" cy="923330"/>
          </a:xfrm>
          <a:prstGeom prst="rect">
            <a:avLst/>
          </a:prstGeom>
          <a:noFill/>
        </p:spPr>
        <p:txBody>
          <a:bodyPr wrap="square" rtlCol="0">
            <a:spAutoFit/>
          </a:bodyPr>
          <a:lstStyle/>
          <a:p>
            <a:pPr algn="ctr"/>
            <a:r>
              <a:rPr lang="en-US" sz="5400" dirty="0" smtClean="0">
                <a:solidFill>
                  <a:schemeClr val="bg2">
                    <a:lumMod val="10000"/>
                  </a:schemeClr>
                </a:solidFill>
                <a:latin typeface="Times New Roman" panose="02020503050405090304" pitchFamily="18" charset="0"/>
                <a:cs typeface="Times New Roman" panose="02020503050405090304" pitchFamily="18" charset="0"/>
              </a:rPr>
              <a:t>CONCLUSION</a:t>
            </a:r>
            <a:endParaRPr lang="en-US" sz="5400" dirty="0">
              <a:solidFill>
                <a:schemeClr val="bg2">
                  <a:lumMod val="10000"/>
                </a:schemeClr>
              </a:solidFill>
            </a:endParaRPr>
          </a:p>
        </p:txBody>
      </p:sp>
      <p:sp>
        <p:nvSpPr>
          <p:cNvPr id="4" name="TextBox 3"/>
          <p:cNvSpPr txBox="1"/>
          <p:nvPr/>
        </p:nvSpPr>
        <p:spPr>
          <a:xfrm>
            <a:off x="495946" y="3549112"/>
            <a:ext cx="13406033" cy="2246769"/>
          </a:xfrm>
          <a:prstGeom prst="rect">
            <a:avLst/>
          </a:prstGeom>
          <a:noFill/>
        </p:spPr>
        <p:txBody>
          <a:bodyPr wrap="square" rtlCol="0">
            <a:spAutoFit/>
          </a:bodyPr>
          <a:lstStyle/>
          <a:p>
            <a:r>
              <a:rPr lang="en-US" sz="2800" dirty="0" smtClean="0"/>
              <a:t>Accurate </a:t>
            </a:r>
            <a:r>
              <a:rPr lang="en-US" sz="2800" dirty="0" smtClean="0"/>
              <a:t>sales forecasting is vital for informed decision-making and effective resource allocation. Leveraging data and advanced analytics enhances predictive capabilities, allowing businesses to adapt to market changes. Embracing AI tools will further improve forecasts, driving growth and customer satisfaction. A strong forecasting strategy is essential for thriving in a competitive landscape.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598063"/>
            <a:ext cx="11307366"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Importance of Accurate Sales Forecasting</a:t>
            </a:r>
            <a:endParaRPr lang="en-US" sz="4860" dirty="0"/>
          </a:p>
        </p:txBody>
      </p:sp>
      <p:sp>
        <p:nvSpPr>
          <p:cNvPr id="5" name="Text 2"/>
          <p:cNvSpPr/>
          <p:nvPr/>
        </p:nvSpPr>
        <p:spPr>
          <a:xfrm>
            <a:off x="864037" y="3986689"/>
            <a:ext cx="3086100" cy="385763"/>
          </a:xfrm>
          <a:prstGeom prst="rect">
            <a:avLst/>
          </a:prstGeom>
          <a:noFill/>
          <a:ln/>
        </p:spPr>
        <p:txBody>
          <a:bodyPr wrap="none" rtlCol="0" anchor="t"/>
          <a:lstStyle/>
          <a:p>
            <a:pPr marL="0" indent="0">
              <a:lnSpc>
                <a:spcPts val="3038"/>
              </a:lnSpc>
              <a:buNone/>
            </a:pPr>
            <a:r>
              <a:rPr lang="en-US" sz="2430" dirty="0">
                <a:solidFill>
                  <a:srgbClr val="312F2B"/>
                </a:solidFill>
                <a:latin typeface="Gelasio" pitchFamily="34" charset="0"/>
                <a:ea typeface="Gelasio" pitchFamily="34" charset="-122"/>
                <a:cs typeface="Gelasio" pitchFamily="34" charset="-120"/>
              </a:rPr>
              <a:t>Optimize Inventory</a:t>
            </a:r>
            <a:endParaRPr lang="en-US" sz="2430" dirty="0"/>
          </a:p>
        </p:txBody>
      </p:sp>
      <p:sp>
        <p:nvSpPr>
          <p:cNvPr id="6" name="Text 3"/>
          <p:cNvSpPr/>
          <p:nvPr/>
        </p:nvSpPr>
        <p:spPr>
          <a:xfrm>
            <a:off x="864037" y="4619268"/>
            <a:ext cx="3898821"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Prevent stockouts or excess inventory.</a:t>
            </a:r>
            <a:endParaRPr lang="en-US" sz="1944" dirty="0"/>
          </a:p>
        </p:txBody>
      </p:sp>
      <p:sp>
        <p:nvSpPr>
          <p:cNvPr id="7" name="Text 4"/>
          <p:cNvSpPr/>
          <p:nvPr/>
        </p:nvSpPr>
        <p:spPr>
          <a:xfrm>
            <a:off x="5372695" y="3986689"/>
            <a:ext cx="3086100" cy="385763"/>
          </a:xfrm>
          <a:prstGeom prst="rect">
            <a:avLst/>
          </a:prstGeom>
          <a:noFill/>
          <a:ln/>
        </p:spPr>
        <p:txBody>
          <a:bodyPr wrap="none" rtlCol="0" anchor="t"/>
          <a:lstStyle/>
          <a:p>
            <a:pPr marL="0" indent="0">
              <a:lnSpc>
                <a:spcPts val="3038"/>
              </a:lnSpc>
              <a:buNone/>
            </a:pPr>
            <a:r>
              <a:rPr lang="en-US" sz="2430" dirty="0">
                <a:solidFill>
                  <a:srgbClr val="312F2B"/>
                </a:solidFill>
                <a:latin typeface="Gelasio" pitchFamily="34" charset="0"/>
                <a:ea typeface="Gelasio" pitchFamily="34" charset="-122"/>
                <a:cs typeface="Gelasio" pitchFamily="34" charset="-120"/>
              </a:rPr>
              <a:t>Improve Budgeting</a:t>
            </a:r>
            <a:endParaRPr lang="en-US" sz="2430" dirty="0"/>
          </a:p>
        </p:txBody>
      </p:sp>
      <p:sp>
        <p:nvSpPr>
          <p:cNvPr id="8" name="Text 5"/>
          <p:cNvSpPr/>
          <p:nvPr/>
        </p:nvSpPr>
        <p:spPr>
          <a:xfrm>
            <a:off x="5372695" y="4619268"/>
            <a:ext cx="3898821"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Align resources and investments with expected demand.</a:t>
            </a:r>
            <a:endParaRPr lang="en-US" sz="1944" dirty="0"/>
          </a:p>
        </p:txBody>
      </p:sp>
      <p:sp>
        <p:nvSpPr>
          <p:cNvPr id="9" name="Text 6"/>
          <p:cNvSpPr/>
          <p:nvPr/>
        </p:nvSpPr>
        <p:spPr>
          <a:xfrm>
            <a:off x="9881354" y="3986689"/>
            <a:ext cx="3086100" cy="385763"/>
          </a:xfrm>
          <a:prstGeom prst="rect">
            <a:avLst/>
          </a:prstGeom>
          <a:noFill/>
          <a:ln/>
        </p:spPr>
        <p:txBody>
          <a:bodyPr wrap="none" rtlCol="0" anchor="t"/>
          <a:lstStyle/>
          <a:p>
            <a:pPr marL="0" indent="0">
              <a:lnSpc>
                <a:spcPts val="3038"/>
              </a:lnSpc>
              <a:buNone/>
            </a:pPr>
            <a:r>
              <a:rPr lang="en-US" sz="2430" dirty="0">
                <a:solidFill>
                  <a:srgbClr val="312F2B"/>
                </a:solidFill>
                <a:latin typeface="Gelasio" pitchFamily="34" charset="0"/>
                <a:ea typeface="Gelasio" pitchFamily="34" charset="-122"/>
                <a:cs typeface="Gelasio" pitchFamily="34" charset="-120"/>
              </a:rPr>
              <a:t>Identify Trends</a:t>
            </a:r>
            <a:endParaRPr lang="en-US" sz="2430" dirty="0"/>
          </a:p>
        </p:txBody>
      </p:sp>
      <p:sp>
        <p:nvSpPr>
          <p:cNvPr id="10" name="Text 7"/>
          <p:cNvSpPr/>
          <p:nvPr/>
        </p:nvSpPr>
        <p:spPr>
          <a:xfrm>
            <a:off x="9881354" y="4619268"/>
            <a:ext cx="3898821"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Spot emerging opportunities and mitigate risks.</a:t>
            </a:r>
            <a:endParaRPr lang="en-US" sz="1944"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10081260" y="2819400"/>
            <a:ext cx="3611880" cy="2590800"/>
          </a:xfrm>
          <a:prstGeom prst="rect">
            <a:avLst/>
          </a:prstGeom>
        </p:spPr>
      </p:pic>
      <p:sp>
        <p:nvSpPr>
          <p:cNvPr id="6" name="Text 1"/>
          <p:cNvSpPr/>
          <p:nvPr/>
        </p:nvSpPr>
        <p:spPr>
          <a:xfrm>
            <a:off x="864037" y="1101447"/>
            <a:ext cx="7415927" cy="1543050"/>
          </a:xfrm>
          <a:prstGeom prst="rect">
            <a:avLst/>
          </a:prstGeom>
          <a:noFill/>
          <a:ln/>
        </p:spPr>
        <p:txBody>
          <a:bodyPr wrap="squar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Data Preparation for Sales Forecasting</a:t>
            </a:r>
            <a:endParaRPr lang="en-US" sz="4860" dirty="0"/>
          </a:p>
        </p:txBody>
      </p:sp>
      <p:sp>
        <p:nvSpPr>
          <p:cNvPr id="7" name="Shape 2"/>
          <p:cNvSpPr/>
          <p:nvPr/>
        </p:nvSpPr>
        <p:spPr>
          <a:xfrm>
            <a:off x="864037" y="3292435"/>
            <a:ext cx="555427" cy="555427"/>
          </a:xfrm>
          <a:prstGeom prst="roundRect">
            <a:avLst>
              <a:gd name="adj" fmla="val 18669"/>
            </a:avLst>
          </a:prstGeom>
          <a:solidFill>
            <a:srgbClr val="E8E8E3"/>
          </a:solidFill>
          <a:ln w="15240">
            <a:solidFill>
              <a:srgbClr val="CECEC9"/>
            </a:solidFill>
            <a:prstDash val="solid"/>
          </a:ln>
        </p:spPr>
      </p:sp>
      <p:sp>
        <p:nvSpPr>
          <p:cNvPr id="8" name="Text 3"/>
          <p:cNvSpPr/>
          <p:nvPr/>
        </p:nvSpPr>
        <p:spPr>
          <a:xfrm>
            <a:off x="1062157" y="3384947"/>
            <a:ext cx="159187"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1</a:t>
            </a:r>
            <a:endParaRPr lang="en-US" sz="2916" dirty="0"/>
          </a:p>
        </p:txBody>
      </p:sp>
      <p:sp>
        <p:nvSpPr>
          <p:cNvPr id="9" name="Text 4"/>
          <p:cNvSpPr/>
          <p:nvPr/>
        </p:nvSpPr>
        <p:spPr>
          <a:xfrm>
            <a:off x="1666280" y="3292435"/>
            <a:ext cx="3649623"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Clean and Preprocess Data</a:t>
            </a:r>
            <a:endParaRPr lang="en-US" sz="2430" dirty="0"/>
          </a:p>
        </p:txBody>
      </p:sp>
      <p:sp>
        <p:nvSpPr>
          <p:cNvPr id="10" name="Text 5"/>
          <p:cNvSpPr/>
          <p:nvPr/>
        </p:nvSpPr>
        <p:spPr>
          <a:xfrm>
            <a:off x="1666280" y="3826312"/>
            <a:ext cx="6613684"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Handle missing values, outliers, and inconsistencies.</a:t>
            </a:r>
            <a:endParaRPr lang="en-US" sz="1944" dirty="0"/>
          </a:p>
        </p:txBody>
      </p:sp>
      <p:sp>
        <p:nvSpPr>
          <p:cNvPr id="11" name="Shape 6"/>
          <p:cNvSpPr/>
          <p:nvPr/>
        </p:nvSpPr>
        <p:spPr>
          <a:xfrm>
            <a:off x="864037" y="4745831"/>
            <a:ext cx="555427" cy="555427"/>
          </a:xfrm>
          <a:prstGeom prst="roundRect">
            <a:avLst>
              <a:gd name="adj" fmla="val 18669"/>
            </a:avLst>
          </a:prstGeom>
          <a:solidFill>
            <a:srgbClr val="E8E8E3"/>
          </a:solidFill>
          <a:ln w="15240">
            <a:solidFill>
              <a:srgbClr val="CECEC9"/>
            </a:solidFill>
            <a:prstDash val="solid"/>
          </a:ln>
        </p:spPr>
      </p:sp>
      <p:sp>
        <p:nvSpPr>
          <p:cNvPr id="12" name="Text 7"/>
          <p:cNvSpPr/>
          <p:nvPr/>
        </p:nvSpPr>
        <p:spPr>
          <a:xfrm>
            <a:off x="1038225" y="4838343"/>
            <a:ext cx="206931"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2</a:t>
            </a:r>
            <a:endParaRPr lang="en-US" sz="2916" dirty="0"/>
          </a:p>
        </p:txBody>
      </p:sp>
      <p:sp>
        <p:nvSpPr>
          <p:cNvPr id="13" name="Text 8"/>
          <p:cNvSpPr/>
          <p:nvPr/>
        </p:nvSpPr>
        <p:spPr>
          <a:xfrm>
            <a:off x="1666280" y="4745831"/>
            <a:ext cx="4525089"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Aggregate and Engineer Features</a:t>
            </a:r>
            <a:endParaRPr lang="en-US" sz="2430" dirty="0"/>
          </a:p>
        </p:txBody>
      </p:sp>
      <p:sp>
        <p:nvSpPr>
          <p:cNvPr id="14" name="Text 9"/>
          <p:cNvSpPr/>
          <p:nvPr/>
        </p:nvSpPr>
        <p:spPr>
          <a:xfrm>
            <a:off x="1666280" y="5279708"/>
            <a:ext cx="6613684"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Create meaningful predictors from raw data.</a:t>
            </a:r>
            <a:endParaRPr lang="en-US" sz="1944" dirty="0"/>
          </a:p>
        </p:txBody>
      </p:sp>
      <p:sp>
        <p:nvSpPr>
          <p:cNvPr id="15" name="Shape 10"/>
          <p:cNvSpPr/>
          <p:nvPr/>
        </p:nvSpPr>
        <p:spPr>
          <a:xfrm>
            <a:off x="864037" y="6199227"/>
            <a:ext cx="555427" cy="555427"/>
          </a:xfrm>
          <a:prstGeom prst="roundRect">
            <a:avLst>
              <a:gd name="adj" fmla="val 18669"/>
            </a:avLst>
          </a:prstGeom>
          <a:solidFill>
            <a:srgbClr val="E8E8E3"/>
          </a:solidFill>
          <a:ln w="15240">
            <a:solidFill>
              <a:srgbClr val="CECEC9"/>
            </a:solidFill>
            <a:prstDash val="solid"/>
          </a:ln>
        </p:spPr>
      </p:sp>
      <p:sp>
        <p:nvSpPr>
          <p:cNvPr id="16" name="Text 11"/>
          <p:cNvSpPr/>
          <p:nvPr/>
        </p:nvSpPr>
        <p:spPr>
          <a:xfrm>
            <a:off x="1039535" y="6291739"/>
            <a:ext cx="204311"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3</a:t>
            </a:r>
            <a:endParaRPr lang="en-US" sz="2916" dirty="0"/>
          </a:p>
        </p:txBody>
      </p:sp>
      <p:sp>
        <p:nvSpPr>
          <p:cNvPr id="17" name="Text 12"/>
          <p:cNvSpPr/>
          <p:nvPr/>
        </p:nvSpPr>
        <p:spPr>
          <a:xfrm>
            <a:off x="1666280" y="6199227"/>
            <a:ext cx="5157668"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Split Data for Training and Validation</a:t>
            </a:r>
            <a:endParaRPr lang="en-US" sz="2430" dirty="0"/>
          </a:p>
        </p:txBody>
      </p:sp>
      <p:sp>
        <p:nvSpPr>
          <p:cNvPr id="18" name="Text 13"/>
          <p:cNvSpPr/>
          <p:nvPr/>
        </p:nvSpPr>
        <p:spPr>
          <a:xfrm>
            <a:off x="1666280" y="6733103"/>
            <a:ext cx="6613684" cy="395049"/>
          </a:xfrm>
          <a:prstGeom prst="rect">
            <a:avLst/>
          </a:prstGeom>
          <a:noFill/>
          <a:ln/>
        </p:spPr>
        <p:txBody>
          <a:bodyPr wrap="non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Ensure model is evaluated on unseen data.</a:t>
            </a:r>
            <a:endParaRPr lang="en-US" sz="1944"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4630400" cy="8229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1026" name="Picture 2" descr="C:\Users\2022PECCS534\Downloads\Capture.PNG"/>
          <p:cNvPicPr>
            <a:picLocks noChangeAspect="1" noChangeArrowheads="1"/>
          </p:cNvPicPr>
          <p:nvPr/>
        </p:nvPicPr>
        <p:blipFill>
          <a:blip r:embed="rId2">
            <a:lum contrast="12000"/>
          </a:blip>
          <a:srcRect/>
          <a:stretch>
            <a:fillRect/>
          </a:stretch>
        </p:blipFill>
        <p:spPr bwMode="auto">
          <a:xfrm>
            <a:off x="1" y="1548766"/>
            <a:ext cx="14630398" cy="5823607"/>
          </a:xfrm>
          <a:prstGeom prst="rect">
            <a:avLst/>
          </a:prstGeom>
          <a:noFill/>
        </p:spPr>
      </p:pic>
      <p:sp>
        <p:nvSpPr>
          <p:cNvPr id="13" name="TextBox 12"/>
          <p:cNvSpPr txBox="1"/>
          <p:nvPr/>
        </p:nvSpPr>
        <p:spPr>
          <a:xfrm>
            <a:off x="0" y="171423"/>
            <a:ext cx="14630400" cy="1101394"/>
          </a:xfrm>
          <a:prstGeom prst="rect">
            <a:avLst/>
          </a:prstGeom>
          <a:noFill/>
        </p:spPr>
        <p:txBody>
          <a:bodyPr wrap="square" lIns="130622" tIns="65311" rIns="130622" bIns="65311" rtlCol="0">
            <a:spAutoFit/>
          </a:bodyPr>
          <a:lstStyle/>
          <a:p>
            <a:pPr algn="ctr"/>
            <a:r>
              <a:rPr lang="en-US" sz="6300" b="1" u="sng" dirty="0" smtClean="0">
                <a:solidFill>
                  <a:srgbClr val="7030A0"/>
                </a:solidFill>
              </a:rPr>
              <a:t>Sales Forecasting Architecture Design</a:t>
            </a:r>
            <a:endParaRPr lang="en-US" sz="6300" b="1" u="sng" dirty="0">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3086100"/>
          </a:xfrm>
          <a:prstGeom prst="rect">
            <a:avLst/>
          </a:prstGeom>
        </p:spPr>
      </p:pic>
      <p:sp>
        <p:nvSpPr>
          <p:cNvPr id="5" name="Text 1"/>
          <p:cNvSpPr/>
          <p:nvPr/>
        </p:nvSpPr>
        <p:spPr>
          <a:xfrm>
            <a:off x="864037" y="4162901"/>
            <a:ext cx="9014222"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Exploratory Data Analysis (EDA)</a:t>
            </a:r>
            <a:endParaRPr lang="en-US" sz="4860" dirty="0"/>
          </a:p>
        </p:txBody>
      </p:sp>
      <p:sp>
        <p:nvSpPr>
          <p:cNvPr id="6" name="Shape 2"/>
          <p:cNvSpPr/>
          <p:nvPr/>
        </p:nvSpPr>
        <p:spPr>
          <a:xfrm>
            <a:off x="864037" y="5304711"/>
            <a:ext cx="4136231" cy="1848088"/>
          </a:xfrm>
          <a:prstGeom prst="roundRect">
            <a:avLst>
              <a:gd name="adj" fmla="val 5611"/>
            </a:avLst>
          </a:prstGeom>
          <a:solidFill>
            <a:srgbClr val="E8E8E3"/>
          </a:solidFill>
          <a:ln w="15240">
            <a:solidFill>
              <a:srgbClr val="CECEC9"/>
            </a:solidFill>
            <a:prstDash val="solid"/>
          </a:ln>
        </p:spPr>
      </p:sp>
      <p:sp>
        <p:nvSpPr>
          <p:cNvPr id="7" name="Text 3"/>
          <p:cNvSpPr/>
          <p:nvPr/>
        </p:nvSpPr>
        <p:spPr>
          <a:xfrm>
            <a:off x="1126093" y="5566767"/>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Understand Trends</a:t>
            </a:r>
            <a:endParaRPr lang="en-US" sz="2430" dirty="0"/>
          </a:p>
        </p:txBody>
      </p:sp>
      <p:sp>
        <p:nvSpPr>
          <p:cNvPr id="8" name="Text 4"/>
          <p:cNvSpPr/>
          <p:nvPr/>
        </p:nvSpPr>
        <p:spPr>
          <a:xfrm>
            <a:off x="1126093" y="6100643"/>
            <a:ext cx="3612118"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Identify seasonality, growth patterns, and outliers.</a:t>
            </a:r>
            <a:endParaRPr lang="en-US" sz="1944" dirty="0"/>
          </a:p>
        </p:txBody>
      </p:sp>
      <p:sp>
        <p:nvSpPr>
          <p:cNvPr id="9" name="Shape 5"/>
          <p:cNvSpPr/>
          <p:nvPr/>
        </p:nvSpPr>
        <p:spPr>
          <a:xfrm>
            <a:off x="5247084" y="5304711"/>
            <a:ext cx="4136231" cy="1848088"/>
          </a:xfrm>
          <a:prstGeom prst="roundRect">
            <a:avLst>
              <a:gd name="adj" fmla="val 5611"/>
            </a:avLst>
          </a:prstGeom>
          <a:solidFill>
            <a:srgbClr val="E8E8E3"/>
          </a:solidFill>
          <a:ln w="15240">
            <a:solidFill>
              <a:srgbClr val="CECEC9"/>
            </a:solidFill>
            <a:prstDash val="solid"/>
          </a:ln>
        </p:spPr>
      </p:sp>
      <p:sp>
        <p:nvSpPr>
          <p:cNvPr id="10" name="Text 6"/>
          <p:cNvSpPr/>
          <p:nvPr/>
        </p:nvSpPr>
        <p:spPr>
          <a:xfrm>
            <a:off x="5509141" y="5566767"/>
            <a:ext cx="3133011"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Discover Relationships</a:t>
            </a:r>
            <a:endParaRPr lang="en-US" sz="2430" dirty="0"/>
          </a:p>
        </p:txBody>
      </p:sp>
      <p:sp>
        <p:nvSpPr>
          <p:cNvPr id="11" name="Text 7"/>
          <p:cNvSpPr/>
          <p:nvPr/>
        </p:nvSpPr>
        <p:spPr>
          <a:xfrm>
            <a:off x="5509141" y="6100643"/>
            <a:ext cx="3612118"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Analyze correlations between variables and sales.</a:t>
            </a:r>
            <a:endParaRPr lang="en-US" sz="1944" dirty="0"/>
          </a:p>
        </p:txBody>
      </p:sp>
      <p:sp>
        <p:nvSpPr>
          <p:cNvPr id="12" name="Shape 8"/>
          <p:cNvSpPr/>
          <p:nvPr/>
        </p:nvSpPr>
        <p:spPr>
          <a:xfrm>
            <a:off x="9630132" y="5304711"/>
            <a:ext cx="4136231" cy="1848088"/>
          </a:xfrm>
          <a:prstGeom prst="roundRect">
            <a:avLst>
              <a:gd name="adj" fmla="val 5611"/>
            </a:avLst>
          </a:prstGeom>
          <a:solidFill>
            <a:srgbClr val="E8E8E3"/>
          </a:solidFill>
          <a:ln w="15240">
            <a:solidFill>
              <a:srgbClr val="CECEC9"/>
            </a:solidFill>
            <a:prstDash val="solid"/>
          </a:ln>
        </p:spPr>
      </p:sp>
      <p:sp>
        <p:nvSpPr>
          <p:cNvPr id="13" name="Text 9"/>
          <p:cNvSpPr/>
          <p:nvPr/>
        </p:nvSpPr>
        <p:spPr>
          <a:xfrm>
            <a:off x="9892189" y="5566767"/>
            <a:ext cx="3086100" cy="385763"/>
          </a:xfrm>
          <a:prstGeom prst="rect">
            <a:avLst/>
          </a:prstGeom>
          <a:noFill/>
          <a:ln/>
        </p:spPr>
        <p:txBody>
          <a:bodyPr wrap="none" rtlCol="0" anchor="t"/>
          <a:lstStyle/>
          <a:p>
            <a:pPr marL="0" indent="0">
              <a:lnSpc>
                <a:spcPts val="3038"/>
              </a:lnSpc>
              <a:buNone/>
            </a:pPr>
            <a:r>
              <a:rPr lang="en-US" sz="2430" dirty="0">
                <a:solidFill>
                  <a:srgbClr val="272525"/>
                </a:solidFill>
                <a:latin typeface="Gelasio" pitchFamily="34" charset="0"/>
                <a:ea typeface="Gelasio" pitchFamily="34" charset="-122"/>
                <a:cs typeface="Gelasio" pitchFamily="34" charset="-120"/>
              </a:rPr>
              <a:t>Derive Insights</a:t>
            </a:r>
            <a:endParaRPr lang="en-US" sz="2430" dirty="0"/>
          </a:p>
        </p:txBody>
      </p:sp>
      <p:sp>
        <p:nvSpPr>
          <p:cNvPr id="14" name="Text 10"/>
          <p:cNvSpPr/>
          <p:nvPr/>
        </p:nvSpPr>
        <p:spPr>
          <a:xfrm>
            <a:off x="9892189" y="6100643"/>
            <a:ext cx="3612118" cy="790099"/>
          </a:xfrm>
          <a:prstGeom prst="rect">
            <a:avLst/>
          </a:prstGeom>
          <a:noFill/>
          <a:ln/>
        </p:spPr>
        <p:txBody>
          <a:bodyPr wrap="square" rtlCol="0" anchor="t"/>
          <a:lstStyle/>
          <a:p>
            <a:pPr marL="0" indent="0">
              <a:lnSpc>
                <a:spcPts val="3110"/>
              </a:lnSpc>
              <a:buNone/>
            </a:pPr>
            <a:r>
              <a:rPr lang="en-US" sz="1944" dirty="0">
                <a:solidFill>
                  <a:srgbClr val="272525"/>
                </a:solidFill>
                <a:latin typeface="Lato" pitchFamily="34" charset="0"/>
                <a:ea typeface="Lato" pitchFamily="34" charset="-122"/>
                <a:cs typeface="Lato" pitchFamily="34" charset="-120"/>
              </a:rPr>
              <a:t>Uncover key drivers and inform feature engineering.</a:t>
            </a:r>
            <a:endParaRPr lang="en-US" sz="1944"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610" y="2733199"/>
            <a:ext cx="4869061" cy="2763203"/>
          </a:xfrm>
          <a:prstGeom prst="rect">
            <a:avLst/>
          </a:prstGeom>
        </p:spPr>
      </p:pic>
      <p:sp>
        <p:nvSpPr>
          <p:cNvPr id="6" name="Text 1"/>
          <p:cNvSpPr/>
          <p:nvPr/>
        </p:nvSpPr>
        <p:spPr>
          <a:xfrm>
            <a:off x="864037" y="1163241"/>
            <a:ext cx="6172200" cy="771525"/>
          </a:xfrm>
          <a:prstGeom prst="rect">
            <a:avLst/>
          </a:prstGeom>
          <a:noFill/>
          <a:ln/>
        </p:spPr>
        <p:txBody>
          <a:bodyPr wrap="none" rtlCol="0" anchor="t"/>
          <a:lstStyle/>
          <a:p>
            <a:pPr marL="0" indent="0">
              <a:lnSpc>
                <a:spcPts val="6075"/>
              </a:lnSpc>
              <a:buNone/>
            </a:pPr>
            <a:r>
              <a:rPr lang="en-US" sz="4860" dirty="0">
                <a:solidFill>
                  <a:srgbClr val="312F2B"/>
                </a:solidFill>
                <a:latin typeface="Gelasio" pitchFamily="34" charset="0"/>
                <a:ea typeface="Gelasio" pitchFamily="34" charset="-122"/>
                <a:cs typeface="Gelasio" pitchFamily="34" charset="-120"/>
              </a:rPr>
              <a:t>Feature Engineering</a:t>
            </a:r>
            <a:endParaRPr lang="en-US" sz="4860" dirty="0"/>
          </a:p>
        </p:txBody>
      </p:sp>
      <p:sp>
        <p:nvSpPr>
          <p:cNvPr id="7" name="Shape 2"/>
          <p:cNvSpPr/>
          <p:nvPr/>
        </p:nvSpPr>
        <p:spPr>
          <a:xfrm>
            <a:off x="1219081" y="2305050"/>
            <a:ext cx="30480" cy="4761309"/>
          </a:xfrm>
          <a:prstGeom prst="roundRect">
            <a:avLst>
              <a:gd name="adj" fmla="val 340200"/>
            </a:avLst>
          </a:prstGeom>
          <a:solidFill>
            <a:srgbClr val="CECEC9"/>
          </a:solidFill>
          <a:ln/>
        </p:spPr>
      </p:sp>
      <p:sp>
        <p:nvSpPr>
          <p:cNvPr id="8" name="Shape 3"/>
          <p:cNvSpPr/>
          <p:nvPr/>
        </p:nvSpPr>
        <p:spPr>
          <a:xfrm>
            <a:off x="1481554" y="2845118"/>
            <a:ext cx="864037" cy="30480"/>
          </a:xfrm>
          <a:prstGeom prst="roundRect">
            <a:avLst>
              <a:gd name="adj" fmla="val 340200"/>
            </a:avLst>
          </a:prstGeom>
          <a:solidFill>
            <a:srgbClr val="CECEC9"/>
          </a:solidFill>
          <a:ln/>
        </p:spPr>
      </p:sp>
      <p:sp>
        <p:nvSpPr>
          <p:cNvPr id="9" name="Shape 4"/>
          <p:cNvSpPr/>
          <p:nvPr/>
        </p:nvSpPr>
        <p:spPr>
          <a:xfrm>
            <a:off x="956608" y="2582704"/>
            <a:ext cx="555427" cy="555427"/>
          </a:xfrm>
          <a:prstGeom prst="roundRect">
            <a:avLst>
              <a:gd name="adj" fmla="val 18669"/>
            </a:avLst>
          </a:prstGeom>
          <a:solidFill>
            <a:srgbClr val="E8E8E3"/>
          </a:solidFill>
          <a:ln w="15240">
            <a:solidFill>
              <a:srgbClr val="CECEC9"/>
            </a:solidFill>
            <a:prstDash val="solid"/>
          </a:ln>
        </p:spPr>
      </p:sp>
      <p:sp>
        <p:nvSpPr>
          <p:cNvPr id="10" name="Text 5"/>
          <p:cNvSpPr/>
          <p:nvPr/>
        </p:nvSpPr>
        <p:spPr>
          <a:xfrm>
            <a:off x="1154728" y="2675215"/>
            <a:ext cx="159187"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1</a:t>
            </a:r>
            <a:endParaRPr lang="en-US" sz="2916" dirty="0"/>
          </a:p>
        </p:txBody>
      </p:sp>
      <p:sp>
        <p:nvSpPr>
          <p:cNvPr id="11" name="Text 6"/>
          <p:cNvSpPr/>
          <p:nvPr/>
        </p:nvSpPr>
        <p:spPr>
          <a:xfrm>
            <a:off x="2592110" y="2551867"/>
            <a:ext cx="3086100" cy="385763"/>
          </a:xfrm>
          <a:prstGeom prst="rect">
            <a:avLst/>
          </a:prstGeom>
          <a:noFill/>
          <a:ln/>
        </p:spPr>
        <p:txBody>
          <a:bodyPr wrap="none" rtlCol="0" anchor="t"/>
          <a:lstStyle/>
          <a:p>
            <a:pPr marL="0" indent="0" algn="l">
              <a:lnSpc>
                <a:spcPts val="3038"/>
              </a:lnSpc>
              <a:buNone/>
            </a:pPr>
            <a:r>
              <a:rPr lang="en-US" sz="2430" dirty="0">
                <a:solidFill>
                  <a:srgbClr val="272525"/>
                </a:solidFill>
                <a:latin typeface="Gelasio" pitchFamily="34" charset="0"/>
                <a:ea typeface="Gelasio" pitchFamily="34" charset="-122"/>
                <a:cs typeface="Gelasio" pitchFamily="34" charset="-120"/>
              </a:rPr>
              <a:t>Identify Signals</a:t>
            </a:r>
            <a:endParaRPr lang="en-US" sz="2430" dirty="0"/>
          </a:p>
        </p:txBody>
      </p:sp>
      <p:sp>
        <p:nvSpPr>
          <p:cNvPr id="12" name="Text 7"/>
          <p:cNvSpPr/>
          <p:nvPr/>
        </p:nvSpPr>
        <p:spPr>
          <a:xfrm>
            <a:off x="2592110" y="3085743"/>
            <a:ext cx="5687854" cy="395049"/>
          </a:xfrm>
          <a:prstGeom prst="rect">
            <a:avLst/>
          </a:prstGeom>
          <a:noFill/>
          <a:ln/>
        </p:spPr>
        <p:txBody>
          <a:bodyPr wrap="none" rtlCol="0" anchor="t"/>
          <a:lstStyle/>
          <a:p>
            <a:pPr marL="0" indent="0" algn="l">
              <a:lnSpc>
                <a:spcPts val="3110"/>
              </a:lnSpc>
              <a:buNone/>
            </a:pPr>
            <a:r>
              <a:rPr lang="en-US" sz="1944" dirty="0">
                <a:solidFill>
                  <a:srgbClr val="272525"/>
                </a:solidFill>
                <a:latin typeface="Lato" pitchFamily="34" charset="0"/>
                <a:ea typeface="Lato" pitchFamily="34" charset="-122"/>
                <a:cs typeface="Lato" pitchFamily="34" charset="-120"/>
              </a:rPr>
              <a:t>Extract meaningful predictors from raw data.</a:t>
            </a:r>
            <a:endParaRPr lang="en-US" sz="1944" dirty="0"/>
          </a:p>
        </p:txBody>
      </p:sp>
      <p:sp>
        <p:nvSpPr>
          <p:cNvPr id="13" name="Shape 8"/>
          <p:cNvSpPr/>
          <p:nvPr/>
        </p:nvSpPr>
        <p:spPr>
          <a:xfrm>
            <a:off x="1481554" y="4514493"/>
            <a:ext cx="864037" cy="30480"/>
          </a:xfrm>
          <a:prstGeom prst="roundRect">
            <a:avLst>
              <a:gd name="adj" fmla="val 340200"/>
            </a:avLst>
          </a:prstGeom>
          <a:solidFill>
            <a:srgbClr val="CECEC9"/>
          </a:solidFill>
          <a:ln/>
        </p:spPr>
      </p:sp>
      <p:sp>
        <p:nvSpPr>
          <p:cNvPr id="14" name="Shape 9"/>
          <p:cNvSpPr/>
          <p:nvPr/>
        </p:nvSpPr>
        <p:spPr>
          <a:xfrm>
            <a:off x="956608" y="4252079"/>
            <a:ext cx="555427" cy="555427"/>
          </a:xfrm>
          <a:prstGeom prst="roundRect">
            <a:avLst>
              <a:gd name="adj" fmla="val 18669"/>
            </a:avLst>
          </a:prstGeom>
          <a:solidFill>
            <a:srgbClr val="E8E8E3"/>
          </a:solidFill>
          <a:ln w="15240">
            <a:solidFill>
              <a:srgbClr val="CECEC9"/>
            </a:solidFill>
            <a:prstDash val="solid"/>
          </a:ln>
        </p:spPr>
      </p:sp>
      <p:sp>
        <p:nvSpPr>
          <p:cNvPr id="15" name="Text 10"/>
          <p:cNvSpPr/>
          <p:nvPr/>
        </p:nvSpPr>
        <p:spPr>
          <a:xfrm>
            <a:off x="1130796" y="4344591"/>
            <a:ext cx="206931"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2</a:t>
            </a:r>
            <a:endParaRPr lang="en-US" sz="2916" dirty="0"/>
          </a:p>
        </p:txBody>
      </p:sp>
      <p:sp>
        <p:nvSpPr>
          <p:cNvPr id="16" name="Text 11"/>
          <p:cNvSpPr/>
          <p:nvPr/>
        </p:nvSpPr>
        <p:spPr>
          <a:xfrm>
            <a:off x="2592110" y="4221242"/>
            <a:ext cx="3086100" cy="385763"/>
          </a:xfrm>
          <a:prstGeom prst="rect">
            <a:avLst/>
          </a:prstGeom>
          <a:noFill/>
          <a:ln/>
        </p:spPr>
        <p:txBody>
          <a:bodyPr wrap="none" rtlCol="0" anchor="t"/>
          <a:lstStyle/>
          <a:p>
            <a:pPr marL="0" indent="0" algn="l">
              <a:lnSpc>
                <a:spcPts val="3038"/>
              </a:lnSpc>
              <a:buNone/>
            </a:pPr>
            <a:r>
              <a:rPr lang="en-US" sz="2430" dirty="0">
                <a:solidFill>
                  <a:srgbClr val="272525"/>
                </a:solidFill>
                <a:latin typeface="Gelasio" pitchFamily="34" charset="0"/>
                <a:ea typeface="Gelasio" pitchFamily="34" charset="-122"/>
                <a:cs typeface="Gelasio" pitchFamily="34" charset="-120"/>
              </a:rPr>
              <a:t>Transform Features</a:t>
            </a:r>
            <a:endParaRPr lang="en-US" sz="2430" dirty="0"/>
          </a:p>
        </p:txBody>
      </p:sp>
      <p:sp>
        <p:nvSpPr>
          <p:cNvPr id="17" name="Text 12"/>
          <p:cNvSpPr/>
          <p:nvPr/>
        </p:nvSpPr>
        <p:spPr>
          <a:xfrm>
            <a:off x="2592110" y="4755118"/>
            <a:ext cx="5687854" cy="395049"/>
          </a:xfrm>
          <a:prstGeom prst="rect">
            <a:avLst/>
          </a:prstGeom>
          <a:noFill/>
          <a:ln/>
        </p:spPr>
        <p:txBody>
          <a:bodyPr wrap="none" rtlCol="0" anchor="t"/>
          <a:lstStyle/>
          <a:p>
            <a:pPr marL="0" indent="0" algn="l">
              <a:lnSpc>
                <a:spcPts val="3110"/>
              </a:lnSpc>
              <a:buNone/>
            </a:pPr>
            <a:r>
              <a:rPr lang="en-US" sz="1944" dirty="0">
                <a:solidFill>
                  <a:srgbClr val="272525"/>
                </a:solidFill>
                <a:latin typeface="Lato" pitchFamily="34" charset="0"/>
                <a:ea typeface="Lato" pitchFamily="34" charset="-122"/>
                <a:cs typeface="Lato" pitchFamily="34" charset="-120"/>
              </a:rPr>
              <a:t>Combine, scale, and engineer new variables.</a:t>
            </a:r>
            <a:endParaRPr lang="en-US" sz="1944" dirty="0"/>
          </a:p>
        </p:txBody>
      </p:sp>
      <p:sp>
        <p:nvSpPr>
          <p:cNvPr id="18" name="Shape 13"/>
          <p:cNvSpPr/>
          <p:nvPr/>
        </p:nvSpPr>
        <p:spPr>
          <a:xfrm>
            <a:off x="1481554" y="6183868"/>
            <a:ext cx="864037" cy="30480"/>
          </a:xfrm>
          <a:prstGeom prst="roundRect">
            <a:avLst>
              <a:gd name="adj" fmla="val 340200"/>
            </a:avLst>
          </a:prstGeom>
          <a:solidFill>
            <a:srgbClr val="CECEC9"/>
          </a:solidFill>
          <a:ln/>
        </p:spPr>
      </p:sp>
      <p:sp>
        <p:nvSpPr>
          <p:cNvPr id="19" name="Shape 14"/>
          <p:cNvSpPr/>
          <p:nvPr/>
        </p:nvSpPr>
        <p:spPr>
          <a:xfrm>
            <a:off x="956608" y="5921454"/>
            <a:ext cx="555427" cy="555427"/>
          </a:xfrm>
          <a:prstGeom prst="roundRect">
            <a:avLst>
              <a:gd name="adj" fmla="val 18669"/>
            </a:avLst>
          </a:prstGeom>
          <a:solidFill>
            <a:srgbClr val="E8E8E3"/>
          </a:solidFill>
          <a:ln w="15240">
            <a:solidFill>
              <a:srgbClr val="CECEC9"/>
            </a:solidFill>
            <a:prstDash val="solid"/>
          </a:ln>
        </p:spPr>
      </p:sp>
      <p:sp>
        <p:nvSpPr>
          <p:cNvPr id="20" name="Text 15"/>
          <p:cNvSpPr/>
          <p:nvPr/>
        </p:nvSpPr>
        <p:spPr>
          <a:xfrm>
            <a:off x="1132106" y="6013966"/>
            <a:ext cx="204311" cy="370284"/>
          </a:xfrm>
          <a:prstGeom prst="rect">
            <a:avLst/>
          </a:prstGeom>
          <a:noFill/>
          <a:ln/>
        </p:spPr>
        <p:txBody>
          <a:bodyPr wrap="none" rtlCol="0" anchor="t"/>
          <a:lstStyle/>
          <a:p>
            <a:pPr marL="0" indent="0" algn="ctr">
              <a:lnSpc>
                <a:spcPts val="2916"/>
              </a:lnSpc>
              <a:buNone/>
            </a:pPr>
            <a:r>
              <a:rPr lang="en-US" sz="2916" dirty="0">
                <a:solidFill>
                  <a:srgbClr val="272525"/>
                </a:solidFill>
                <a:latin typeface="Gelasio" pitchFamily="34" charset="0"/>
                <a:ea typeface="Gelasio" pitchFamily="34" charset="-122"/>
                <a:cs typeface="Gelasio" pitchFamily="34" charset="-120"/>
              </a:rPr>
              <a:t>3</a:t>
            </a:r>
            <a:endParaRPr lang="en-US" sz="2916" dirty="0"/>
          </a:p>
        </p:txBody>
      </p:sp>
      <p:sp>
        <p:nvSpPr>
          <p:cNvPr id="21" name="Text 16"/>
          <p:cNvSpPr/>
          <p:nvPr/>
        </p:nvSpPr>
        <p:spPr>
          <a:xfrm>
            <a:off x="2592110" y="5890617"/>
            <a:ext cx="3338870" cy="385763"/>
          </a:xfrm>
          <a:prstGeom prst="rect">
            <a:avLst/>
          </a:prstGeom>
          <a:noFill/>
          <a:ln/>
        </p:spPr>
        <p:txBody>
          <a:bodyPr wrap="none" rtlCol="0" anchor="t"/>
          <a:lstStyle/>
          <a:p>
            <a:pPr marL="0" indent="0" algn="l">
              <a:lnSpc>
                <a:spcPts val="3038"/>
              </a:lnSpc>
              <a:buNone/>
            </a:pPr>
            <a:r>
              <a:rPr lang="en-US" sz="2430" dirty="0">
                <a:solidFill>
                  <a:srgbClr val="272525"/>
                </a:solidFill>
                <a:latin typeface="Gelasio" pitchFamily="34" charset="0"/>
                <a:ea typeface="Gelasio" pitchFamily="34" charset="-122"/>
                <a:cs typeface="Gelasio" pitchFamily="34" charset="-120"/>
              </a:rPr>
              <a:t>Select Relevant Features</a:t>
            </a:r>
            <a:endParaRPr lang="en-US" sz="2430" dirty="0"/>
          </a:p>
        </p:txBody>
      </p:sp>
      <p:sp>
        <p:nvSpPr>
          <p:cNvPr id="22" name="Text 17"/>
          <p:cNvSpPr/>
          <p:nvPr/>
        </p:nvSpPr>
        <p:spPr>
          <a:xfrm>
            <a:off x="2592110" y="6424493"/>
            <a:ext cx="5687854" cy="395049"/>
          </a:xfrm>
          <a:prstGeom prst="rect">
            <a:avLst/>
          </a:prstGeom>
          <a:noFill/>
          <a:ln/>
        </p:spPr>
        <p:txBody>
          <a:bodyPr wrap="none" rtlCol="0" anchor="t"/>
          <a:lstStyle/>
          <a:p>
            <a:pPr marL="0" indent="0" algn="l">
              <a:lnSpc>
                <a:spcPts val="3110"/>
              </a:lnSpc>
              <a:buNone/>
            </a:pPr>
            <a:r>
              <a:rPr lang="en-US" sz="1944" dirty="0">
                <a:solidFill>
                  <a:srgbClr val="272525"/>
                </a:solidFill>
                <a:latin typeface="Lato" pitchFamily="34" charset="0"/>
                <a:ea typeface="Lato" pitchFamily="34" charset="-122"/>
                <a:cs typeface="Lato" pitchFamily="34" charset="-120"/>
              </a:rPr>
              <a:t>Determine the most impactful predictors.</a:t>
            </a:r>
            <a:endParaRPr lang="en-US" sz="1944"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extBox 1"/>
          <p:cNvSpPr txBox="1"/>
          <p:nvPr/>
        </p:nvSpPr>
        <p:spPr>
          <a:xfrm>
            <a:off x="457152" y="30432"/>
            <a:ext cx="13030291" cy="7995589"/>
          </a:xfrm>
          <a:prstGeom prst="rect">
            <a:avLst/>
          </a:prstGeom>
          <a:noFill/>
        </p:spPr>
        <p:txBody>
          <a:bodyPr wrap="square" lIns="130622" tIns="65311" rIns="130622" bIns="65311" rtlCol="0">
            <a:spAutoFit/>
          </a:bodyPr>
          <a:lstStyle/>
          <a:p>
            <a:pPr algn="ctr"/>
            <a:r>
              <a:rPr lang="en-US" sz="5100" b="1" u="sng" dirty="0" smtClean="0">
                <a:solidFill>
                  <a:schemeClr val="accent6">
                    <a:lumMod val="75000"/>
                  </a:schemeClr>
                </a:solidFill>
              </a:rPr>
              <a:t>Methodology  for Sales Forecasting</a:t>
            </a:r>
          </a:p>
          <a:p>
            <a:endParaRPr lang="en-US" sz="3400" b="1" dirty="0"/>
          </a:p>
          <a:p>
            <a:r>
              <a:rPr lang="en-US" sz="3400" b="1" dirty="0" smtClean="0"/>
              <a:t>Data Collection</a:t>
            </a:r>
          </a:p>
          <a:p>
            <a:pPr lvl="1">
              <a:buFont typeface="Arial" pitchFamily="34" charset="0"/>
              <a:buChar char="•"/>
            </a:pPr>
            <a:r>
              <a:rPr lang="en-US" sz="3400" b="1" dirty="0"/>
              <a:t> </a:t>
            </a:r>
            <a:r>
              <a:rPr lang="en-US" sz="3400" dirty="0" smtClean="0"/>
              <a:t>Gather historical sales data and relevant features.</a:t>
            </a:r>
          </a:p>
          <a:p>
            <a:r>
              <a:rPr lang="en-US" sz="3400" b="1" dirty="0" smtClean="0"/>
              <a:t>Data Preprocessing</a:t>
            </a:r>
            <a:endParaRPr lang="en-US" sz="3400" b="1" dirty="0"/>
          </a:p>
          <a:p>
            <a:pPr lvl="1">
              <a:buFont typeface="Arial" pitchFamily="34" charset="0"/>
              <a:buChar char="•"/>
            </a:pPr>
            <a:r>
              <a:rPr lang="en-US" sz="3400" dirty="0" smtClean="0"/>
              <a:t> Clean data (handle missing values, encode categorical variables).</a:t>
            </a:r>
          </a:p>
          <a:p>
            <a:r>
              <a:rPr lang="en-US" sz="3400" b="1" dirty="0" smtClean="0"/>
              <a:t>Exploratory Data Analysis (EDA)</a:t>
            </a:r>
            <a:endParaRPr lang="en-US" sz="3400" dirty="0" smtClean="0"/>
          </a:p>
          <a:p>
            <a:pPr lvl="1">
              <a:buFont typeface="Arial" pitchFamily="34" charset="0"/>
              <a:buChar char="•"/>
            </a:pPr>
            <a:r>
              <a:rPr lang="en-US" sz="3400" dirty="0" smtClean="0"/>
              <a:t>Visualize trends, seasonality, and outliers.</a:t>
            </a:r>
          </a:p>
          <a:p>
            <a:r>
              <a:rPr lang="en-US" sz="3400" b="1" dirty="0" smtClean="0"/>
              <a:t>Model Selection</a:t>
            </a:r>
            <a:endParaRPr lang="en-US" sz="3400" dirty="0" smtClean="0"/>
          </a:p>
          <a:p>
            <a:pPr lvl="1">
              <a:buFont typeface="Arial" pitchFamily="34" charset="0"/>
              <a:buChar char="•"/>
            </a:pPr>
            <a:r>
              <a:rPr lang="en-US" sz="3400" dirty="0" smtClean="0"/>
              <a:t> Choose appropriate models (e.g., ARIMA, regression, machine learning).</a:t>
            </a:r>
          </a:p>
          <a:p>
            <a:r>
              <a:rPr lang="en-US" sz="3400" b="1" dirty="0" smtClean="0"/>
              <a:t>Model Training &amp; Validation</a:t>
            </a:r>
            <a:endParaRPr lang="en-US" sz="3400" dirty="0" smtClean="0"/>
          </a:p>
          <a:p>
            <a:pPr lvl="1">
              <a:buFont typeface="Arial" pitchFamily="34" charset="0"/>
              <a:buChar char="•"/>
            </a:pPr>
            <a:r>
              <a:rPr lang="en-US" sz="3400" dirty="0" smtClean="0"/>
              <a:t> Split data into training/testing sets; evaluate using metrics (MAE, RMSE).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extBox 1"/>
          <p:cNvSpPr txBox="1"/>
          <p:nvPr/>
        </p:nvSpPr>
        <p:spPr>
          <a:xfrm>
            <a:off x="342851" y="342874"/>
            <a:ext cx="13830397" cy="3548217"/>
          </a:xfrm>
          <a:prstGeom prst="rect">
            <a:avLst/>
          </a:prstGeom>
          <a:noFill/>
        </p:spPr>
        <p:txBody>
          <a:bodyPr wrap="square" lIns="130622" tIns="65311" rIns="130622" bIns="65311" rtlCol="0">
            <a:spAutoFit/>
          </a:bodyPr>
          <a:lstStyle/>
          <a:p>
            <a:r>
              <a:rPr lang="en-US" sz="3400" b="1" dirty="0" smtClean="0"/>
              <a:t>Forecasting</a:t>
            </a:r>
            <a:endParaRPr lang="en-US" sz="3400" dirty="0" smtClean="0"/>
          </a:p>
          <a:p>
            <a:pPr lvl="1">
              <a:buFont typeface="Arial" pitchFamily="34" charset="0"/>
              <a:buChar char="•"/>
            </a:pPr>
            <a:r>
              <a:rPr lang="en-US" sz="3400" dirty="0" smtClean="0"/>
              <a:t> Generate predictions for future sales</a:t>
            </a:r>
            <a:r>
              <a:rPr lang="en-US" sz="3400" dirty="0" smtClean="0"/>
              <a:t>.</a:t>
            </a:r>
            <a:endParaRPr lang="en-US" sz="3400" b="1" dirty="0" smtClean="0"/>
          </a:p>
          <a:p>
            <a:r>
              <a:rPr lang="en-US" sz="3400" b="1" dirty="0" smtClean="0"/>
              <a:t>Visualization </a:t>
            </a:r>
            <a:r>
              <a:rPr lang="en-US" sz="3400" b="1" dirty="0" smtClean="0"/>
              <a:t>of Results</a:t>
            </a:r>
            <a:endParaRPr lang="en-US" sz="3400" dirty="0" smtClean="0"/>
          </a:p>
          <a:p>
            <a:pPr lvl="1">
              <a:buFont typeface="Arial" pitchFamily="34" charset="0"/>
              <a:buChar char="•"/>
            </a:pPr>
            <a:r>
              <a:rPr lang="en-US" sz="3400" dirty="0" smtClean="0"/>
              <a:t> Plot actual vs. forecasted sales for assessment.</a:t>
            </a:r>
          </a:p>
          <a:p>
            <a:r>
              <a:rPr lang="en-US" sz="3400" b="1" dirty="0" smtClean="0"/>
              <a:t>Model Refinement</a:t>
            </a:r>
            <a:endParaRPr lang="en-US" sz="3400" dirty="0" smtClean="0"/>
          </a:p>
          <a:p>
            <a:pPr lvl="1">
              <a:buFont typeface="Arial" pitchFamily="34" charset="0"/>
              <a:buChar char="•"/>
            </a:pPr>
            <a:r>
              <a:rPr lang="en-US" sz="3400" dirty="0" smtClean="0"/>
              <a:t> Continuously improve based on new data and performance metrics.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4630400" cy="822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3" name="TextBox 2"/>
          <p:cNvSpPr txBox="1"/>
          <p:nvPr/>
        </p:nvSpPr>
        <p:spPr>
          <a:xfrm>
            <a:off x="1" y="0"/>
            <a:ext cx="14630400" cy="8765030"/>
          </a:xfrm>
          <a:prstGeom prst="rect">
            <a:avLst/>
          </a:prstGeom>
          <a:noFill/>
        </p:spPr>
        <p:txBody>
          <a:bodyPr wrap="square" lIns="130622" tIns="65311" rIns="130622" bIns="65311" rtlCol="0">
            <a:spAutoFit/>
          </a:bodyPr>
          <a:lstStyle/>
          <a:p>
            <a:pPr algn="ctr"/>
            <a:r>
              <a:rPr lang="en-US" sz="5100" b="1" u="sng" dirty="0" smtClean="0">
                <a:solidFill>
                  <a:schemeClr val="tx2">
                    <a:lumMod val="60000"/>
                    <a:lumOff val="40000"/>
                  </a:schemeClr>
                </a:solidFill>
              </a:rPr>
              <a:t>Tools for Sales Forecasting </a:t>
            </a:r>
          </a:p>
          <a:p>
            <a:r>
              <a:rPr lang="en-US" sz="3400" b="1" dirty="0" smtClean="0"/>
              <a:t>Pandas</a:t>
            </a:r>
            <a:endParaRPr lang="en-US" sz="3400" dirty="0" smtClean="0"/>
          </a:p>
          <a:p>
            <a:pPr lvl="1"/>
            <a:r>
              <a:rPr lang="en-US" sz="3400" dirty="0" smtClean="0"/>
              <a:t>For data manipulation and analysis, making it easy to handle datasets.</a:t>
            </a:r>
          </a:p>
          <a:p>
            <a:r>
              <a:rPr lang="en-US" sz="3400" b="1" dirty="0" smtClean="0"/>
              <a:t>NumPy</a:t>
            </a:r>
            <a:endParaRPr lang="en-US" sz="3400" dirty="0" smtClean="0"/>
          </a:p>
          <a:p>
            <a:pPr lvl="1"/>
            <a:r>
              <a:rPr lang="en-US" sz="3400" dirty="0" smtClean="0"/>
              <a:t>Essential for numerical computations and handling arrays efficiently.</a:t>
            </a:r>
          </a:p>
          <a:p>
            <a:r>
              <a:rPr lang="en-US" sz="3400" b="1" dirty="0" smtClean="0"/>
              <a:t>Statsmodels</a:t>
            </a:r>
            <a:endParaRPr lang="en-US" sz="3400" dirty="0" smtClean="0"/>
          </a:p>
          <a:p>
            <a:pPr lvl="1"/>
            <a:r>
              <a:rPr lang="en-US" sz="3400" dirty="0" smtClean="0"/>
              <a:t>Provides statistical models, including time series analysis tools like ARIMA.</a:t>
            </a:r>
          </a:p>
          <a:p>
            <a:r>
              <a:rPr lang="en-US" sz="3400" b="1" dirty="0" smtClean="0"/>
              <a:t>Scikit-learn</a:t>
            </a:r>
            <a:endParaRPr lang="en-US" sz="3400" dirty="0" smtClean="0"/>
          </a:p>
          <a:p>
            <a:pPr lvl="1"/>
            <a:r>
              <a:rPr lang="en-US" sz="3400" dirty="0" smtClean="0"/>
              <a:t>Useful for machine learning algorithms, regression, and model evaluation</a:t>
            </a:r>
            <a:r>
              <a:rPr lang="en-US" sz="3400" dirty="0" smtClean="0"/>
              <a:t>.</a:t>
            </a:r>
          </a:p>
          <a:p>
            <a:r>
              <a:rPr lang="en-US" sz="3400" b="1" dirty="0" err="1" smtClean="0"/>
              <a:t>Matplotlib</a:t>
            </a:r>
            <a:r>
              <a:rPr lang="en-US" sz="3400" b="1" dirty="0" smtClean="0"/>
              <a:t> &amp; </a:t>
            </a:r>
            <a:r>
              <a:rPr lang="en-US" sz="3400" b="1" dirty="0" err="1" smtClean="0"/>
              <a:t>Seaborn</a:t>
            </a:r>
            <a:endParaRPr lang="en-US" sz="3400" dirty="0" smtClean="0"/>
          </a:p>
          <a:p>
            <a:r>
              <a:rPr lang="en-US" sz="3400" dirty="0" smtClean="0"/>
              <a:t>For data visualization, creating informative and interactive plots</a:t>
            </a:r>
            <a:r>
              <a:rPr lang="en-US" sz="3400" dirty="0" smtClean="0"/>
              <a:t>.</a:t>
            </a:r>
            <a:r>
              <a:rPr lang="en-US" sz="3400" b="1" dirty="0" smtClean="0"/>
              <a:t> </a:t>
            </a:r>
            <a:endParaRPr lang="en-US" sz="3400" b="1" dirty="0" smtClean="0"/>
          </a:p>
          <a:p>
            <a:r>
              <a:rPr lang="en-US" sz="3400" b="1" dirty="0" err="1" smtClean="0"/>
              <a:t>SciPy</a:t>
            </a:r>
            <a:r>
              <a:rPr lang="en-US" sz="3400" b="1" dirty="0" smtClean="0"/>
              <a:t> </a:t>
            </a:r>
            <a:r>
              <a:rPr lang="en-US" sz="3400" b="1" dirty="0" smtClean="0"/>
              <a:t>(</a:t>
            </a:r>
            <a:r>
              <a:rPr lang="en-US" sz="3400" b="1" dirty="0" err="1" smtClean="0"/>
              <a:t>scipy.stats</a:t>
            </a:r>
            <a:r>
              <a:rPr lang="en-US" sz="3400" b="1" dirty="0" smtClean="0"/>
              <a:t>)</a:t>
            </a:r>
            <a:endParaRPr lang="en-US" sz="3400" dirty="0" smtClean="0"/>
          </a:p>
          <a:p>
            <a:pPr lvl="1"/>
            <a:r>
              <a:rPr lang="en-US" sz="3400" dirty="0" smtClean="0"/>
              <a:t>Offers a wide range of statistical functions for hypothesis testing and data distribution analysis.</a:t>
            </a:r>
          </a:p>
          <a:p>
            <a:pPr lvl="1"/>
            <a:endParaRPr lang="en-US" sz="3400" dirty="0" smtClean="0"/>
          </a:p>
          <a:p>
            <a:pPr lvl="1"/>
            <a:endParaRPr lang="en-US" sz="34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742</Words>
  <Application>Microsoft Office PowerPoint</Application>
  <PresentationFormat>Custom</PresentationFormat>
  <Paragraphs>169</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Bhupal</cp:lastModifiedBy>
  <cp:revision>8</cp:revision>
  <dcterms:created xsi:type="dcterms:W3CDTF">2024-08-07T02:47:27Z</dcterms:created>
  <dcterms:modified xsi:type="dcterms:W3CDTF">2024-10-18T16:47:17Z</dcterms:modified>
</cp:coreProperties>
</file>