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10"/>
  </p:notesMasterIdLst>
  <p:sldIdLst>
    <p:sldId id="256" r:id="rId2"/>
    <p:sldId id="257" r:id="rId3"/>
    <p:sldId id="258" r:id="rId4"/>
    <p:sldId id="260" r:id="rId5"/>
    <p:sldId id="261"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17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70"/>
    <p:restoredTop sz="95707"/>
  </p:normalViewPr>
  <p:slideViewPr>
    <p:cSldViewPr snapToGrid="0" snapToObjects="1">
      <p:cViewPr varScale="1">
        <p:scale>
          <a:sx n="104" d="100"/>
          <a:sy n="104" d="100"/>
        </p:scale>
        <p:origin x="13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1735D-A8F1-C94A-AD3E-54BE72F7CEF6}" type="datetimeFigureOut">
              <a:rPr lang="en-US" smtClean="0"/>
              <a:t>9/14/21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6E684-7FB4-B744-8175-C2F551BDB430}" type="slidenum">
              <a:rPr lang="en-US" smtClean="0"/>
              <a:t>‹#›</a:t>
            </a:fld>
            <a:endParaRPr lang="en-US"/>
          </a:p>
        </p:txBody>
      </p:sp>
    </p:spTree>
    <p:extLst>
      <p:ext uri="{BB962C8B-B14F-4D97-AF65-F5344CB8AC3E}">
        <p14:creationId xmlns:p14="http://schemas.microsoft.com/office/powerpoint/2010/main" val="110468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F6E684-7FB4-B744-8175-C2F551BDB430}" type="slidenum">
              <a:rPr lang="en-US" smtClean="0"/>
              <a:t>2</a:t>
            </a:fld>
            <a:endParaRPr lang="en-US"/>
          </a:p>
        </p:txBody>
      </p:sp>
    </p:spTree>
    <p:extLst>
      <p:ext uri="{BB962C8B-B14F-4D97-AF65-F5344CB8AC3E}">
        <p14:creationId xmlns:p14="http://schemas.microsoft.com/office/powerpoint/2010/main" val="2425013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F6E684-7FB4-B744-8175-C2F551BDB430}" type="slidenum">
              <a:rPr lang="en-US" smtClean="0"/>
              <a:t>3</a:t>
            </a:fld>
            <a:endParaRPr lang="en-US"/>
          </a:p>
        </p:txBody>
      </p:sp>
    </p:spTree>
    <p:extLst>
      <p:ext uri="{BB962C8B-B14F-4D97-AF65-F5344CB8AC3E}">
        <p14:creationId xmlns:p14="http://schemas.microsoft.com/office/powerpoint/2010/main" val="317033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9/14/21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53691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9/14/21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8886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9/14/21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662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9/14/21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485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9/14/21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548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9/14/21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5508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9/14/21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086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9/14/21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504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9/14/21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713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9/14/21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061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9/14/21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828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1">
                <a:lumMod val="12894"/>
                <a:lumOff val="87106"/>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9/14/21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73884896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64" r:id="rId7"/>
    <p:sldLayoutId id="2147483765" r:id="rId8"/>
    <p:sldLayoutId id="2147483766" r:id="rId9"/>
    <p:sldLayoutId id="2147483767" r:id="rId10"/>
    <p:sldLayoutId id="214748377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plotly.com/javascript/gapminder-example/" TargetMode="External"/><Relationship Id="rId3" Type="http://schemas.openxmlformats.org/officeDocument/2006/relationships/image" Target="../media/image2.png"/><Relationship Id="rId7" Type="http://schemas.openxmlformats.org/officeDocument/2006/relationships/hyperlink" Target="https://www.ted.com/playlists/474/the_best_hans_rosling_talks_y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kaggle.com/andradaolteanu/country-mapping-iso-continent-region" TargetMode="External"/><Relationship Id="rId5" Type="http://schemas.openxmlformats.org/officeDocument/2006/relationships/hyperlink" Target="https://www.kaggle.com/kumarajarshi/life-expectancy-who" TargetMode="External"/><Relationship Id="rId10" Type="http://schemas.openxmlformats.org/officeDocument/2006/relationships/hyperlink" Target="https://plotly.com/javascript/box-plots/" TargetMode="External"/><Relationship Id="rId4" Type="http://schemas.openxmlformats.org/officeDocument/2006/relationships/image" Target="../media/image7.png"/><Relationship Id="rId9" Type="http://schemas.openxmlformats.org/officeDocument/2006/relationships/hyperlink" Target="https://plotly.com/javascript/choropleth-map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ithiyasuresh/LifeExpectancy_Projec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nithiyasuresh.github.io/LifeExpectancy_Projec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2B028756-0FA5-471F-B25F-B44FA1553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8" name="Group 47">
            <a:extLst>
              <a:ext uri="{FF2B5EF4-FFF2-40B4-BE49-F238E27FC236}">
                <a16:creationId xmlns:a16="http://schemas.microsoft.com/office/drawing/2014/main" id="{A19C2C53-C77D-4569-8377-F6307A1056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49" name="Picture 48">
              <a:extLst>
                <a:ext uri="{FF2B5EF4-FFF2-40B4-BE49-F238E27FC236}">
                  <a16:creationId xmlns:a16="http://schemas.microsoft.com/office/drawing/2014/main" id="{F91D0B37-4004-4E3A-97FE-EF3C057AA4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0" name="Picture 49">
              <a:extLst>
                <a:ext uri="{FF2B5EF4-FFF2-40B4-BE49-F238E27FC236}">
                  <a16:creationId xmlns:a16="http://schemas.microsoft.com/office/drawing/2014/main" id="{1E0457E7-51E7-4FFE-B085-40494AC3E87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4" name="Picture 3" descr="Angled lines in different colors">
            <a:extLst>
              <a:ext uri="{FF2B5EF4-FFF2-40B4-BE49-F238E27FC236}">
                <a16:creationId xmlns:a16="http://schemas.microsoft.com/office/drawing/2014/main" id="{DCEA57A0-A844-4FA8-B59F-B37E33811D2F}"/>
              </a:ext>
            </a:extLst>
          </p:cNvPr>
          <p:cNvPicPr>
            <a:picLocks noChangeAspect="1"/>
          </p:cNvPicPr>
          <p:nvPr/>
        </p:nvPicPr>
        <p:blipFill rotWithShape="1">
          <a:blip r:embed="rId5"/>
          <a:srcRect t="34280" b="9470"/>
          <a:stretch/>
        </p:blipFill>
        <p:spPr>
          <a:xfrm>
            <a:off x="158060" y="2282161"/>
            <a:ext cx="6283146" cy="4322032"/>
          </a:xfrm>
          <a:prstGeom prst="rect">
            <a:avLst/>
          </a:prstGeom>
        </p:spPr>
      </p:pic>
      <p:sp>
        <p:nvSpPr>
          <p:cNvPr id="5" name="Rectangle 4">
            <a:extLst>
              <a:ext uri="{FF2B5EF4-FFF2-40B4-BE49-F238E27FC236}">
                <a16:creationId xmlns:a16="http://schemas.microsoft.com/office/drawing/2014/main" id="{8CDADB10-D6EE-DC46-BAAB-83F271175167}"/>
              </a:ext>
            </a:extLst>
          </p:cNvPr>
          <p:cNvSpPr/>
          <p:nvPr/>
        </p:nvSpPr>
        <p:spPr>
          <a:xfrm>
            <a:off x="739036" y="363403"/>
            <a:ext cx="10233764" cy="1754326"/>
          </a:xfrm>
          <a:prstGeom prst="rect">
            <a:avLst/>
          </a:prstGeom>
          <a:gradFill>
            <a:gsLst>
              <a:gs pos="4000">
                <a:schemeClr val="accent1">
                  <a:lumMod val="12894"/>
                  <a:lumOff val="87106"/>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91440" tIns="45720" rIns="91440" bIns="45720">
            <a:spAutoFit/>
          </a:bodyPr>
          <a:lstStyle/>
          <a:p>
            <a:pPr algn="ctr"/>
            <a:r>
              <a:rPr lang="en-US" sz="5400" b="1" cap="none" spc="0" dirty="0">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rPr>
              <a:t>Life Expectancy </a:t>
            </a:r>
            <a:br>
              <a:rPr lang="en-US" sz="5400" b="1" cap="none" spc="0" dirty="0">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rPr>
            </a:br>
            <a:r>
              <a:rPr lang="en-US" sz="5400" b="1" cap="none" spc="0" dirty="0">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rPr>
              <a:t>Analysis</a:t>
            </a:r>
          </a:p>
        </p:txBody>
      </p:sp>
      <p:sp>
        <p:nvSpPr>
          <p:cNvPr id="40" name="Rectangle 39">
            <a:extLst>
              <a:ext uri="{FF2B5EF4-FFF2-40B4-BE49-F238E27FC236}">
                <a16:creationId xmlns:a16="http://schemas.microsoft.com/office/drawing/2014/main" id="{24165148-36E1-1B4F-8B63-914C535A945D}"/>
              </a:ext>
            </a:extLst>
          </p:cNvPr>
          <p:cNvSpPr/>
          <p:nvPr/>
        </p:nvSpPr>
        <p:spPr>
          <a:xfrm>
            <a:off x="6708171" y="2509681"/>
            <a:ext cx="4868128" cy="34163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dirty="0">
                <a:ln w="0"/>
                <a:solidFill>
                  <a:schemeClr val="accent1"/>
                </a:solidFill>
                <a:effectLst>
                  <a:outerShdw blurRad="38100" dist="25400" dir="5400000" algn="ctr" rotWithShape="0">
                    <a:srgbClr val="6E747A">
                      <a:alpha val="43000"/>
                    </a:srgbClr>
                  </a:outerShdw>
                </a:effectLst>
              </a:rPr>
              <a:t>Jaspreet Singh</a:t>
            </a:r>
          </a:p>
          <a:p>
            <a:pPr algn="ctr"/>
            <a:r>
              <a:rPr lang="en-US" sz="5400" dirty="0">
                <a:ln w="0"/>
                <a:solidFill>
                  <a:schemeClr val="accent1"/>
                </a:solidFill>
                <a:effectLst>
                  <a:outerShdw blurRad="38100" dist="25400" dir="5400000" algn="ctr" rotWithShape="0">
                    <a:srgbClr val="6E747A">
                      <a:alpha val="43000"/>
                    </a:srgbClr>
                  </a:outerShdw>
                </a:effectLst>
              </a:rPr>
              <a:t>Mohini Yadav</a:t>
            </a:r>
          </a:p>
          <a:p>
            <a:pPr algn="ctr"/>
            <a:r>
              <a:rPr lang="en-US" sz="5400" dirty="0">
                <a:ln w="0"/>
                <a:solidFill>
                  <a:schemeClr val="accent1"/>
                </a:solidFill>
                <a:effectLst>
                  <a:outerShdw blurRad="38100" dist="25400" dir="5400000" algn="ctr" rotWithShape="0">
                    <a:srgbClr val="6E747A">
                      <a:alpha val="43000"/>
                    </a:srgbClr>
                  </a:outerShdw>
                </a:effectLst>
              </a:rPr>
              <a:t>Phuong Han</a:t>
            </a:r>
          </a:p>
          <a:p>
            <a:pPr algn="ctr"/>
            <a:r>
              <a:rPr lang="en-US" sz="5400" dirty="0">
                <a:ln w="0"/>
                <a:solidFill>
                  <a:schemeClr val="accent1"/>
                </a:solidFill>
                <a:effectLst>
                  <a:outerShdw blurRad="38100" dist="25400" dir="5400000" algn="ctr" rotWithShape="0">
                    <a:srgbClr val="6E747A">
                      <a:alpha val="43000"/>
                    </a:srgbClr>
                  </a:outerShdw>
                </a:effectLst>
              </a:rPr>
              <a:t>Nithiya</a:t>
            </a:r>
          </a:p>
        </p:txBody>
      </p:sp>
    </p:spTree>
    <p:extLst>
      <p:ext uri="{BB962C8B-B14F-4D97-AF65-F5344CB8AC3E}">
        <p14:creationId xmlns:p14="http://schemas.microsoft.com/office/powerpoint/2010/main" val="174850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6" name="Group 25">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7" name="Picture 26">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8" name="Picture 27">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3" name="Content Placeholder 2">
            <a:extLst>
              <a:ext uri="{FF2B5EF4-FFF2-40B4-BE49-F238E27FC236}">
                <a16:creationId xmlns:a16="http://schemas.microsoft.com/office/drawing/2014/main" id="{E6DB72CC-D08F-5848-9DA9-B84B56CC19C8}"/>
              </a:ext>
            </a:extLst>
          </p:cNvPr>
          <p:cNvSpPr>
            <a:spLocks noGrp="1"/>
          </p:cNvSpPr>
          <p:nvPr>
            <p:ph idx="1"/>
          </p:nvPr>
        </p:nvSpPr>
        <p:spPr>
          <a:xfrm>
            <a:off x="263918" y="0"/>
            <a:ext cx="6212720" cy="6280366"/>
          </a:xfrm>
        </p:spPr>
        <p:txBody>
          <a:bodyPr anchor="ctr">
            <a:normAutofit/>
          </a:bodyPr>
          <a:lstStyle/>
          <a:p>
            <a:r>
              <a:rPr lang="en-US" sz="1800" dirty="0"/>
              <a:t>When we were looking for project ideas and dataset, we went through Kaggle for ideas.  The life expectancy page on Kaggle grabbed our attention and looking through the dataset – we became inquisitive of the life expectancy rate across the world – that includes both developing and developed countries.</a:t>
            </a:r>
          </a:p>
          <a:p>
            <a:endParaRPr lang="en-US" sz="1800" dirty="0"/>
          </a:p>
          <a:p>
            <a:r>
              <a:rPr lang="en-US" sz="1800" dirty="0"/>
              <a:t>Researching further and with inputs from Vicki and Adnan, we also came across a Ted Talk video by Hans Rosling in which he points out the preconceived ideas that are in existence about life expectancy – comparing the western world and third world countries.</a:t>
            </a:r>
          </a:p>
        </p:txBody>
      </p:sp>
      <p:pic>
        <p:nvPicPr>
          <p:cNvPr id="5" name="Picture 4" descr="Light bulb on yellow background with sketched light beams and cord">
            <a:extLst>
              <a:ext uri="{FF2B5EF4-FFF2-40B4-BE49-F238E27FC236}">
                <a16:creationId xmlns:a16="http://schemas.microsoft.com/office/drawing/2014/main" id="{796D8E05-74FF-4A24-9A14-C066AE18AEFC}"/>
              </a:ext>
            </a:extLst>
          </p:cNvPr>
          <p:cNvPicPr>
            <a:picLocks noChangeAspect="1"/>
          </p:cNvPicPr>
          <p:nvPr/>
        </p:nvPicPr>
        <p:blipFill rotWithShape="1">
          <a:blip r:embed="rId6">
            <a:extLst>
              <a:ext uri="{BEBA8EAE-BF5A-486C-A8C5-ECC9F3942E4B}">
                <a14:imgProps xmlns:a14="http://schemas.microsoft.com/office/drawing/2010/main">
                  <a14:imgLayer r:embed="rId7">
                    <a14:imgEffect>
                      <a14:colorTemperature colorTemp="3279"/>
                    </a14:imgEffect>
                    <a14:imgEffect>
                      <a14:saturation sat="41000"/>
                    </a14:imgEffect>
                  </a14:imgLayer>
                </a14:imgProps>
              </a:ext>
            </a:extLst>
          </a:blip>
          <a:srcRect l="26097" r="26097"/>
          <a:stretch/>
        </p:blipFill>
        <p:spPr>
          <a:xfrm>
            <a:off x="6476638" y="0"/>
            <a:ext cx="5712314" cy="6858000"/>
          </a:xfrm>
          <a:prstGeom prst="rect">
            <a:avLst/>
          </a:prstGeom>
          <a:gradFill flip="none" rotWithShape="1">
            <a:gsLst>
              <a:gs pos="0">
                <a:schemeClr val="accent3">
                  <a:lumMod val="0"/>
                  <a:lumOff val="10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pic>
    </p:spTree>
    <p:extLst>
      <p:ext uri="{BB962C8B-B14F-4D97-AF65-F5344CB8AC3E}">
        <p14:creationId xmlns:p14="http://schemas.microsoft.com/office/powerpoint/2010/main" val="185411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E977F1D1-4502-884F-A26C-81E23CD53B91}"/>
              </a:ext>
            </a:extLst>
          </p:cNvPr>
          <p:cNvSpPr>
            <a:spLocks noGrp="1"/>
          </p:cNvSpPr>
          <p:nvPr>
            <p:ph type="title"/>
          </p:nvPr>
        </p:nvSpPr>
        <p:spPr>
          <a:xfrm>
            <a:off x="609601" y="559813"/>
            <a:ext cx="5181599" cy="5612387"/>
          </a:xfrm>
        </p:spPr>
        <p:txBody>
          <a:bodyPr anchor="ctr">
            <a:normAutofit/>
          </a:bodyPr>
          <a:lstStyle/>
          <a:p>
            <a:r>
              <a:rPr lang="en-US" dirty="0"/>
              <a:t>Resources links for data and project</a:t>
            </a:r>
          </a:p>
        </p:txBody>
      </p:sp>
      <p:sp>
        <p:nvSpPr>
          <p:cNvPr id="3" name="Content Placeholder 2">
            <a:extLst>
              <a:ext uri="{FF2B5EF4-FFF2-40B4-BE49-F238E27FC236}">
                <a16:creationId xmlns:a16="http://schemas.microsoft.com/office/drawing/2014/main" id="{5A0337A3-0FB7-1C4D-BA4C-D308E651C46A}"/>
              </a:ext>
            </a:extLst>
          </p:cNvPr>
          <p:cNvSpPr>
            <a:spLocks noGrp="1"/>
          </p:cNvSpPr>
          <p:nvPr>
            <p:ph idx="1"/>
          </p:nvPr>
        </p:nvSpPr>
        <p:spPr>
          <a:xfrm>
            <a:off x="6477000" y="559813"/>
            <a:ext cx="5180106" cy="5612387"/>
          </a:xfrm>
        </p:spPr>
        <p:txBody>
          <a:bodyPr anchor="ctr">
            <a:normAutofit fontScale="92500"/>
          </a:bodyPr>
          <a:lstStyle/>
          <a:p>
            <a:r>
              <a:rPr lang="en-AU" sz="1800" dirty="0">
                <a:hlinkClick r:id="rId5"/>
              </a:rPr>
              <a:t>https://www.kaggle.com/kumarajarshi/life-expectancy-who</a:t>
            </a:r>
            <a:endParaRPr lang="en-AU" sz="1800" dirty="0"/>
          </a:p>
          <a:p>
            <a:r>
              <a:rPr lang="en-US" sz="1800" dirty="0">
                <a:hlinkClick r:id="rId6"/>
              </a:rPr>
              <a:t>https://www.kaggle.com/andradaolteanu/country-mapping-iso-continent-region</a:t>
            </a:r>
            <a:endParaRPr lang="en-US" sz="1800" dirty="0"/>
          </a:p>
          <a:p>
            <a:r>
              <a:rPr lang="en-AU" sz="1800" dirty="0">
                <a:solidFill>
                  <a:srgbClr val="C00000"/>
                </a:solidFill>
                <a:hlinkClick r:id="rId7">
                  <a:extLst>
                    <a:ext uri="{A12FA001-AC4F-418D-AE19-62706E023703}">
                      <ahyp:hlinkClr xmlns:ahyp="http://schemas.microsoft.com/office/drawing/2018/hyperlinkcolor" val="tx"/>
                    </a:ext>
                  </a:extLst>
                </a:hlinkClick>
              </a:rPr>
              <a:t>https://www.ted.com/playlists/474/the_best_hans_rosling_talks_yo</a:t>
            </a:r>
            <a:endParaRPr lang="en-US" sz="1800" dirty="0">
              <a:solidFill>
                <a:srgbClr val="C00000"/>
              </a:solidFill>
            </a:endParaRPr>
          </a:p>
          <a:p>
            <a:r>
              <a:rPr lang="en-US" sz="1800" dirty="0">
                <a:hlinkClick r:id="rId8"/>
              </a:rPr>
              <a:t>https://plotly.com/javascript/gapminder-example/</a:t>
            </a:r>
            <a:endParaRPr lang="en-US" sz="1800" dirty="0"/>
          </a:p>
          <a:p>
            <a:r>
              <a:rPr lang="en-US" sz="1800" dirty="0">
                <a:hlinkClick r:id="rId9"/>
              </a:rPr>
              <a:t>https://plotly.com/javascript/choropleth-maps/</a:t>
            </a:r>
            <a:endParaRPr lang="en-US" sz="1800" dirty="0"/>
          </a:p>
          <a:p>
            <a:r>
              <a:rPr lang="en-US" sz="1800" dirty="0">
                <a:hlinkClick r:id="rId10"/>
              </a:rPr>
              <a:t>https://plotly.com/javascript/box-plots/</a:t>
            </a:r>
            <a:endParaRPr lang="en-US" sz="1800" dirty="0"/>
          </a:p>
          <a:p>
            <a:r>
              <a:rPr lang="en-US" sz="1800" dirty="0"/>
              <a:t>Our class activities for flask app, jsonify and drop-down menu plots and Heroku app.</a:t>
            </a:r>
          </a:p>
          <a:p>
            <a:r>
              <a:rPr lang="en-US" sz="1800" dirty="0"/>
              <a:t>Tutors, TA’s, BCS Assistant, friends in the group.</a:t>
            </a:r>
          </a:p>
          <a:p>
            <a:r>
              <a:rPr lang="en-US" sz="1800" dirty="0"/>
              <a:t>And finally, of course - stack overflow again and again.</a:t>
            </a:r>
          </a:p>
        </p:txBody>
      </p:sp>
    </p:spTree>
    <p:extLst>
      <p:ext uri="{BB962C8B-B14F-4D97-AF65-F5344CB8AC3E}">
        <p14:creationId xmlns:p14="http://schemas.microsoft.com/office/powerpoint/2010/main" val="371350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84D1D9B7-FC43-3542-9E6F-42CDD3CBEC5D}"/>
              </a:ext>
            </a:extLst>
          </p:cNvPr>
          <p:cNvSpPr>
            <a:spLocks noGrp="1"/>
          </p:cNvSpPr>
          <p:nvPr>
            <p:ph type="title"/>
          </p:nvPr>
        </p:nvSpPr>
        <p:spPr>
          <a:xfrm>
            <a:off x="609601" y="559813"/>
            <a:ext cx="5181599" cy="5612387"/>
          </a:xfrm>
        </p:spPr>
        <p:txBody>
          <a:bodyPr anchor="ctr">
            <a:normAutofit/>
          </a:bodyPr>
          <a:lstStyle/>
          <a:p>
            <a:r>
              <a:rPr lang="en-US" dirty="0"/>
              <a:t>ETL process</a:t>
            </a:r>
          </a:p>
        </p:txBody>
      </p:sp>
      <p:sp>
        <p:nvSpPr>
          <p:cNvPr id="3" name="Content Placeholder 2">
            <a:extLst>
              <a:ext uri="{FF2B5EF4-FFF2-40B4-BE49-F238E27FC236}">
                <a16:creationId xmlns:a16="http://schemas.microsoft.com/office/drawing/2014/main" id="{DA1B062D-2413-2A4A-B1E6-211538813D5C}"/>
              </a:ext>
            </a:extLst>
          </p:cNvPr>
          <p:cNvSpPr>
            <a:spLocks noGrp="1"/>
          </p:cNvSpPr>
          <p:nvPr>
            <p:ph idx="1"/>
          </p:nvPr>
        </p:nvSpPr>
        <p:spPr>
          <a:xfrm>
            <a:off x="6465967" y="234863"/>
            <a:ext cx="5180106" cy="6388273"/>
          </a:xfrm>
        </p:spPr>
        <p:txBody>
          <a:bodyPr anchor="ctr">
            <a:normAutofit fontScale="92500" lnSpcReduction="10000"/>
          </a:bodyPr>
          <a:lstStyle/>
          <a:p>
            <a:pPr>
              <a:lnSpc>
                <a:spcPct val="100000"/>
              </a:lnSpc>
            </a:pPr>
            <a:r>
              <a:rPr lang="en-US" sz="1800" dirty="0"/>
              <a:t>Extraction:</a:t>
            </a:r>
          </a:p>
          <a:p>
            <a:pPr lvl="1">
              <a:lnSpc>
                <a:spcPct val="100000"/>
              </a:lnSpc>
            </a:pPr>
            <a:r>
              <a:rPr lang="en-US" sz="1800" dirty="0"/>
              <a:t>Data extraction from both life_expectancy.csv and continents.csv file.</a:t>
            </a:r>
          </a:p>
          <a:p>
            <a:pPr lvl="1">
              <a:lnSpc>
                <a:spcPct val="100000"/>
              </a:lnSpc>
            </a:pPr>
            <a:r>
              <a:rPr lang="en-US" sz="1800" dirty="0"/>
              <a:t>The column names in the csv files has spaces and sorts of issues, which needed to be cleaned up.</a:t>
            </a:r>
          </a:p>
          <a:p>
            <a:pPr marL="228600" lvl="1">
              <a:lnSpc>
                <a:spcPct val="100000"/>
              </a:lnSpc>
              <a:spcBef>
                <a:spcPts val="1000"/>
              </a:spcBef>
            </a:pPr>
            <a:r>
              <a:rPr lang="en-US" sz="1800" dirty="0"/>
              <a:t>Transform:</a:t>
            </a:r>
          </a:p>
          <a:p>
            <a:pPr lvl="1">
              <a:lnSpc>
                <a:spcPct val="100000"/>
              </a:lnSpc>
            </a:pPr>
            <a:r>
              <a:rPr lang="en-US" sz="1800" dirty="0"/>
              <a:t>Using python code, the data from both the </a:t>
            </a:r>
            <a:r>
              <a:rPr lang="en-US" sz="1800" dirty="0" err="1"/>
              <a:t>csvs</a:t>
            </a:r>
            <a:r>
              <a:rPr lang="en-US" sz="1800" dirty="0"/>
              <a:t> were cleaned, and merged based on the country columns, so the retrieved data can be matched as per continents and countries.</a:t>
            </a:r>
          </a:p>
          <a:p>
            <a:pPr marL="228600" lvl="1">
              <a:lnSpc>
                <a:spcPct val="100000"/>
              </a:lnSpc>
              <a:spcBef>
                <a:spcPts val="1000"/>
              </a:spcBef>
            </a:pPr>
            <a:r>
              <a:rPr lang="en-US" sz="1800" dirty="0"/>
              <a:t>Load:</a:t>
            </a:r>
          </a:p>
          <a:p>
            <a:pPr marL="685800" lvl="2">
              <a:lnSpc>
                <a:spcPct val="100000"/>
              </a:lnSpc>
              <a:spcBef>
                <a:spcPts val="1000"/>
              </a:spcBef>
            </a:pPr>
            <a:r>
              <a:rPr lang="en-US" sz="1800" dirty="0"/>
              <a:t>The database used to load data into is SQLite. We had issues loading and viewing the data using SQLite, as we were trying to load data into database using our pandas code rather than creating schema and loading data. </a:t>
            </a:r>
          </a:p>
          <a:p>
            <a:pPr marL="685800" lvl="2">
              <a:lnSpc>
                <a:spcPct val="100000"/>
              </a:lnSpc>
              <a:spcBef>
                <a:spcPts val="1000"/>
              </a:spcBef>
            </a:pPr>
            <a:r>
              <a:rPr lang="en-US" sz="1800" dirty="0"/>
              <a:t>After a lot of research and help from all the available resources, we were able to successfully load and view the data into SQLite database.</a:t>
            </a:r>
          </a:p>
        </p:txBody>
      </p:sp>
    </p:spTree>
    <p:extLst>
      <p:ext uri="{BB962C8B-B14F-4D97-AF65-F5344CB8AC3E}">
        <p14:creationId xmlns:p14="http://schemas.microsoft.com/office/powerpoint/2010/main" val="331501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C7B2B952-E4BE-4546-995C-34CF16E4031D}"/>
              </a:ext>
            </a:extLst>
          </p:cNvPr>
          <p:cNvSpPr>
            <a:spLocks noGrp="1"/>
          </p:cNvSpPr>
          <p:nvPr>
            <p:ph type="title"/>
          </p:nvPr>
        </p:nvSpPr>
        <p:spPr>
          <a:xfrm>
            <a:off x="609601" y="559813"/>
            <a:ext cx="5181599" cy="5612387"/>
          </a:xfrm>
        </p:spPr>
        <p:txBody>
          <a:bodyPr anchor="ctr">
            <a:normAutofit/>
          </a:bodyPr>
          <a:lstStyle/>
          <a:p>
            <a:r>
              <a:rPr lang="en-US" dirty="0"/>
              <a:t>Challenges</a:t>
            </a:r>
          </a:p>
        </p:txBody>
      </p:sp>
      <p:sp>
        <p:nvSpPr>
          <p:cNvPr id="3" name="Content Placeholder 2">
            <a:extLst>
              <a:ext uri="{FF2B5EF4-FFF2-40B4-BE49-F238E27FC236}">
                <a16:creationId xmlns:a16="http://schemas.microsoft.com/office/drawing/2014/main" id="{6391858A-CC1A-7247-AC04-B65316DFDC62}"/>
              </a:ext>
            </a:extLst>
          </p:cNvPr>
          <p:cNvSpPr>
            <a:spLocks noGrp="1"/>
          </p:cNvSpPr>
          <p:nvPr>
            <p:ph idx="1"/>
          </p:nvPr>
        </p:nvSpPr>
        <p:spPr>
          <a:xfrm>
            <a:off x="6477000" y="559813"/>
            <a:ext cx="5180106" cy="5612387"/>
          </a:xfrm>
        </p:spPr>
        <p:txBody>
          <a:bodyPr anchor="ctr">
            <a:normAutofit/>
          </a:bodyPr>
          <a:lstStyle/>
          <a:p>
            <a:r>
              <a:rPr lang="en-US" sz="1800" dirty="0"/>
              <a:t>Loading and reading data into SQLite database, instead of using </a:t>
            </a:r>
            <a:r>
              <a:rPr lang="en-US" sz="1800" dirty="0" err="1"/>
              <a:t>PostGres</a:t>
            </a:r>
            <a:r>
              <a:rPr lang="en-US" sz="1800" dirty="0"/>
              <a:t> SQL database.</a:t>
            </a:r>
            <a:br>
              <a:rPr lang="en-US" sz="1800" dirty="0"/>
            </a:br>
            <a:r>
              <a:rPr lang="en-US" sz="1800" dirty="0"/>
              <a:t>As we used pandas to create the database, and not </a:t>
            </a:r>
            <a:r>
              <a:rPr lang="en-US" sz="1800" dirty="0" err="1"/>
              <a:t>schema.sql</a:t>
            </a:r>
            <a:r>
              <a:rPr lang="en-US" sz="1800" dirty="0"/>
              <a:t> – lot of research and resources were used to make SQLite work and load the data.</a:t>
            </a:r>
          </a:p>
          <a:p>
            <a:r>
              <a:rPr lang="en-US" sz="1800" dirty="0"/>
              <a:t>Creating Flask app to connect to SQLite database and retrieve data.</a:t>
            </a:r>
          </a:p>
        </p:txBody>
      </p:sp>
    </p:spTree>
    <p:extLst>
      <p:ext uri="{BB962C8B-B14F-4D97-AF65-F5344CB8AC3E}">
        <p14:creationId xmlns:p14="http://schemas.microsoft.com/office/powerpoint/2010/main" val="1968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5A8E-020D-3244-A616-9426F90F9D0C}"/>
              </a:ext>
            </a:extLst>
          </p:cNvPr>
          <p:cNvSpPr>
            <a:spLocks noGrp="1"/>
          </p:cNvSpPr>
          <p:nvPr>
            <p:ph type="title"/>
          </p:nvPr>
        </p:nvSpPr>
        <p:spPr/>
        <p:txBody>
          <a:bodyPr/>
          <a:lstStyle/>
          <a:p>
            <a:r>
              <a:rPr lang="en-US" dirty="0"/>
              <a:t>Our Project – GitHub page</a:t>
            </a:r>
          </a:p>
        </p:txBody>
      </p:sp>
      <p:sp>
        <p:nvSpPr>
          <p:cNvPr id="3" name="Content Placeholder 2">
            <a:extLst>
              <a:ext uri="{FF2B5EF4-FFF2-40B4-BE49-F238E27FC236}">
                <a16:creationId xmlns:a16="http://schemas.microsoft.com/office/drawing/2014/main" id="{7400FBAA-C482-A24E-8A73-FF0A289B7DDC}"/>
              </a:ext>
            </a:extLst>
          </p:cNvPr>
          <p:cNvSpPr>
            <a:spLocks noGrp="1"/>
          </p:cNvSpPr>
          <p:nvPr>
            <p:ph idx="1"/>
          </p:nvPr>
        </p:nvSpPr>
        <p:spPr/>
        <p:txBody>
          <a:bodyPr/>
          <a:lstStyle/>
          <a:p>
            <a:r>
              <a:rPr lang="en-US" dirty="0">
                <a:hlinkClick r:id="rId3"/>
              </a:rPr>
              <a:t>https://github.com/nithiyasuresh/LifeExpectancy_Project</a:t>
            </a:r>
            <a:endParaRPr lang="en-US" dirty="0"/>
          </a:p>
          <a:p>
            <a:endParaRPr lang="en-US" dirty="0"/>
          </a:p>
          <a:p>
            <a:r>
              <a:rPr lang="en-US" dirty="0"/>
              <a:t>Hosted on - </a:t>
            </a:r>
            <a:r>
              <a:rPr lang="en-AU" u="sng" dirty="0">
                <a:hlinkClick r:id="rId4"/>
              </a:rPr>
              <a:t>Life Expectancy</a:t>
            </a:r>
            <a:endParaRPr lang="en-US" dirty="0"/>
          </a:p>
        </p:txBody>
      </p:sp>
    </p:spTree>
    <p:extLst>
      <p:ext uri="{BB962C8B-B14F-4D97-AF65-F5344CB8AC3E}">
        <p14:creationId xmlns:p14="http://schemas.microsoft.com/office/powerpoint/2010/main" val="16582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5A8E-020D-3244-A616-9426F90F9D0C}"/>
              </a:ext>
            </a:extLst>
          </p:cNvPr>
          <p:cNvSpPr>
            <a:spLocks noGrp="1"/>
          </p:cNvSpPr>
          <p:nvPr>
            <p:ph type="title"/>
          </p:nvPr>
        </p:nvSpPr>
        <p:spPr/>
        <p:txBody>
          <a:bodyPr/>
          <a:lstStyle/>
          <a:p>
            <a:r>
              <a:rPr lang="en-US" dirty="0"/>
              <a:t>Our Analysis</a:t>
            </a:r>
          </a:p>
        </p:txBody>
      </p:sp>
      <p:sp>
        <p:nvSpPr>
          <p:cNvPr id="3" name="Content Placeholder 2">
            <a:extLst>
              <a:ext uri="{FF2B5EF4-FFF2-40B4-BE49-F238E27FC236}">
                <a16:creationId xmlns:a16="http://schemas.microsoft.com/office/drawing/2014/main" id="{7400FBAA-C482-A24E-8A73-FF0A289B7DDC}"/>
              </a:ext>
            </a:extLst>
          </p:cNvPr>
          <p:cNvSpPr>
            <a:spLocks noGrp="1"/>
          </p:cNvSpPr>
          <p:nvPr>
            <p:ph idx="1"/>
          </p:nvPr>
        </p:nvSpPr>
        <p:spPr>
          <a:xfrm>
            <a:off x="358346" y="1691323"/>
            <a:ext cx="11374960" cy="4773613"/>
          </a:xfrm>
        </p:spPr>
        <p:txBody>
          <a:bodyPr>
            <a:normAutofit fontScale="47500" lnSpcReduction="20000"/>
          </a:bodyPr>
          <a:lstStyle/>
          <a:p>
            <a:pPr marL="0" indent="0">
              <a:buNone/>
            </a:pPr>
            <a:r>
              <a:rPr lang="en-AU" dirty="0"/>
              <a:t>All of you probably have heard the lines about how “40 is the new 30” or “30 is the new 20.” What is this based on? We tried to solve the problem using life expectancy data with some visualisations.</a:t>
            </a:r>
            <a:br>
              <a:rPr lang="en-AU" dirty="0"/>
            </a:br>
            <a:endParaRPr lang="en-AU" dirty="0"/>
          </a:p>
          <a:p>
            <a:r>
              <a:rPr lang="en-AU" dirty="0"/>
              <a:t>The following three visualizations examine life expectancies to discuss this tendency of humans to generalize and how the right visualizations can help us better understand the world we live in.</a:t>
            </a:r>
            <a:br>
              <a:rPr lang="en-AU" dirty="0"/>
            </a:br>
            <a:endParaRPr lang="en-AU" dirty="0"/>
          </a:p>
          <a:p>
            <a:r>
              <a:rPr lang="en-AU" dirty="0"/>
              <a:t>Global choropleth by country (while many counties in Europe have higher life expectancies (darker in </a:t>
            </a:r>
            <a:r>
              <a:rPr lang="en-AU" dirty="0" err="1"/>
              <a:t>color</a:t>
            </a:r>
            <a:r>
              <a:rPr lang="en-AU" dirty="0"/>
              <a:t>) not all countries in Europe have longer life expectancies than some African countries.</a:t>
            </a:r>
          </a:p>
          <a:p>
            <a:r>
              <a:rPr lang="en-AU" dirty="0"/>
              <a:t>This tendency to group countries together comes from the "flaw of averages." While a single average can be used to categorize an entire region, often the real information is missed (this can happen if one only looks at the median values for each region in the box plot vs. the true spread of life expectancy that can only be seen at the country level.</a:t>
            </a:r>
          </a:p>
          <a:p>
            <a:r>
              <a:rPr lang="en-AU" dirty="0"/>
              <a:t>This spread can be seen for each year using the bubble chart where regions can be turned on and off so can see many "western countries" have a lower life expectancy than the countries we might categorize as "third world" like those countries in Africa.</a:t>
            </a:r>
          </a:p>
          <a:p>
            <a:pPr marL="0" indent="0">
              <a:buNone/>
            </a:pPr>
            <a:endParaRPr lang="en-AU" dirty="0"/>
          </a:p>
          <a:p>
            <a:pPr marL="0" indent="0">
              <a:buNone/>
            </a:pPr>
            <a:r>
              <a:rPr lang="en-AU" dirty="0"/>
              <a:t>People live longer in countries with a higher GDP per capita. Or put differently; in countries with longer lives, GDP per capita is higher. However, The connection between health and wealth doesn’t tell us which comes first. But one thing is clear: there are not two groups of countries, despite what many people think. Dividing the countries into two groups, developing vs. developed, is extremely misleading. Simply because While this might be true on average, there are several African countries that have longer life expectancies than some European countries.</a:t>
            </a:r>
            <a:endParaRPr lang="en-US" dirty="0"/>
          </a:p>
        </p:txBody>
      </p:sp>
    </p:spTree>
    <p:extLst>
      <p:ext uri="{BB962C8B-B14F-4D97-AF65-F5344CB8AC3E}">
        <p14:creationId xmlns:p14="http://schemas.microsoft.com/office/powerpoint/2010/main" val="275731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5A8E-020D-3244-A616-9426F90F9D0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400FBAA-C482-A24E-8A73-FF0A289B7DDC}"/>
              </a:ext>
            </a:extLst>
          </p:cNvPr>
          <p:cNvSpPr>
            <a:spLocks noGrp="1"/>
          </p:cNvSpPr>
          <p:nvPr>
            <p:ph idx="1"/>
          </p:nvPr>
        </p:nvSpPr>
        <p:spPr>
          <a:xfrm>
            <a:off x="358346" y="1691323"/>
            <a:ext cx="11374960" cy="4773613"/>
          </a:xfrm>
        </p:spPr>
        <p:txBody>
          <a:bodyPr>
            <a:normAutofit fontScale="55000" lnSpcReduction="20000"/>
          </a:bodyPr>
          <a:lstStyle/>
          <a:p>
            <a:pPr marL="0" indent="0">
              <a:buNone/>
            </a:pPr>
            <a:r>
              <a:rPr lang="en-AU" dirty="0"/>
              <a:t>People live longer in countries with a higher GDP per capita. Or put differently; in countries with longer lives, GDP per capita is higher. However, The connection between health and wealth doesn’t tell us which comes first. But one thing is clear: there are not two groups of countries, despite what many people think. </a:t>
            </a:r>
          </a:p>
          <a:p>
            <a:pPr marL="0" indent="0">
              <a:buNone/>
            </a:pPr>
            <a:r>
              <a:rPr lang="en-AU" dirty="0"/>
              <a:t>Dividing the countries into two groups, developing vs. developed, is extremely misleading. Simply because while this might be true on average, there are several African countries that have longer life expectancies than some European countries.</a:t>
            </a:r>
          </a:p>
          <a:p>
            <a:pPr marL="0" indent="0">
              <a:buNone/>
            </a:pPr>
            <a:r>
              <a:rPr lang="en-AU" dirty="0"/>
              <a:t>In early 2000, income per person was low and life expectancy was very short in all countries.</a:t>
            </a:r>
          </a:p>
          <a:p>
            <a:pPr marL="0" indent="0">
              <a:buNone/>
            </a:pPr>
            <a:r>
              <a:rPr lang="en-AU" dirty="0"/>
              <a:t>Income per capita is better everywhere today, even in the poorest countries. So, over the last decades this global inequality decreased. Many countries that not long ago were suffering from poor economic conditions are catching up rapidly.</a:t>
            </a:r>
            <a:br>
              <a:rPr lang="en-AU" dirty="0"/>
            </a:br>
            <a:endParaRPr lang="en-AU" dirty="0"/>
          </a:p>
          <a:p>
            <a:pPr marL="0" indent="0">
              <a:buNone/>
            </a:pPr>
            <a:r>
              <a:rPr lang="en-AU" dirty="0"/>
              <a:t>Income is much higher in most, but not all, countries today. Most people today live in “middle income” countries.</a:t>
            </a:r>
            <a:br>
              <a:rPr lang="en-AU" dirty="0"/>
            </a:br>
            <a:endParaRPr lang="en-AU" dirty="0"/>
          </a:p>
          <a:p>
            <a:pPr marL="0" indent="0">
              <a:buNone/>
            </a:pPr>
            <a:r>
              <a:rPr lang="en-AU" dirty="0"/>
              <a:t>It has been observed that in the past 15 years , there has been a huge improvement in the income levels per capita  resulting in improvement of human mortality rates especially in the developing nations in comparison to the past 30 years.</a:t>
            </a:r>
            <a:endParaRPr lang="en-US" dirty="0"/>
          </a:p>
        </p:txBody>
      </p:sp>
    </p:spTree>
    <p:extLst>
      <p:ext uri="{BB962C8B-B14F-4D97-AF65-F5344CB8AC3E}">
        <p14:creationId xmlns:p14="http://schemas.microsoft.com/office/powerpoint/2010/main" val="1223731559"/>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1033</Words>
  <Application>Microsoft Macintosh PowerPoint</Application>
  <PresentationFormat>Widescreen</PresentationFormat>
  <Paragraphs>51</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AvenirNext LT Pro Medium</vt:lpstr>
      <vt:lpstr>Calibri</vt:lpstr>
      <vt:lpstr>Sabon Next LT</vt:lpstr>
      <vt:lpstr>DappledVTI</vt:lpstr>
      <vt:lpstr>PowerPoint Presentation</vt:lpstr>
      <vt:lpstr>PowerPoint Presentation</vt:lpstr>
      <vt:lpstr>Resources links for data and project</vt:lpstr>
      <vt:lpstr>ETL process</vt:lpstr>
      <vt:lpstr>Challenges</vt:lpstr>
      <vt:lpstr>Our Project – GitHub page</vt:lpstr>
      <vt:lpstr>Our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Venkataraman</dc:creator>
  <cp:lastModifiedBy>Suresh Venkataraman</cp:lastModifiedBy>
  <cp:revision>9</cp:revision>
  <dcterms:created xsi:type="dcterms:W3CDTF">2021-09-12T06:28:44Z</dcterms:created>
  <dcterms:modified xsi:type="dcterms:W3CDTF">2021-09-14T09:16:09Z</dcterms:modified>
</cp:coreProperties>
</file>