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17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75"/>
    <p:restoredTop sz="94595"/>
  </p:normalViewPr>
  <p:slideViewPr>
    <p:cSldViewPr snapToGrid="0" snapToObjects="1">
      <p:cViewPr varScale="1">
        <p:scale>
          <a:sx n="102" d="100"/>
          <a:sy n="102"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9/12/21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536919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9/12/21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8886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9/12/21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66620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9/12/21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9485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9/12/21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75489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9/12/21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55080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9/12/21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086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9/12/21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3504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9/12/21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7713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9/12/21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9061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9/12/21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78282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
              <a:schemeClr val="accent1">
                <a:lumMod val="12894"/>
                <a:lumOff val="87106"/>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9/12/21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73884896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64" r:id="rId7"/>
    <p:sldLayoutId id="2147483765" r:id="rId8"/>
    <p:sldLayoutId id="2147483766" r:id="rId9"/>
    <p:sldLayoutId id="2147483767" r:id="rId10"/>
    <p:sldLayoutId id="214748377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hyperlink" Target="https://plotly.com/javascript/box-plots/" TargetMode="External"/><Relationship Id="rId3" Type="http://schemas.openxmlformats.org/officeDocument/2006/relationships/image" Target="../media/image7.png"/><Relationship Id="rId7" Type="http://schemas.openxmlformats.org/officeDocument/2006/relationships/hyperlink" Target="https://leafletjs.com/examples/choropleth/"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plotly.com/javascript/gapminder-example/" TargetMode="External"/><Relationship Id="rId5" Type="http://schemas.openxmlformats.org/officeDocument/2006/relationships/hyperlink" Target="https://www.kaggle.com/andradaolteanu/country-mapping-iso-continent-region" TargetMode="External"/><Relationship Id="rId4" Type="http://schemas.openxmlformats.org/officeDocument/2006/relationships/hyperlink" Target="https://www.kaggle.com/kumarajarshi/life-expectancy-wh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nithiyasuresh/LifeExpectancy_Project"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nithiyasuresh.github.io/LifeExpectancy_Proje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Rectangle 45">
            <a:extLst>
              <a:ext uri="{FF2B5EF4-FFF2-40B4-BE49-F238E27FC236}">
                <a16:creationId xmlns:a16="http://schemas.microsoft.com/office/drawing/2014/main" id="{2B028756-0FA5-471F-B25F-B44FA1553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8" name="Group 47">
            <a:extLst>
              <a:ext uri="{FF2B5EF4-FFF2-40B4-BE49-F238E27FC236}">
                <a16:creationId xmlns:a16="http://schemas.microsoft.com/office/drawing/2014/main" id="{A19C2C53-C77D-4569-8377-F6307A1056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49" name="Picture 48">
              <a:extLst>
                <a:ext uri="{FF2B5EF4-FFF2-40B4-BE49-F238E27FC236}">
                  <a16:creationId xmlns:a16="http://schemas.microsoft.com/office/drawing/2014/main" id="{F91D0B37-4004-4E3A-97FE-EF3C057AA4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50" name="Picture 49">
              <a:extLst>
                <a:ext uri="{FF2B5EF4-FFF2-40B4-BE49-F238E27FC236}">
                  <a16:creationId xmlns:a16="http://schemas.microsoft.com/office/drawing/2014/main" id="{1E0457E7-51E7-4FFE-B085-40494AC3E87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pic>
        <p:nvPicPr>
          <p:cNvPr id="4" name="Picture 3" descr="Angled lines in different colors">
            <a:extLst>
              <a:ext uri="{FF2B5EF4-FFF2-40B4-BE49-F238E27FC236}">
                <a16:creationId xmlns:a16="http://schemas.microsoft.com/office/drawing/2014/main" id="{DCEA57A0-A844-4FA8-B59F-B37E33811D2F}"/>
              </a:ext>
            </a:extLst>
          </p:cNvPr>
          <p:cNvPicPr>
            <a:picLocks noChangeAspect="1"/>
          </p:cNvPicPr>
          <p:nvPr/>
        </p:nvPicPr>
        <p:blipFill rotWithShape="1">
          <a:blip r:embed="rId5"/>
          <a:srcRect t="34280" b="9470"/>
          <a:stretch/>
        </p:blipFill>
        <p:spPr>
          <a:xfrm>
            <a:off x="158060" y="2282161"/>
            <a:ext cx="6283146" cy="4322032"/>
          </a:xfrm>
          <a:prstGeom prst="rect">
            <a:avLst/>
          </a:prstGeom>
        </p:spPr>
      </p:pic>
      <p:sp>
        <p:nvSpPr>
          <p:cNvPr id="5" name="Rectangle 4">
            <a:extLst>
              <a:ext uri="{FF2B5EF4-FFF2-40B4-BE49-F238E27FC236}">
                <a16:creationId xmlns:a16="http://schemas.microsoft.com/office/drawing/2014/main" id="{8CDADB10-D6EE-DC46-BAAB-83F271175167}"/>
              </a:ext>
            </a:extLst>
          </p:cNvPr>
          <p:cNvSpPr/>
          <p:nvPr/>
        </p:nvSpPr>
        <p:spPr>
          <a:xfrm>
            <a:off x="739036" y="363403"/>
            <a:ext cx="10233764" cy="1754326"/>
          </a:xfrm>
          <a:prstGeom prst="rect">
            <a:avLst/>
          </a:prstGeom>
          <a:gradFill>
            <a:gsLst>
              <a:gs pos="4000">
                <a:schemeClr val="accent1">
                  <a:lumMod val="12894"/>
                  <a:lumOff val="87106"/>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lIns="91440" tIns="45720" rIns="91440" bIns="45720">
            <a:spAutoFit/>
          </a:bodyPr>
          <a:lstStyle/>
          <a:p>
            <a:pPr algn="ctr"/>
            <a:r>
              <a:rPr lang="en-US" sz="5400" b="1" cap="none" spc="0" dirty="0">
                <a:ln w="9525">
                  <a:solidFill>
                    <a:schemeClr val="bg1"/>
                  </a:solidFill>
                  <a:prstDash val="solid"/>
                </a:ln>
                <a:solidFill>
                  <a:schemeClr val="accent2">
                    <a:lumMod val="50000"/>
                  </a:schemeClr>
                </a:solidFill>
                <a:effectLst>
                  <a:outerShdw blurRad="12700" dist="38100" dir="2700000" algn="tl" rotWithShape="0">
                    <a:schemeClr val="accent5">
                      <a:lumMod val="60000"/>
                      <a:lumOff val="40000"/>
                    </a:schemeClr>
                  </a:outerShdw>
                </a:effectLst>
              </a:rPr>
              <a:t>Life Expectancy </a:t>
            </a:r>
            <a:br>
              <a:rPr lang="en-US" sz="5400" b="1" cap="none" spc="0" dirty="0">
                <a:ln w="9525">
                  <a:solidFill>
                    <a:schemeClr val="bg1"/>
                  </a:solidFill>
                  <a:prstDash val="solid"/>
                </a:ln>
                <a:solidFill>
                  <a:schemeClr val="accent2">
                    <a:lumMod val="50000"/>
                  </a:schemeClr>
                </a:solidFill>
                <a:effectLst>
                  <a:outerShdw blurRad="12700" dist="38100" dir="2700000" algn="tl" rotWithShape="0">
                    <a:schemeClr val="accent5">
                      <a:lumMod val="60000"/>
                      <a:lumOff val="40000"/>
                    </a:schemeClr>
                  </a:outerShdw>
                </a:effectLst>
              </a:rPr>
            </a:br>
            <a:r>
              <a:rPr lang="en-US" sz="5400" b="1" cap="none" spc="0" dirty="0">
                <a:ln w="9525">
                  <a:solidFill>
                    <a:schemeClr val="bg1"/>
                  </a:solidFill>
                  <a:prstDash val="solid"/>
                </a:ln>
                <a:solidFill>
                  <a:schemeClr val="accent2">
                    <a:lumMod val="50000"/>
                  </a:schemeClr>
                </a:solidFill>
                <a:effectLst>
                  <a:outerShdw blurRad="12700" dist="38100" dir="2700000" algn="tl" rotWithShape="0">
                    <a:schemeClr val="accent5">
                      <a:lumMod val="60000"/>
                      <a:lumOff val="40000"/>
                    </a:schemeClr>
                  </a:outerShdw>
                </a:effectLst>
              </a:rPr>
              <a:t>Analysis</a:t>
            </a:r>
          </a:p>
        </p:txBody>
      </p:sp>
      <p:sp>
        <p:nvSpPr>
          <p:cNvPr id="40" name="Rectangle 39">
            <a:extLst>
              <a:ext uri="{FF2B5EF4-FFF2-40B4-BE49-F238E27FC236}">
                <a16:creationId xmlns:a16="http://schemas.microsoft.com/office/drawing/2014/main" id="{24165148-36E1-1B4F-8B63-914C535A945D}"/>
              </a:ext>
            </a:extLst>
          </p:cNvPr>
          <p:cNvSpPr/>
          <p:nvPr/>
        </p:nvSpPr>
        <p:spPr>
          <a:xfrm>
            <a:off x="6708171" y="2509681"/>
            <a:ext cx="4868128" cy="34163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dirty="0">
                <a:ln w="0"/>
                <a:solidFill>
                  <a:schemeClr val="accent1"/>
                </a:solidFill>
                <a:effectLst>
                  <a:outerShdw blurRad="38100" dist="25400" dir="5400000" algn="ctr" rotWithShape="0">
                    <a:srgbClr val="6E747A">
                      <a:alpha val="43000"/>
                    </a:srgbClr>
                  </a:outerShdw>
                </a:effectLst>
              </a:rPr>
              <a:t>Jaspreet Singh</a:t>
            </a:r>
          </a:p>
          <a:p>
            <a:pPr algn="ctr"/>
            <a:r>
              <a:rPr lang="en-US" sz="5400" dirty="0">
                <a:ln w="0"/>
                <a:solidFill>
                  <a:schemeClr val="accent1"/>
                </a:solidFill>
                <a:effectLst>
                  <a:outerShdw blurRad="38100" dist="25400" dir="5400000" algn="ctr" rotWithShape="0">
                    <a:srgbClr val="6E747A">
                      <a:alpha val="43000"/>
                    </a:srgbClr>
                  </a:outerShdw>
                </a:effectLst>
              </a:rPr>
              <a:t>Mohini</a:t>
            </a:r>
          </a:p>
          <a:p>
            <a:pPr algn="ctr"/>
            <a:r>
              <a:rPr lang="en-US" sz="5400" dirty="0">
                <a:ln w="0"/>
                <a:solidFill>
                  <a:schemeClr val="accent1"/>
                </a:solidFill>
                <a:effectLst>
                  <a:outerShdw blurRad="38100" dist="25400" dir="5400000" algn="ctr" rotWithShape="0">
                    <a:srgbClr val="6E747A">
                      <a:alpha val="43000"/>
                    </a:srgbClr>
                  </a:outerShdw>
                </a:effectLst>
              </a:rPr>
              <a:t>Phuong Han</a:t>
            </a:r>
          </a:p>
          <a:p>
            <a:pPr algn="ctr"/>
            <a:r>
              <a:rPr lang="en-US" sz="5400" dirty="0">
                <a:ln w="0"/>
                <a:solidFill>
                  <a:schemeClr val="accent1"/>
                </a:solidFill>
                <a:effectLst>
                  <a:outerShdw blurRad="38100" dist="25400" dir="5400000" algn="ctr" rotWithShape="0">
                    <a:srgbClr val="6E747A">
                      <a:alpha val="43000"/>
                    </a:srgbClr>
                  </a:outerShdw>
                </a:effectLst>
              </a:rPr>
              <a:t>Nithiya</a:t>
            </a:r>
          </a:p>
        </p:txBody>
      </p:sp>
    </p:spTree>
    <p:extLst>
      <p:ext uri="{BB962C8B-B14F-4D97-AF65-F5344CB8AC3E}">
        <p14:creationId xmlns:p14="http://schemas.microsoft.com/office/powerpoint/2010/main" val="174850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6" name="Group 25">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27" name="Picture 26">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8" name="Picture 27">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3" name="Content Placeholder 2">
            <a:extLst>
              <a:ext uri="{FF2B5EF4-FFF2-40B4-BE49-F238E27FC236}">
                <a16:creationId xmlns:a16="http://schemas.microsoft.com/office/drawing/2014/main" id="{E6DB72CC-D08F-5848-9DA9-B84B56CC19C8}"/>
              </a:ext>
            </a:extLst>
          </p:cNvPr>
          <p:cNvSpPr>
            <a:spLocks noGrp="1"/>
          </p:cNvSpPr>
          <p:nvPr>
            <p:ph idx="1"/>
          </p:nvPr>
        </p:nvSpPr>
        <p:spPr>
          <a:xfrm>
            <a:off x="263918" y="0"/>
            <a:ext cx="6212720" cy="6280366"/>
          </a:xfrm>
        </p:spPr>
        <p:txBody>
          <a:bodyPr anchor="ctr">
            <a:normAutofit/>
          </a:bodyPr>
          <a:lstStyle/>
          <a:p>
            <a:r>
              <a:rPr lang="en-US" sz="1800" dirty="0">
                <a:solidFill>
                  <a:srgbClr val="C017BA"/>
                </a:solidFill>
              </a:rPr>
              <a:t>When we were looking for project ideas and dataset, we went through Kaggle for ideas.  The life expectancy page on Kaggle grabbed our attention and looking through the dataset – we became inquisitive of the life expectancy rate across the world – that includes both developing and developed countries.</a:t>
            </a:r>
          </a:p>
          <a:p>
            <a:endParaRPr lang="en-US" sz="1800" dirty="0">
              <a:solidFill>
                <a:srgbClr val="C017BA"/>
              </a:solidFill>
            </a:endParaRPr>
          </a:p>
          <a:p>
            <a:r>
              <a:rPr lang="en-US" sz="1800" dirty="0">
                <a:solidFill>
                  <a:srgbClr val="C017BA"/>
                </a:solidFill>
              </a:rPr>
              <a:t>Researching further and with inputs from Vicki and Adnan, we also came across a Ted Talk video by Hans Rosling in which he points out the preconceived ideas that are in existence about life expectancy – comparing the western world and third world countries.</a:t>
            </a:r>
          </a:p>
        </p:txBody>
      </p:sp>
      <p:pic>
        <p:nvPicPr>
          <p:cNvPr id="5" name="Picture 4" descr="Light bulb on yellow background with sketched light beams and cord">
            <a:extLst>
              <a:ext uri="{FF2B5EF4-FFF2-40B4-BE49-F238E27FC236}">
                <a16:creationId xmlns:a16="http://schemas.microsoft.com/office/drawing/2014/main" id="{796D8E05-74FF-4A24-9A14-C066AE18AEFC}"/>
              </a:ext>
            </a:extLst>
          </p:cNvPr>
          <p:cNvPicPr>
            <a:picLocks noChangeAspect="1"/>
          </p:cNvPicPr>
          <p:nvPr/>
        </p:nvPicPr>
        <p:blipFill rotWithShape="1">
          <a:blip r:embed="rId5">
            <a:extLst>
              <a:ext uri="{BEBA8EAE-BF5A-486C-A8C5-ECC9F3942E4B}">
                <a14:imgProps xmlns:a14="http://schemas.microsoft.com/office/drawing/2010/main">
                  <a14:imgLayer r:embed="rId6">
                    <a14:imgEffect>
                      <a14:colorTemperature colorTemp="3279"/>
                    </a14:imgEffect>
                    <a14:imgEffect>
                      <a14:saturation sat="41000"/>
                    </a14:imgEffect>
                  </a14:imgLayer>
                </a14:imgProps>
              </a:ext>
            </a:extLst>
          </a:blip>
          <a:srcRect l="26097" r="26097"/>
          <a:stretch/>
        </p:blipFill>
        <p:spPr>
          <a:xfrm>
            <a:off x="6476638" y="0"/>
            <a:ext cx="5712314" cy="6858000"/>
          </a:xfrm>
          <a:prstGeom prst="rect">
            <a:avLst/>
          </a:prstGeom>
          <a:gradFill flip="none" rotWithShape="1">
            <a:gsLst>
              <a:gs pos="0">
                <a:schemeClr val="accent3">
                  <a:lumMod val="0"/>
                  <a:lumOff val="10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pic>
    </p:spTree>
    <p:extLst>
      <p:ext uri="{BB962C8B-B14F-4D97-AF65-F5344CB8AC3E}">
        <p14:creationId xmlns:p14="http://schemas.microsoft.com/office/powerpoint/2010/main" val="185411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1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E977F1D1-4502-884F-A26C-81E23CD53B91}"/>
              </a:ext>
            </a:extLst>
          </p:cNvPr>
          <p:cNvSpPr>
            <a:spLocks noGrp="1"/>
          </p:cNvSpPr>
          <p:nvPr>
            <p:ph type="title"/>
          </p:nvPr>
        </p:nvSpPr>
        <p:spPr>
          <a:xfrm>
            <a:off x="609601" y="559813"/>
            <a:ext cx="5181599" cy="5612387"/>
          </a:xfrm>
        </p:spPr>
        <p:txBody>
          <a:bodyPr anchor="ctr">
            <a:normAutofit/>
          </a:bodyPr>
          <a:lstStyle/>
          <a:p>
            <a:r>
              <a:rPr lang="en-US" dirty="0"/>
              <a:t>Resources links for data and project</a:t>
            </a:r>
          </a:p>
        </p:txBody>
      </p:sp>
      <p:sp>
        <p:nvSpPr>
          <p:cNvPr id="3" name="Content Placeholder 2">
            <a:extLst>
              <a:ext uri="{FF2B5EF4-FFF2-40B4-BE49-F238E27FC236}">
                <a16:creationId xmlns:a16="http://schemas.microsoft.com/office/drawing/2014/main" id="{5A0337A3-0FB7-1C4D-BA4C-D308E651C46A}"/>
              </a:ext>
            </a:extLst>
          </p:cNvPr>
          <p:cNvSpPr>
            <a:spLocks noGrp="1"/>
          </p:cNvSpPr>
          <p:nvPr>
            <p:ph idx="1"/>
          </p:nvPr>
        </p:nvSpPr>
        <p:spPr>
          <a:xfrm>
            <a:off x="6477000" y="559813"/>
            <a:ext cx="5180106" cy="5612387"/>
          </a:xfrm>
        </p:spPr>
        <p:txBody>
          <a:bodyPr anchor="ctr">
            <a:normAutofit/>
          </a:bodyPr>
          <a:lstStyle/>
          <a:p>
            <a:r>
              <a:rPr lang="en-AU" sz="1800" dirty="0">
                <a:hlinkClick r:id="rId4"/>
              </a:rPr>
              <a:t>https://www.kaggle.com/kumarajarshi/life-expectancy-who</a:t>
            </a:r>
            <a:endParaRPr lang="en-AU" sz="1800" dirty="0"/>
          </a:p>
          <a:p>
            <a:r>
              <a:rPr lang="en-US" sz="1800" dirty="0">
                <a:hlinkClick r:id="rId5"/>
              </a:rPr>
              <a:t>https://www.kaggle.com/andradaolteanu/country-mapping-iso-continent-region</a:t>
            </a:r>
            <a:endParaRPr lang="en-US" sz="1800" dirty="0"/>
          </a:p>
          <a:p>
            <a:r>
              <a:rPr lang="en-US" sz="1800" dirty="0">
                <a:hlinkClick r:id="rId6"/>
              </a:rPr>
              <a:t>https://plotly.com/javascript/gapminder-example/</a:t>
            </a:r>
            <a:endParaRPr lang="en-US" sz="1800" dirty="0"/>
          </a:p>
          <a:p>
            <a:r>
              <a:rPr lang="en-US" sz="1800" dirty="0">
                <a:hlinkClick r:id="rId7"/>
              </a:rPr>
              <a:t>https://leafletjs.com/examples/choropleth/</a:t>
            </a:r>
            <a:endParaRPr lang="en-US" sz="1800" dirty="0"/>
          </a:p>
          <a:p>
            <a:r>
              <a:rPr lang="en-US" sz="1800" dirty="0">
                <a:hlinkClick r:id="rId8"/>
              </a:rPr>
              <a:t>https://plotly.com/javascript/box-plots/</a:t>
            </a:r>
            <a:endParaRPr lang="en-US" sz="1800" dirty="0"/>
          </a:p>
          <a:p>
            <a:r>
              <a:rPr lang="en-US" sz="1800" dirty="0"/>
              <a:t>Our class activities for flask app, jsonify and drop-down menu plots and Heroku app.</a:t>
            </a:r>
          </a:p>
          <a:p>
            <a:r>
              <a:rPr lang="en-US" sz="1800" dirty="0"/>
              <a:t>Tutors, TA’s, BCS Assistant, friends in </a:t>
            </a:r>
            <a:r>
              <a:rPr lang="en-US" sz="1800"/>
              <a:t>the group.</a:t>
            </a:r>
            <a:endParaRPr lang="en-US" sz="1800" dirty="0"/>
          </a:p>
          <a:p>
            <a:r>
              <a:rPr lang="en-US" sz="1800" dirty="0"/>
              <a:t>And finally, of course - stack overflow again and again.</a:t>
            </a:r>
          </a:p>
        </p:txBody>
      </p:sp>
    </p:spTree>
    <p:extLst>
      <p:ext uri="{BB962C8B-B14F-4D97-AF65-F5344CB8AC3E}">
        <p14:creationId xmlns:p14="http://schemas.microsoft.com/office/powerpoint/2010/main" val="371350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1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84D1D9B7-FC43-3542-9E6F-42CDD3CBEC5D}"/>
              </a:ext>
            </a:extLst>
          </p:cNvPr>
          <p:cNvSpPr>
            <a:spLocks noGrp="1"/>
          </p:cNvSpPr>
          <p:nvPr>
            <p:ph type="title"/>
          </p:nvPr>
        </p:nvSpPr>
        <p:spPr>
          <a:xfrm>
            <a:off x="609601" y="559813"/>
            <a:ext cx="5181599" cy="5612387"/>
          </a:xfrm>
        </p:spPr>
        <p:txBody>
          <a:bodyPr anchor="ctr">
            <a:normAutofit/>
          </a:bodyPr>
          <a:lstStyle/>
          <a:p>
            <a:r>
              <a:rPr lang="en-US" dirty="0"/>
              <a:t>ETL process</a:t>
            </a:r>
          </a:p>
        </p:txBody>
      </p:sp>
      <p:sp>
        <p:nvSpPr>
          <p:cNvPr id="3" name="Content Placeholder 2">
            <a:extLst>
              <a:ext uri="{FF2B5EF4-FFF2-40B4-BE49-F238E27FC236}">
                <a16:creationId xmlns:a16="http://schemas.microsoft.com/office/drawing/2014/main" id="{DA1B062D-2413-2A4A-B1E6-211538813D5C}"/>
              </a:ext>
            </a:extLst>
          </p:cNvPr>
          <p:cNvSpPr>
            <a:spLocks noGrp="1"/>
          </p:cNvSpPr>
          <p:nvPr>
            <p:ph idx="1"/>
          </p:nvPr>
        </p:nvSpPr>
        <p:spPr>
          <a:xfrm>
            <a:off x="6465967" y="234863"/>
            <a:ext cx="5180106" cy="6388273"/>
          </a:xfrm>
        </p:spPr>
        <p:txBody>
          <a:bodyPr anchor="ctr">
            <a:normAutofit fontScale="92500" lnSpcReduction="10000"/>
          </a:bodyPr>
          <a:lstStyle/>
          <a:p>
            <a:pPr>
              <a:lnSpc>
                <a:spcPct val="100000"/>
              </a:lnSpc>
            </a:pPr>
            <a:r>
              <a:rPr lang="en-US" sz="1800" dirty="0"/>
              <a:t>Extraction:</a:t>
            </a:r>
          </a:p>
          <a:p>
            <a:pPr lvl="1">
              <a:lnSpc>
                <a:spcPct val="100000"/>
              </a:lnSpc>
            </a:pPr>
            <a:r>
              <a:rPr lang="en-US" sz="1800" dirty="0"/>
              <a:t>Data extraction from both life_expectancy.csv and continents.csv file.</a:t>
            </a:r>
          </a:p>
          <a:p>
            <a:pPr lvl="1">
              <a:lnSpc>
                <a:spcPct val="100000"/>
              </a:lnSpc>
            </a:pPr>
            <a:r>
              <a:rPr lang="en-US" sz="1800" dirty="0"/>
              <a:t>The column names in the csv files has spaces and sorts of issues, which needed to be cleaned up.</a:t>
            </a:r>
          </a:p>
          <a:p>
            <a:pPr marL="228600" lvl="1">
              <a:lnSpc>
                <a:spcPct val="100000"/>
              </a:lnSpc>
              <a:spcBef>
                <a:spcPts val="1000"/>
              </a:spcBef>
            </a:pPr>
            <a:r>
              <a:rPr lang="en-US" sz="1800" dirty="0"/>
              <a:t>Transform:</a:t>
            </a:r>
          </a:p>
          <a:p>
            <a:pPr lvl="1">
              <a:lnSpc>
                <a:spcPct val="100000"/>
              </a:lnSpc>
            </a:pPr>
            <a:r>
              <a:rPr lang="en-US" sz="1800" dirty="0"/>
              <a:t>Using python code, the data from both the </a:t>
            </a:r>
            <a:r>
              <a:rPr lang="en-US" sz="1800" dirty="0" err="1"/>
              <a:t>csvs</a:t>
            </a:r>
            <a:r>
              <a:rPr lang="en-US" sz="1800" dirty="0"/>
              <a:t> were cleaned, and merged based on the country columns, so the retrieved data can be matched as per continents and countries.</a:t>
            </a:r>
          </a:p>
          <a:p>
            <a:pPr marL="228600" lvl="1">
              <a:lnSpc>
                <a:spcPct val="100000"/>
              </a:lnSpc>
              <a:spcBef>
                <a:spcPts val="1000"/>
              </a:spcBef>
            </a:pPr>
            <a:r>
              <a:rPr lang="en-US" sz="1800" dirty="0"/>
              <a:t>Load:</a:t>
            </a:r>
          </a:p>
          <a:p>
            <a:pPr marL="685800" lvl="2">
              <a:lnSpc>
                <a:spcPct val="100000"/>
              </a:lnSpc>
              <a:spcBef>
                <a:spcPts val="1000"/>
              </a:spcBef>
            </a:pPr>
            <a:r>
              <a:rPr lang="en-US" sz="1800" dirty="0"/>
              <a:t>The database used to load data into is SQLite. We had issues loading and viewing the data using SQLite, as we were trying to load data into database using our pandas code rather than creating schema and loading data. </a:t>
            </a:r>
          </a:p>
          <a:p>
            <a:pPr marL="685800" lvl="2">
              <a:lnSpc>
                <a:spcPct val="100000"/>
              </a:lnSpc>
              <a:spcBef>
                <a:spcPts val="1000"/>
              </a:spcBef>
            </a:pPr>
            <a:r>
              <a:rPr lang="en-US" sz="1800" dirty="0"/>
              <a:t>After a lot of research and help from all the available resources, we were able to successfully load and view the data into SQLite database.</a:t>
            </a:r>
          </a:p>
        </p:txBody>
      </p:sp>
    </p:spTree>
    <p:extLst>
      <p:ext uri="{BB962C8B-B14F-4D97-AF65-F5344CB8AC3E}">
        <p14:creationId xmlns:p14="http://schemas.microsoft.com/office/powerpoint/2010/main" val="3315015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1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C7B2B952-E4BE-4546-995C-34CF16E4031D}"/>
              </a:ext>
            </a:extLst>
          </p:cNvPr>
          <p:cNvSpPr>
            <a:spLocks noGrp="1"/>
          </p:cNvSpPr>
          <p:nvPr>
            <p:ph type="title"/>
          </p:nvPr>
        </p:nvSpPr>
        <p:spPr>
          <a:xfrm>
            <a:off x="609601" y="559813"/>
            <a:ext cx="5181599" cy="5612387"/>
          </a:xfrm>
        </p:spPr>
        <p:txBody>
          <a:bodyPr anchor="ctr">
            <a:normAutofit/>
          </a:bodyPr>
          <a:lstStyle/>
          <a:p>
            <a:r>
              <a:rPr lang="en-US" dirty="0"/>
              <a:t>Challenges</a:t>
            </a:r>
          </a:p>
        </p:txBody>
      </p:sp>
      <p:sp>
        <p:nvSpPr>
          <p:cNvPr id="3" name="Content Placeholder 2">
            <a:extLst>
              <a:ext uri="{FF2B5EF4-FFF2-40B4-BE49-F238E27FC236}">
                <a16:creationId xmlns:a16="http://schemas.microsoft.com/office/drawing/2014/main" id="{6391858A-CC1A-7247-AC04-B65316DFDC62}"/>
              </a:ext>
            </a:extLst>
          </p:cNvPr>
          <p:cNvSpPr>
            <a:spLocks noGrp="1"/>
          </p:cNvSpPr>
          <p:nvPr>
            <p:ph idx="1"/>
          </p:nvPr>
        </p:nvSpPr>
        <p:spPr>
          <a:xfrm>
            <a:off x="6477000" y="559813"/>
            <a:ext cx="5180106" cy="5612387"/>
          </a:xfrm>
        </p:spPr>
        <p:txBody>
          <a:bodyPr anchor="ctr">
            <a:normAutofit/>
          </a:bodyPr>
          <a:lstStyle/>
          <a:p>
            <a:r>
              <a:rPr lang="en-US" sz="1800" dirty="0"/>
              <a:t>Loading and reading data into SQLite database, instead of using </a:t>
            </a:r>
            <a:r>
              <a:rPr lang="en-US" sz="1800" dirty="0" err="1"/>
              <a:t>PostGres</a:t>
            </a:r>
            <a:r>
              <a:rPr lang="en-US" sz="1800" dirty="0"/>
              <a:t> SQL database.</a:t>
            </a:r>
            <a:br>
              <a:rPr lang="en-US" sz="1800" dirty="0"/>
            </a:br>
            <a:r>
              <a:rPr lang="en-US" sz="1800" dirty="0"/>
              <a:t>As we used pandas to create the database, and not </a:t>
            </a:r>
            <a:r>
              <a:rPr lang="en-US" sz="1800" dirty="0" err="1"/>
              <a:t>schema.sql</a:t>
            </a:r>
            <a:r>
              <a:rPr lang="en-US" sz="1800" dirty="0"/>
              <a:t> – lot of research and resources were used to make SQLite work and load the data.</a:t>
            </a:r>
          </a:p>
          <a:p>
            <a:r>
              <a:rPr lang="en-US" sz="1800" dirty="0"/>
              <a:t>Creating Flask app to connect to SQLite database and retrieve data.</a:t>
            </a:r>
          </a:p>
          <a:p>
            <a:r>
              <a:rPr lang="en-US" sz="1800" dirty="0" err="1"/>
              <a:t>Jsonify-ing</a:t>
            </a:r>
            <a:r>
              <a:rPr lang="en-US" sz="1800" dirty="0"/>
              <a:t> the data from the database and render it to a HTML page.</a:t>
            </a:r>
          </a:p>
          <a:p>
            <a:r>
              <a:rPr lang="en-US" sz="1800" dirty="0"/>
              <a:t>Connecting the Flask app and </a:t>
            </a:r>
            <a:r>
              <a:rPr lang="en-US" sz="1800" dirty="0" err="1"/>
              <a:t>app_new.js</a:t>
            </a:r>
            <a:r>
              <a:rPr lang="en-US" sz="1800" dirty="0"/>
              <a:t> file to retrieve data as json, to display the results as an output visualization.</a:t>
            </a:r>
          </a:p>
        </p:txBody>
      </p:sp>
    </p:spTree>
    <p:extLst>
      <p:ext uri="{BB962C8B-B14F-4D97-AF65-F5344CB8AC3E}">
        <p14:creationId xmlns:p14="http://schemas.microsoft.com/office/powerpoint/2010/main" val="196862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D5A8E-020D-3244-A616-9426F90F9D0C}"/>
              </a:ext>
            </a:extLst>
          </p:cNvPr>
          <p:cNvSpPr>
            <a:spLocks noGrp="1"/>
          </p:cNvSpPr>
          <p:nvPr>
            <p:ph type="title"/>
          </p:nvPr>
        </p:nvSpPr>
        <p:spPr/>
        <p:txBody>
          <a:bodyPr/>
          <a:lstStyle/>
          <a:p>
            <a:r>
              <a:rPr lang="en-US" dirty="0"/>
              <a:t>Our Project – GitHub page</a:t>
            </a:r>
          </a:p>
        </p:txBody>
      </p:sp>
      <p:sp>
        <p:nvSpPr>
          <p:cNvPr id="3" name="Content Placeholder 2">
            <a:extLst>
              <a:ext uri="{FF2B5EF4-FFF2-40B4-BE49-F238E27FC236}">
                <a16:creationId xmlns:a16="http://schemas.microsoft.com/office/drawing/2014/main" id="{7400FBAA-C482-A24E-8A73-FF0A289B7DDC}"/>
              </a:ext>
            </a:extLst>
          </p:cNvPr>
          <p:cNvSpPr>
            <a:spLocks noGrp="1"/>
          </p:cNvSpPr>
          <p:nvPr>
            <p:ph idx="1"/>
          </p:nvPr>
        </p:nvSpPr>
        <p:spPr/>
        <p:txBody>
          <a:bodyPr/>
          <a:lstStyle/>
          <a:p>
            <a:r>
              <a:rPr lang="en-US" dirty="0">
                <a:hlinkClick r:id="rId3"/>
              </a:rPr>
              <a:t>https://github.com/nithiyasuresh/LifeExpectancy_Project</a:t>
            </a:r>
            <a:endParaRPr lang="en-US" dirty="0"/>
          </a:p>
          <a:p>
            <a:endParaRPr lang="en-US" dirty="0"/>
          </a:p>
          <a:p>
            <a:r>
              <a:rPr lang="en-US" dirty="0"/>
              <a:t>Hosted on - </a:t>
            </a:r>
            <a:r>
              <a:rPr lang="en-AU" u="sng" dirty="0">
                <a:hlinkClick r:id="rId4"/>
              </a:rPr>
              <a:t>https://nithiyasuresh.github.io/LifeExpectancy_Project/</a:t>
            </a:r>
            <a:endParaRPr lang="en-US" dirty="0"/>
          </a:p>
        </p:txBody>
      </p:sp>
    </p:spTree>
    <p:extLst>
      <p:ext uri="{BB962C8B-B14F-4D97-AF65-F5344CB8AC3E}">
        <p14:creationId xmlns:p14="http://schemas.microsoft.com/office/powerpoint/2010/main" val="165821641"/>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52</TotalTime>
  <Words>484</Words>
  <Application>Microsoft Macintosh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vt:lpstr>
      <vt:lpstr>AvenirNext LT Pro Medium</vt:lpstr>
      <vt:lpstr>Sabon Next LT</vt:lpstr>
      <vt:lpstr>DappledVTI</vt:lpstr>
      <vt:lpstr>PowerPoint Presentation</vt:lpstr>
      <vt:lpstr>PowerPoint Presentation</vt:lpstr>
      <vt:lpstr>Resources links for data and project</vt:lpstr>
      <vt:lpstr>ETL process</vt:lpstr>
      <vt:lpstr>Challenges</vt:lpstr>
      <vt:lpstr>Our Project – GitHub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Venkataraman</dc:creator>
  <cp:lastModifiedBy>Suresh Venkataraman</cp:lastModifiedBy>
  <cp:revision>4</cp:revision>
  <dcterms:created xsi:type="dcterms:W3CDTF">2021-09-12T06:28:44Z</dcterms:created>
  <dcterms:modified xsi:type="dcterms:W3CDTF">2021-09-12T10:03:12Z</dcterms:modified>
</cp:coreProperties>
</file>