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snapToObjects="1">
      <p:cViewPr varScale="1">
        <p:scale>
          <a:sx n="104" d="100"/>
          <a:sy n="104"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472F-413D-0442-A794-32B0242CF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3F9FE-3A90-5448-B100-5263E025B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61DD8-5B03-3848-B5D8-596DC0824228}"/>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5" name="Footer Placeholder 4">
            <a:extLst>
              <a:ext uri="{FF2B5EF4-FFF2-40B4-BE49-F238E27FC236}">
                <a16:creationId xmlns:a16="http://schemas.microsoft.com/office/drawing/2014/main" id="{CE7D2C00-EBC8-3C40-97C0-B64925065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E0F22-993B-3E40-8D04-1574A8969A9B}"/>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20690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7D8B-CCA3-CB4F-8731-5B2115F72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50F57-332C-9846-9702-1D21FE18B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664DB-AF33-2C46-98AA-EF0155890057}"/>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5" name="Footer Placeholder 4">
            <a:extLst>
              <a:ext uri="{FF2B5EF4-FFF2-40B4-BE49-F238E27FC236}">
                <a16:creationId xmlns:a16="http://schemas.microsoft.com/office/drawing/2014/main" id="{79073305-628E-5E4E-A6D7-205AE92D8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9F4-F49C-6442-AD3B-CE9E398EF19A}"/>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18257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D7B2E-7F78-DB4A-8CDB-BF13B50AF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8897D-CFB9-A349-A7A7-3AF4BC381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098A3-598B-FF41-A2FF-731DBB9827C8}"/>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5" name="Footer Placeholder 4">
            <a:extLst>
              <a:ext uri="{FF2B5EF4-FFF2-40B4-BE49-F238E27FC236}">
                <a16:creationId xmlns:a16="http://schemas.microsoft.com/office/drawing/2014/main" id="{4D038F46-61CC-3542-B4E0-6E016E040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40C70-BFB0-9C46-B395-AE22A3FD6536}"/>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51434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C8FD-6ABC-3146-9C61-DB176A23E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7E0AA-A593-FC47-B434-7D87021BD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5CE6-2451-1D4B-B9C4-15E7ACD33D89}"/>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5" name="Footer Placeholder 4">
            <a:extLst>
              <a:ext uri="{FF2B5EF4-FFF2-40B4-BE49-F238E27FC236}">
                <a16:creationId xmlns:a16="http://schemas.microsoft.com/office/drawing/2014/main" id="{29763E2D-1145-E943-830B-FCF80088D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1527E-4F9C-7E4B-BB53-BBF1C5276A62}"/>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7092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FBA-B672-E44F-AD96-346A4E911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D4E4D-16C3-CF4F-B771-DBD769590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02AB-4C75-AA49-9614-C1456E51E9BD}"/>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5" name="Footer Placeholder 4">
            <a:extLst>
              <a:ext uri="{FF2B5EF4-FFF2-40B4-BE49-F238E27FC236}">
                <a16:creationId xmlns:a16="http://schemas.microsoft.com/office/drawing/2014/main" id="{4161705A-DB60-F245-A0A6-5C9335750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6B73-AA51-684C-800E-299BAC168F5F}"/>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59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0CCA-4766-3641-82E7-68BAF4B94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57509-9466-6D40-B037-5FA201789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FA95C-4AE8-814D-B178-3773AC0CC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889B2-00B0-0541-AF1E-DA333750CFC5}"/>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6" name="Footer Placeholder 5">
            <a:extLst>
              <a:ext uri="{FF2B5EF4-FFF2-40B4-BE49-F238E27FC236}">
                <a16:creationId xmlns:a16="http://schemas.microsoft.com/office/drawing/2014/main" id="{9F6D040E-89C0-A346-86A9-474EECFA8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C704-738D-5146-9E33-A9D4C7667279}"/>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2128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CF2-530F-AE4C-8ADC-5F52AA674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31D94-1387-3D44-A91D-688DD889A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1A317-357A-B94B-A267-21A6B749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5536F8-5612-AD49-A917-FD4AAEE3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66795-84B1-D741-8F5D-B7225FC4C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DCAB-529C-5B4C-B8EE-1BE8FEAFBB2F}"/>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8" name="Footer Placeholder 7">
            <a:extLst>
              <a:ext uri="{FF2B5EF4-FFF2-40B4-BE49-F238E27FC236}">
                <a16:creationId xmlns:a16="http://schemas.microsoft.com/office/drawing/2014/main" id="{58051DF0-EDA4-8B4C-88C2-B72779EC2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5EF8-9858-F943-8E4E-0CBAEC6FA30C}"/>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80360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432E-F41A-AD4B-8D52-5C4FFCA37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417C8-F760-0643-86C2-066285D80BC5}"/>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4" name="Footer Placeholder 3">
            <a:extLst>
              <a:ext uri="{FF2B5EF4-FFF2-40B4-BE49-F238E27FC236}">
                <a16:creationId xmlns:a16="http://schemas.microsoft.com/office/drawing/2014/main" id="{D4FE03AD-9721-2044-8050-1EE3240D2E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CCD69-229C-4D46-9F7D-EA46EC93A425}"/>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33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89E34-57E8-984A-97F1-1A0CD2A9C34D}"/>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3" name="Footer Placeholder 2">
            <a:extLst>
              <a:ext uri="{FF2B5EF4-FFF2-40B4-BE49-F238E27FC236}">
                <a16:creationId xmlns:a16="http://schemas.microsoft.com/office/drawing/2014/main" id="{3988F0DB-693A-B141-A1B9-891F0F9A5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3B4FE-3521-CD45-8001-C595CC77E087}"/>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4549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CEDC-CF22-BF40-A3DA-50B0B96A0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1D059-EE60-084B-827F-C46D642D1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4344C-9EFB-BF41-8548-9CAE0C47A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D6281-9681-7442-AC34-213E56A139BC}"/>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6" name="Footer Placeholder 5">
            <a:extLst>
              <a:ext uri="{FF2B5EF4-FFF2-40B4-BE49-F238E27FC236}">
                <a16:creationId xmlns:a16="http://schemas.microsoft.com/office/drawing/2014/main" id="{4A4A6CFC-B8D7-0144-8196-F2E260BB4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0469E-DDA7-8644-AEB6-DA9CC8CB75A8}"/>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4649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3C2C-0B75-5B42-A3A5-F60B6B1C5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1C51D-2347-4D4F-98E6-0D54F9CC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C8AB8-D8AD-0B45-B18B-EFDDA05D3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46631-F67D-C04A-B11C-C06FC6853098}"/>
              </a:ext>
            </a:extLst>
          </p:cNvPr>
          <p:cNvSpPr>
            <a:spLocks noGrp="1"/>
          </p:cNvSpPr>
          <p:nvPr>
            <p:ph type="dt" sz="half" idx="10"/>
          </p:nvPr>
        </p:nvSpPr>
        <p:spPr/>
        <p:txBody>
          <a:bodyPr/>
          <a:lstStyle/>
          <a:p>
            <a:fld id="{6C49E590-79A8-8043-8AFF-A4C431E1BB24}" type="datetimeFigureOut">
              <a:rPr lang="en-US" smtClean="0"/>
              <a:t>6/27/21</a:t>
            </a:fld>
            <a:endParaRPr lang="en-US"/>
          </a:p>
        </p:txBody>
      </p:sp>
      <p:sp>
        <p:nvSpPr>
          <p:cNvPr id="6" name="Footer Placeholder 5">
            <a:extLst>
              <a:ext uri="{FF2B5EF4-FFF2-40B4-BE49-F238E27FC236}">
                <a16:creationId xmlns:a16="http://schemas.microsoft.com/office/drawing/2014/main" id="{FA156F9C-15C3-B44F-A940-340FE02BC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A93C9-6B8D-C845-8D4B-98187650A910}"/>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428905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2451E-EF9A-914C-81BD-461981A40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98383-18F0-2B4C-86B6-9577B1B81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2EB7-85B0-0F4F-8774-520600FF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E590-79A8-8043-8AFF-A4C431E1BB24}" type="datetimeFigureOut">
              <a:rPr lang="en-US" smtClean="0"/>
              <a:t>6/27/21</a:t>
            </a:fld>
            <a:endParaRPr lang="en-US"/>
          </a:p>
        </p:txBody>
      </p:sp>
      <p:sp>
        <p:nvSpPr>
          <p:cNvPr id="5" name="Footer Placeholder 4">
            <a:extLst>
              <a:ext uri="{FF2B5EF4-FFF2-40B4-BE49-F238E27FC236}">
                <a16:creationId xmlns:a16="http://schemas.microsoft.com/office/drawing/2014/main" id="{B04310B6-B364-EB44-9CAC-BC5049737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79408-646D-CC46-A618-74106EC1D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30191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urworldindata.org/covid-c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1865876"/>
            <a:ext cx="9144000" cy="1261032"/>
          </a:xfrm>
        </p:spPr>
        <p:txBody>
          <a:bodyPr>
            <a:normAutofit fontScale="90000"/>
          </a:bodyPr>
          <a:lstStyle/>
          <a:p>
            <a:r>
              <a:rPr lang="en-US" b="1" dirty="0"/>
              <a:t>Policy Responses to Covid-19 Pandemic</a:t>
            </a:r>
            <a:br>
              <a:rPr lang="en-US" b="1" dirty="0"/>
            </a:br>
            <a:endParaRPr lang="en-US" b="1" dirty="0"/>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0651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245076" y="322691"/>
            <a:ext cx="10515600" cy="1325563"/>
          </a:xfrm>
        </p:spPr>
        <p:txBody>
          <a:bodyPr/>
          <a:lstStyle/>
          <a:p>
            <a:r>
              <a:rPr lang="en-US" dirty="0"/>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838200" y="1124465"/>
            <a:ext cx="10515600" cy="5052498"/>
          </a:xfrm>
        </p:spPr>
        <p:txBody>
          <a:bodyPr>
            <a:normAutofit/>
          </a:bodyPr>
          <a:lstStyle/>
          <a:p>
            <a:endParaRPr lang="en-US" dirty="0"/>
          </a:p>
          <a:p>
            <a:r>
              <a:rPr lang="en-US" dirty="0"/>
              <a:t>For our project we decided to work on the current “hot” topic in the world - COVID -19.</a:t>
            </a:r>
          </a:p>
          <a:p>
            <a:r>
              <a:rPr lang="en-US" dirty="0"/>
              <a:t>As much as covid is the hot topic, we didn’t want to give the standard graphs of the infected cases, death rates etc. Instead, we explored other areas related to Covid and how it has impacted our day to day lives.</a:t>
            </a:r>
          </a:p>
          <a:p>
            <a:r>
              <a:rPr lang="en-US" dirty="0"/>
              <a:t>Hence, we concluded that we would do the analysis on the new policy changes introduced in the country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p:txBody>
          <a:bodyPr/>
          <a:lstStyle/>
          <a:p>
            <a:r>
              <a:rPr lang="en-US" dirty="0"/>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838200" y="1594022"/>
            <a:ext cx="10515600" cy="4582941"/>
          </a:xfrm>
        </p:spPr>
        <p:txBody>
          <a:bodyPr/>
          <a:lstStyle/>
          <a:p>
            <a:r>
              <a:rPr lang="en-US" dirty="0"/>
              <a:t>To make it easier, we have considered 7 countries for our analysis:</a:t>
            </a:r>
          </a:p>
          <a:p>
            <a:pPr lvl="1"/>
            <a:r>
              <a:rPr lang="en-US" dirty="0"/>
              <a:t>Australia, US, UK, India, China, South Korea and Brazil.</a:t>
            </a:r>
          </a:p>
          <a:p>
            <a:endParaRPr lang="en-US" dirty="0"/>
          </a:p>
          <a:p>
            <a:r>
              <a:rPr lang="en-US" dirty="0"/>
              <a:t>Below are some of the policies that was interesting to do a research and analysis on and give our inferences on the effect that each policy as they were introduced in each of the countries.</a:t>
            </a:r>
          </a:p>
          <a:p>
            <a:endParaRPr lang="en-US" dirty="0"/>
          </a:p>
          <a:p>
            <a:pPr lvl="1"/>
            <a:r>
              <a:rPr lang="en-US" dirty="0"/>
              <a:t>Covid data vs International travel restrictions.</a:t>
            </a:r>
          </a:p>
          <a:p>
            <a:pPr lvl="1"/>
            <a:r>
              <a:rPr lang="en-US" dirty="0"/>
              <a:t>Covid data vs income debt reliefs.</a:t>
            </a:r>
          </a:p>
          <a:p>
            <a:pPr lvl="1"/>
            <a:r>
              <a:rPr lang="en-US" dirty="0"/>
              <a:t>Covid data vs face coverings across.</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1603203"/>
            <a:ext cx="10515600" cy="4711099"/>
          </a:xfrm>
        </p:spPr>
        <p:txBody>
          <a:bodyPr/>
          <a:lstStyle/>
          <a:p>
            <a:r>
              <a:rPr lang="en-US" dirty="0"/>
              <a:t>How, introducing international travel restrictions, facial coverings and income support in each of the countries has impacted the Covid spreading.</a:t>
            </a:r>
          </a:p>
          <a:p>
            <a:r>
              <a:rPr lang="en-US" dirty="0"/>
              <a:t>We found data from the below website:</a:t>
            </a:r>
          </a:p>
          <a:p>
            <a:pPr lvl="1"/>
            <a:r>
              <a:rPr lang="en-AU" u="sng" dirty="0">
                <a:hlinkClick r:id="rId2"/>
              </a:rPr>
              <a:t>https://ourworldindata.org/covid-cases</a:t>
            </a: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r>
              <a:rPr lang="en-AU" dirty="0"/>
              <a:t>Data Clean-up &amp; Exploration</a:t>
            </a:r>
            <a:endParaRPr lang="en-US" dirty="0"/>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838200" y="1556951"/>
            <a:ext cx="10515600" cy="4620012"/>
          </a:xfrm>
        </p:spPr>
        <p:txBody>
          <a:bodyPr/>
          <a:lstStyle/>
          <a:p>
            <a:r>
              <a:rPr lang="en-US" dirty="0"/>
              <a:t>Collect data from the website, which has data of all the countries in the world.</a:t>
            </a:r>
          </a:p>
          <a:p>
            <a:r>
              <a:rPr lang="en-US" dirty="0"/>
              <a:t>Data range - Jan 2020 and June 2021.</a:t>
            </a:r>
          </a:p>
          <a:p>
            <a:r>
              <a:rPr lang="en-US" dirty="0"/>
              <a:t>Loaded data into jupyter notebook.</a:t>
            </a:r>
          </a:p>
          <a:p>
            <a:r>
              <a:rPr lang="en-US" dirty="0"/>
              <a:t>Removed the unnecessary rows which causes duplication.</a:t>
            </a:r>
          </a:p>
          <a:p>
            <a:r>
              <a:rPr lang="en-US" dirty="0"/>
              <a:t>Reduced the data to only the countries we are doing the analysis on.</a:t>
            </a:r>
          </a:p>
          <a:p>
            <a:r>
              <a:rPr lang="en-US" dirty="0"/>
              <a:t>Merged the covid data and the data each of us working on.</a:t>
            </a:r>
          </a:p>
          <a:p>
            <a:r>
              <a:rPr lang="en-US" dirty="0"/>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p:txBody>
          <a:bodyPr/>
          <a:lstStyle/>
          <a:p>
            <a:r>
              <a:rPr lang="en-US" dirty="0"/>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116231" y="2179281"/>
            <a:ext cx="7229475" cy="249943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7568128" y="3033238"/>
            <a:ext cx="319377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p:txBody>
          <a:bodyPr/>
          <a:lstStyle/>
          <a:p>
            <a:r>
              <a:rPr lang="en-US" dirty="0"/>
              <a:t>New cases vs income support</a:t>
            </a:r>
          </a:p>
        </p:txBody>
      </p:sp>
      <p:sp>
        <p:nvSpPr>
          <p:cNvPr id="3" name="Content Placeholder 2">
            <a:extLst>
              <a:ext uri="{FF2B5EF4-FFF2-40B4-BE49-F238E27FC236}">
                <a16:creationId xmlns:a16="http://schemas.microsoft.com/office/drawing/2014/main" id="{35809C6E-C63E-9F43-81F8-39A2D2B4A7D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6751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p:txBody>
          <a:bodyPr/>
          <a:lstStyle/>
          <a:p>
            <a:r>
              <a:rPr lang="en-US" dirty="0"/>
              <a:t>New cases vs Travel restrictions</a:t>
            </a:r>
          </a:p>
        </p:txBody>
      </p:sp>
      <p:sp>
        <p:nvSpPr>
          <p:cNvPr id="3" name="Content Placeholder 2">
            <a:extLst>
              <a:ext uri="{FF2B5EF4-FFF2-40B4-BE49-F238E27FC236}">
                <a16:creationId xmlns:a16="http://schemas.microsoft.com/office/drawing/2014/main" id="{975E6AC8-BB7C-614B-A48B-C990015F58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129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720A-5EDA-1444-B769-80199DFD3FA0}"/>
              </a:ext>
            </a:extLst>
          </p:cNvPr>
          <p:cNvSpPr>
            <a:spLocks noGrp="1"/>
          </p:cNvSpPr>
          <p:nvPr>
            <p:ph type="title"/>
          </p:nvPr>
        </p:nvSpPr>
        <p:spPr/>
        <p:txBody>
          <a:bodyPr/>
          <a:lstStyle/>
          <a:p>
            <a:r>
              <a:rPr lang="en-US" dirty="0"/>
              <a:t>New cases vs face mask</a:t>
            </a:r>
          </a:p>
        </p:txBody>
      </p:sp>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8702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362</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Policy Responses to Covid-19 Pandemic </vt:lpstr>
      <vt:lpstr>Topics covered</vt:lpstr>
      <vt:lpstr>Policy changes for analysis</vt:lpstr>
      <vt:lpstr>Questions and data</vt:lpstr>
      <vt:lpstr>Data Clean-up &amp; Exploration</vt:lpstr>
      <vt:lpstr>Sample data</vt:lpstr>
      <vt:lpstr>New cases vs income support</vt:lpstr>
      <vt:lpstr>New cases vs Travel restrictions</vt:lpstr>
      <vt:lpstr>New cases vs face mask</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Suresh Venkataraman</cp:lastModifiedBy>
  <cp:revision>9</cp:revision>
  <dcterms:created xsi:type="dcterms:W3CDTF">2021-06-27T07:41:10Z</dcterms:created>
  <dcterms:modified xsi:type="dcterms:W3CDTF">2021-06-27T12:18:30Z</dcterms:modified>
</cp:coreProperties>
</file>