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1" r:id="rId6"/>
    <p:sldId id="260" r:id="rId7"/>
    <p:sldId id="264" r:id="rId8"/>
    <p:sldId id="266" r:id="rId9"/>
    <p:sldId id="265"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37058-69F5-0145-95B0-70E3AB872BF7}" type="datetimeFigureOut">
              <a:rPr lang="en-US" smtClean="0"/>
              <a:t>6/28/21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BE48F-ED33-F34E-B68D-0C16E5B92558}" type="slidenum">
              <a:rPr lang="en-US" smtClean="0"/>
              <a:t>‹#›</a:t>
            </a:fld>
            <a:endParaRPr lang="en-US"/>
          </a:p>
        </p:txBody>
      </p:sp>
    </p:spTree>
    <p:extLst>
      <p:ext uri="{BB962C8B-B14F-4D97-AF65-F5344CB8AC3E}">
        <p14:creationId xmlns:p14="http://schemas.microsoft.com/office/powerpoint/2010/main" val="170118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a:t>
            </a:fld>
            <a:endParaRPr lang="en-US"/>
          </a:p>
        </p:txBody>
      </p:sp>
    </p:spTree>
    <p:extLst>
      <p:ext uri="{BB962C8B-B14F-4D97-AF65-F5344CB8AC3E}">
        <p14:creationId xmlns:p14="http://schemas.microsoft.com/office/powerpoint/2010/main" val="201789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4</a:t>
            </a:fld>
            <a:endParaRPr lang="en-US"/>
          </a:p>
        </p:txBody>
      </p:sp>
    </p:spTree>
    <p:extLst>
      <p:ext uri="{BB962C8B-B14F-4D97-AF65-F5344CB8AC3E}">
        <p14:creationId xmlns:p14="http://schemas.microsoft.com/office/powerpoint/2010/main" val="2485498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8</a:t>
            </a:fld>
            <a:endParaRPr lang="en-US"/>
          </a:p>
        </p:txBody>
      </p:sp>
    </p:spTree>
    <p:extLst>
      <p:ext uri="{BB962C8B-B14F-4D97-AF65-F5344CB8AC3E}">
        <p14:creationId xmlns:p14="http://schemas.microsoft.com/office/powerpoint/2010/main" val="318153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472F-413D-0442-A794-32B0242CF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3F9FE-3A90-5448-B100-5263E025B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61DD8-5B03-3848-B5D8-596DC082422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CE7D2C00-EBC8-3C40-97C0-B64925065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E0F22-993B-3E40-8D04-1574A8969A9B}"/>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20690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7D8B-CCA3-CB4F-8731-5B2115F72F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50F57-332C-9846-9702-1D21FE18B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664DB-AF33-2C46-98AA-EF0155890057}"/>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79073305-628E-5E4E-A6D7-205AE92D8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B79F4-F49C-6442-AD3B-CE9E398EF19A}"/>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18257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D7B2E-7F78-DB4A-8CDB-BF13B50AF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18897D-CFB9-A349-A7A7-3AF4BC381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098A3-598B-FF41-A2FF-731DBB9827C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4D038F46-61CC-3542-B4E0-6E016E040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40C70-BFB0-9C46-B395-AE22A3FD6536}"/>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251434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C8FD-6ABC-3146-9C61-DB176A23E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7E0AA-A593-FC47-B434-7D87021BD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55CE6-2451-1D4B-B9C4-15E7ACD33D89}"/>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29763E2D-1145-E943-830B-FCF80088D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1527E-4F9C-7E4B-BB53-BBF1C5276A62}"/>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70923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9FBA-B672-E44F-AD96-346A4E911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0D4E4D-16C3-CF4F-B771-DBD769590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02AB-4C75-AA49-9614-C1456E51E9BD}"/>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4161705A-DB60-F245-A0A6-5C9335750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96B73-AA51-684C-800E-299BAC168F5F}"/>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7759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0CCA-4766-3641-82E7-68BAF4B94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57509-9466-6D40-B037-5FA201789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6FA95C-4AE8-814D-B178-3773AC0CC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2889B2-00B0-0541-AF1E-DA333750CFC5}"/>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9F6D040E-89C0-A346-86A9-474EECFA8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0C704-738D-5146-9E33-A9D4C7667279}"/>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2128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CF2-530F-AE4C-8ADC-5F52AA6746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31D94-1387-3D44-A91D-688DD889A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71A317-357A-B94B-A267-21A6B7494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5536F8-5612-AD49-A917-FD4AAEE32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66795-84B1-D741-8F5D-B7225FC4C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3DCAB-529C-5B4C-B8EE-1BE8FEAFBB2F}"/>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8" name="Footer Placeholder 7">
            <a:extLst>
              <a:ext uri="{FF2B5EF4-FFF2-40B4-BE49-F238E27FC236}">
                <a16:creationId xmlns:a16="http://schemas.microsoft.com/office/drawing/2014/main" id="{58051DF0-EDA4-8B4C-88C2-B72779EC2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65EF8-9858-F943-8E4E-0CBAEC6FA30C}"/>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80360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432E-F41A-AD4B-8D52-5C4FFCA37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D417C8-F760-0643-86C2-066285D80BC5}"/>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a:extLst>
              <a:ext uri="{FF2B5EF4-FFF2-40B4-BE49-F238E27FC236}">
                <a16:creationId xmlns:a16="http://schemas.microsoft.com/office/drawing/2014/main" id="{D4FE03AD-9721-2044-8050-1EE3240D2E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9CCD69-229C-4D46-9F7D-EA46EC93A425}"/>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3398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589E34-57E8-984A-97F1-1A0CD2A9C34D}"/>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3" name="Footer Placeholder 2">
            <a:extLst>
              <a:ext uri="{FF2B5EF4-FFF2-40B4-BE49-F238E27FC236}">
                <a16:creationId xmlns:a16="http://schemas.microsoft.com/office/drawing/2014/main" id="{3988F0DB-693A-B141-A1B9-891F0F9A5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3B4FE-3521-CD45-8001-C595CC77E087}"/>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45497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CEDC-CF22-BF40-A3DA-50B0B96A0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1D059-EE60-084B-827F-C46D642D1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4344C-9EFB-BF41-8548-9CAE0C47A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D6281-9681-7442-AC34-213E56A139BC}"/>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4A4A6CFC-B8D7-0144-8196-F2E260BB4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0469E-DDA7-8644-AEB6-DA9CC8CB75A8}"/>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84649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3C2C-0B75-5B42-A3A5-F60B6B1C5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1C51D-2347-4D4F-98E6-0D54F9CCC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C8AB8-D8AD-0B45-B18B-EFDDA05D3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46631-F67D-C04A-B11C-C06FC685309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FA156F9C-15C3-B44F-A940-340FE02BC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A93C9-6B8D-C845-8D4B-98187650A910}"/>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428905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2451E-EF9A-914C-81BD-461981A40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598383-18F0-2B4C-86B6-9577B1B81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72EB7-85B0-0F4F-8774-520600FF9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B04310B6-B364-EB44-9CAC-BC5049737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679408-646D-CC46-A618-74106EC1D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88853-4343-F746-8E7F-DA8B377843B7}" type="slidenum">
              <a:rPr lang="en-US" smtClean="0"/>
              <a:t>‹#›</a:t>
            </a:fld>
            <a:endParaRPr lang="en-US"/>
          </a:p>
        </p:txBody>
      </p:sp>
    </p:spTree>
    <p:extLst>
      <p:ext uri="{BB962C8B-B14F-4D97-AF65-F5344CB8AC3E}">
        <p14:creationId xmlns:p14="http://schemas.microsoft.com/office/powerpoint/2010/main" val="30191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urworldindata.org/covid-cas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734B-2CD6-8545-ADAD-094014ED8623}"/>
              </a:ext>
            </a:extLst>
          </p:cNvPr>
          <p:cNvSpPr>
            <a:spLocks noGrp="1"/>
          </p:cNvSpPr>
          <p:nvPr>
            <p:ph type="ctrTitle"/>
          </p:nvPr>
        </p:nvSpPr>
        <p:spPr>
          <a:xfrm>
            <a:off x="1524000" y="1865876"/>
            <a:ext cx="9144000" cy="1261032"/>
          </a:xfrm>
        </p:spPr>
        <p:txBody>
          <a:bodyPr>
            <a:normAutofit fontScale="90000"/>
          </a:bodyPr>
          <a:lstStyle/>
          <a:p>
            <a:r>
              <a:rPr lang="en-US" b="1" dirty="0"/>
              <a:t>Policy Responses to Covid-19 Pandemic</a:t>
            </a:r>
            <a:br>
              <a:rPr lang="en-US" b="1" dirty="0"/>
            </a:br>
            <a:endParaRPr lang="en-US" b="1" dirty="0"/>
          </a:p>
        </p:txBody>
      </p:sp>
      <p:sp>
        <p:nvSpPr>
          <p:cNvPr id="4" name="Subtitle 2">
            <a:extLst>
              <a:ext uri="{FF2B5EF4-FFF2-40B4-BE49-F238E27FC236}">
                <a16:creationId xmlns:a16="http://schemas.microsoft.com/office/drawing/2014/main" id="{968F015E-DA0E-8943-A29C-4FF96CD2CAC8}"/>
              </a:ext>
            </a:extLst>
          </p:cNvPr>
          <p:cNvSpPr txBox="1">
            <a:spLocks/>
          </p:cNvSpPr>
          <p:nvPr/>
        </p:nvSpPr>
        <p:spPr>
          <a:xfrm>
            <a:off x="1524000" y="306512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r>
              <a:rPr lang="en-US" dirty="0"/>
              <a:t>Team: HeeJun Seo, Jaspreet Singh Bhamra, Nithiya Suresh</a:t>
            </a:r>
          </a:p>
        </p:txBody>
      </p:sp>
    </p:spTree>
    <p:extLst>
      <p:ext uri="{BB962C8B-B14F-4D97-AF65-F5344CB8AC3E}">
        <p14:creationId xmlns:p14="http://schemas.microsoft.com/office/powerpoint/2010/main" val="141799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AC28-524F-8C43-A070-6B79D9B00BBD}"/>
              </a:ext>
            </a:extLst>
          </p:cNvPr>
          <p:cNvSpPr>
            <a:spLocks noGrp="1"/>
          </p:cNvSpPr>
          <p:nvPr>
            <p:ph type="title"/>
          </p:nvPr>
        </p:nvSpPr>
        <p:spPr/>
        <p:txBody>
          <a:bodyPr/>
          <a:lstStyle/>
          <a:p>
            <a:r>
              <a:rPr lang="en-US" dirty="0"/>
              <a:t>New cases vs income support</a:t>
            </a:r>
          </a:p>
        </p:txBody>
      </p:sp>
      <p:sp>
        <p:nvSpPr>
          <p:cNvPr id="3" name="Content Placeholder 2">
            <a:extLst>
              <a:ext uri="{FF2B5EF4-FFF2-40B4-BE49-F238E27FC236}">
                <a16:creationId xmlns:a16="http://schemas.microsoft.com/office/drawing/2014/main" id="{35809C6E-C63E-9F43-81F8-39A2D2B4A7D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6751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C3F2-2C51-D145-9786-8A0D0438B81B}"/>
              </a:ext>
            </a:extLst>
          </p:cNvPr>
          <p:cNvSpPr>
            <a:spLocks noGrp="1"/>
          </p:cNvSpPr>
          <p:nvPr>
            <p:ph type="title"/>
          </p:nvPr>
        </p:nvSpPr>
        <p:spPr/>
        <p:txBody>
          <a:bodyPr/>
          <a:lstStyle/>
          <a:p>
            <a:r>
              <a:rPr lang="en-US" dirty="0"/>
              <a:t>Challenges, Discussions and Q&amp;A</a:t>
            </a:r>
          </a:p>
        </p:txBody>
      </p:sp>
      <p:sp>
        <p:nvSpPr>
          <p:cNvPr id="3" name="Content Placeholder 2">
            <a:extLst>
              <a:ext uri="{FF2B5EF4-FFF2-40B4-BE49-F238E27FC236}">
                <a16:creationId xmlns:a16="http://schemas.microsoft.com/office/drawing/2014/main" id="{9CA51B48-B967-B645-88B0-189B09DE1F1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3190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EB28-DE00-4144-A775-1CF1B5B618F3}"/>
              </a:ext>
            </a:extLst>
          </p:cNvPr>
          <p:cNvSpPr>
            <a:spLocks noGrp="1"/>
          </p:cNvSpPr>
          <p:nvPr>
            <p:ph type="title"/>
          </p:nvPr>
        </p:nvSpPr>
        <p:spPr>
          <a:xfrm>
            <a:off x="245076" y="322691"/>
            <a:ext cx="10515600" cy="1325563"/>
          </a:xfrm>
        </p:spPr>
        <p:txBody>
          <a:bodyPr/>
          <a:lstStyle/>
          <a:p>
            <a:r>
              <a:rPr lang="en-US" dirty="0"/>
              <a:t>Topics covered</a:t>
            </a:r>
          </a:p>
        </p:txBody>
      </p:sp>
      <p:sp>
        <p:nvSpPr>
          <p:cNvPr id="3" name="Content Placeholder 2">
            <a:extLst>
              <a:ext uri="{FF2B5EF4-FFF2-40B4-BE49-F238E27FC236}">
                <a16:creationId xmlns:a16="http://schemas.microsoft.com/office/drawing/2014/main" id="{8BD3A94F-C7C4-CE4F-A13E-9F4A6BCCF218}"/>
              </a:ext>
            </a:extLst>
          </p:cNvPr>
          <p:cNvSpPr>
            <a:spLocks noGrp="1"/>
          </p:cNvSpPr>
          <p:nvPr>
            <p:ph idx="1"/>
          </p:nvPr>
        </p:nvSpPr>
        <p:spPr>
          <a:xfrm>
            <a:off x="838200" y="1124465"/>
            <a:ext cx="10515600" cy="5052498"/>
          </a:xfrm>
        </p:spPr>
        <p:txBody>
          <a:bodyPr>
            <a:normAutofit/>
          </a:bodyPr>
          <a:lstStyle/>
          <a:p>
            <a:endParaRPr lang="en-US" dirty="0"/>
          </a:p>
          <a:p>
            <a:r>
              <a:rPr lang="en-US" dirty="0"/>
              <a:t>For our project we decided to work on the current “hot” topic in the world - COVID -19.</a:t>
            </a:r>
          </a:p>
          <a:p>
            <a:r>
              <a:rPr lang="en-US" dirty="0"/>
              <a:t>As much as covid is the hot topic, we didn’t want to give the standard graphs of the infected cases, death rates etc. Instead, we explored other areas related to Covid and how it has impacted our day to day lives.</a:t>
            </a:r>
          </a:p>
          <a:p>
            <a:r>
              <a:rPr lang="en-US" dirty="0"/>
              <a:t>Hence, we concluded that we would do the analysis on the new policy changes introduced in the countries because of Covid and how the new policy changes has made any impact on total and new covid cases.</a:t>
            </a:r>
          </a:p>
        </p:txBody>
      </p:sp>
    </p:spTree>
    <p:extLst>
      <p:ext uri="{BB962C8B-B14F-4D97-AF65-F5344CB8AC3E}">
        <p14:creationId xmlns:p14="http://schemas.microsoft.com/office/powerpoint/2010/main" val="30865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B0FA-39F8-0948-93AB-629D3CA6CA41}"/>
              </a:ext>
            </a:extLst>
          </p:cNvPr>
          <p:cNvSpPr>
            <a:spLocks noGrp="1"/>
          </p:cNvSpPr>
          <p:nvPr>
            <p:ph type="title"/>
          </p:nvPr>
        </p:nvSpPr>
        <p:spPr/>
        <p:txBody>
          <a:bodyPr/>
          <a:lstStyle/>
          <a:p>
            <a:r>
              <a:rPr lang="en-US" dirty="0"/>
              <a:t>Policy changes for analysis</a:t>
            </a:r>
          </a:p>
        </p:txBody>
      </p:sp>
      <p:sp>
        <p:nvSpPr>
          <p:cNvPr id="3" name="Content Placeholder 2">
            <a:extLst>
              <a:ext uri="{FF2B5EF4-FFF2-40B4-BE49-F238E27FC236}">
                <a16:creationId xmlns:a16="http://schemas.microsoft.com/office/drawing/2014/main" id="{B54C30EE-CEDD-BB40-B4C0-C78002986151}"/>
              </a:ext>
            </a:extLst>
          </p:cNvPr>
          <p:cNvSpPr>
            <a:spLocks noGrp="1"/>
          </p:cNvSpPr>
          <p:nvPr>
            <p:ph idx="1"/>
          </p:nvPr>
        </p:nvSpPr>
        <p:spPr>
          <a:xfrm>
            <a:off x="838200" y="1594022"/>
            <a:ext cx="10515600" cy="4582941"/>
          </a:xfrm>
        </p:spPr>
        <p:txBody>
          <a:bodyPr/>
          <a:lstStyle/>
          <a:p>
            <a:r>
              <a:rPr lang="en-US" dirty="0"/>
              <a:t>For our project, we have selected 7 countries:</a:t>
            </a:r>
          </a:p>
          <a:p>
            <a:pPr lvl="1"/>
            <a:r>
              <a:rPr lang="en-US" dirty="0"/>
              <a:t>Australia, US, UK, India, China, South Korea and Brazil.</a:t>
            </a:r>
          </a:p>
          <a:p>
            <a:endParaRPr lang="en-US" dirty="0"/>
          </a:p>
          <a:p>
            <a:r>
              <a:rPr lang="en-US" dirty="0"/>
              <a:t>We selected following policies to see their effect on Covid-19.</a:t>
            </a:r>
          </a:p>
          <a:p>
            <a:endParaRPr lang="en-US" dirty="0"/>
          </a:p>
          <a:p>
            <a:pPr lvl="1"/>
            <a:r>
              <a:rPr lang="en-US" dirty="0"/>
              <a:t>International Travel Restrictions.</a:t>
            </a:r>
          </a:p>
          <a:p>
            <a:pPr lvl="1"/>
            <a:r>
              <a:rPr lang="en-US" dirty="0"/>
              <a:t>Income Support.</a:t>
            </a:r>
          </a:p>
          <a:p>
            <a:pPr lvl="1"/>
            <a:r>
              <a:rPr lang="en-US" dirty="0"/>
              <a:t>Face Covering</a:t>
            </a:r>
          </a:p>
        </p:txBody>
      </p:sp>
    </p:spTree>
    <p:extLst>
      <p:ext uri="{BB962C8B-B14F-4D97-AF65-F5344CB8AC3E}">
        <p14:creationId xmlns:p14="http://schemas.microsoft.com/office/powerpoint/2010/main" val="179088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8CBD-697A-9F4A-A69A-1A2B459F2C7D}"/>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CDC29305-852D-464B-9E5E-CE3712E12935}"/>
              </a:ext>
            </a:extLst>
          </p:cNvPr>
          <p:cNvSpPr>
            <a:spLocks noGrp="1"/>
          </p:cNvSpPr>
          <p:nvPr>
            <p:ph idx="1"/>
          </p:nvPr>
        </p:nvSpPr>
        <p:spPr>
          <a:xfrm>
            <a:off x="838200" y="2343806"/>
            <a:ext cx="10515600" cy="2554015"/>
          </a:xfrm>
        </p:spPr>
        <p:txBody>
          <a:bodyPr/>
          <a:lstStyle/>
          <a:p>
            <a:r>
              <a:rPr lang="en-US" dirty="0"/>
              <a:t>How, introducing international travel restrictions, facial coverings and income support has impacted each country’s the Covid spreading.</a:t>
            </a:r>
          </a:p>
          <a:p>
            <a:pPr marL="0" indent="0">
              <a:buNone/>
            </a:pPr>
            <a:endParaRPr lang="en-US" dirty="0"/>
          </a:p>
          <a:p>
            <a:r>
              <a:rPr lang="en-US" dirty="0"/>
              <a:t>We gathered data from </a:t>
            </a:r>
            <a:r>
              <a:rPr lang="en-AU" u="sng" dirty="0">
                <a:hlinkClick r:id="rId3"/>
              </a:rPr>
              <a:t>https://ourworldindata.org/covid-cases</a:t>
            </a:r>
            <a:endParaRPr lang="en-AU" u="sng" dirty="0"/>
          </a:p>
          <a:p>
            <a:pPr marL="0" indent="0">
              <a:buNone/>
            </a:pPr>
            <a:endParaRPr lang="en-AU" u="sng" dirty="0"/>
          </a:p>
          <a:p>
            <a:pPr marL="457200" lvl="1" indent="0">
              <a:buNone/>
            </a:pPr>
            <a:endParaRPr lang="en-AU" u="sng" dirty="0"/>
          </a:p>
          <a:p>
            <a:pPr marL="457200" lvl="1" indent="0">
              <a:buNone/>
            </a:pPr>
            <a:endParaRPr lang="en-US" dirty="0"/>
          </a:p>
          <a:p>
            <a:endParaRPr lang="en-US" dirty="0"/>
          </a:p>
        </p:txBody>
      </p:sp>
    </p:spTree>
    <p:extLst>
      <p:ext uri="{BB962C8B-B14F-4D97-AF65-F5344CB8AC3E}">
        <p14:creationId xmlns:p14="http://schemas.microsoft.com/office/powerpoint/2010/main" val="352644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F89E-9FC0-0E4E-B1E5-A1DC8007426E}"/>
              </a:ext>
            </a:extLst>
          </p:cNvPr>
          <p:cNvSpPr>
            <a:spLocks noGrp="1"/>
          </p:cNvSpPr>
          <p:nvPr>
            <p:ph type="title"/>
          </p:nvPr>
        </p:nvSpPr>
        <p:spPr/>
        <p:txBody>
          <a:bodyPr/>
          <a:lstStyle/>
          <a:p>
            <a:r>
              <a:rPr lang="en-US" dirty="0"/>
              <a:t>Sample data</a:t>
            </a:r>
          </a:p>
        </p:txBody>
      </p:sp>
      <p:pic>
        <p:nvPicPr>
          <p:cNvPr id="5" name="Content Placeholder 4" descr="Table, calendar&#10;&#10;Description automatically generated">
            <a:extLst>
              <a:ext uri="{FF2B5EF4-FFF2-40B4-BE49-F238E27FC236}">
                <a16:creationId xmlns:a16="http://schemas.microsoft.com/office/drawing/2014/main" id="{A02D7007-ECB7-5446-BFDA-788FDC153FAA}"/>
              </a:ext>
            </a:extLst>
          </p:cNvPr>
          <p:cNvPicPr>
            <a:picLocks noGrp="1" noChangeAspect="1"/>
          </p:cNvPicPr>
          <p:nvPr>
            <p:ph idx="1"/>
          </p:nvPr>
        </p:nvPicPr>
        <p:blipFill>
          <a:blip r:embed="rId2"/>
          <a:stretch>
            <a:fillRect/>
          </a:stretch>
        </p:blipFill>
        <p:spPr>
          <a:xfrm>
            <a:off x="400010" y="2179281"/>
            <a:ext cx="7229475" cy="2499437"/>
          </a:xfrm>
        </p:spPr>
      </p:pic>
      <p:pic>
        <p:nvPicPr>
          <p:cNvPr id="7" name="Picture 6" descr="Table&#10;&#10;Description automatically generated">
            <a:extLst>
              <a:ext uri="{FF2B5EF4-FFF2-40B4-BE49-F238E27FC236}">
                <a16:creationId xmlns:a16="http://schemas.microsoft.com/office/drawing/2014/main" id="{28D8A727-49DD-CA41-9926-581D74527288}"/>
              </a:ext>
            </a:extLst>
          </p:cNvPr>
          <p:cNvPicPr>
            <a:picLocks noChangeAspect="1"/>
          </p:cNvPicPr>
          <p:nvPr/>
        </p:nvPicPr>
        <p:blipFill>
          <a:blip r:embed="rId3"/>
          <a:stretch>
            <a:fillRect/>
          </a:stretch>
        </p:blipFill>
        <p:spPr>
          <a:xfrm>
            <a:off x="8324873" y="1690688"/>
            <a:ext cx="3193771" cy="3223913"/>
          </a:xfrm>
          <a:prstGeom prst="rect">
            <a:avLst/>
          </a:prstGeom>
        </p:spPr>
      </p:pic>
    </p:spTree>
    <p:extLst>
      <p:ext uri="{BB962C8B-B14F-4D97-AF65-F5344CB8AC3E}">
        <p14:creationId xmlns:p14="http://schemas.microsoft.com/office/powerpoint/2010/main" val="5224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102D-1821-6843-A3A0-79807DAB99B7}"/>
              </a:ext>
            </a:extLst>
          </p:cNvPr>
          <p:cNvSpPr>
            <a:spLocks noGrp="1"/>
          </p:cNvSpPr>
          <p:nvPr>
            <p:ph type="title"/>
          </p:nvPr>
        </p:nvSpPr>
        <p:spPr/>
        <p:txBody>
          <a:bodyPr/>
          <a:lstStyle/>
          <a:p>
            <a:r>
              <a:rPr lang="en-AU" dirty="0"/>
              <a:t>Data Clean-up &amp; Exploration</a:t>
            </a:r>
            <a:endParaRPr lang="en-US" dirty="0"/>
          </a:p>
        </p:txBody>
      </p:sp>
      <p:sp>
        <p:nvSpPr>
          <p:cNvPr id="3" name="Content Placeholder 2">
            <a:extLst>
              <a:ext uri="{FF2B5EF4-FFF2-40B4-BE49-F238E27FC236}">
                <a16:creationId xmlns:a16="http://schemas.microsoft.com/office/drawing/2014/main" id="{BB53B9C0-6995-6849-8B9C-FD97E873C9CA}"/>
              </a:ext>
            </a:extLst>
          </p:cNvPr>
          <p:cNvSpPr>
            <a:spLocks noGrp="1"/>
          </p:cNvSpPr>
          <p:nvPr>
            <p:ph idx="1"/>
          </p:nvPr>
        </p:nvSpPr>
        <p:spPr>
          <a:xfrm>
            <a:off x="838200" y="1556951"/>
            <a:ext cx="10515600" cy="4620012"/>
          </a:xfrm>
        </p:spPr>
        <p:txBody>
          <a:bodyPr/>
          <a:lstStyle/>
          <a:p>
            <a:r>
              <a:rPr lang="en-US" dirty="0"/>
              <a:t>Gathered raw covid data and policy data for all the countries.</a:t>
            </a:r>
          </a:p>
          <a:p>
            <a:r>
              <a:rPr lang="en-US" dirty="0"/>
              <a:t>Data range - Jan 2020 and June 2021.</a:t>
            </a:r>
          </a:p>
          <a:p>
            <a:r>
              <a:rPr lang="en-US" dirty="0"/>
              <a:t>Loaded data into jupyter notebook.</a:t>
            </a:r>
          </a:p>
          <a:p>
            <a:r>
              <a:rPr lang="en-US" dirty="0"/>
              <a:t>Removed the unnecessary rows which causes duplication.</a:t>
            </a:r>
          </a:p>
          <a:p>
            <a:r>
              <a:rPr lang="en-US" dirty="0"/>
              <a:t>Reduced the data to only the countries we are doing the analysis on.</a:t>
            </a:r>
          </a:p>
          <a:p>
            <a:r>
              <a:rPr lang="en-US" dirty="0"/>
              <a:t>Merged the covid data and the data each of us working on.</a:t>
            </a:r>
          </a:p>
          <a:p>
            <a:r>
              <a:rPr lang="en-US" dirty="0"/>
              <a:t>Finally plotted the graph based on the merged data.</a:t>
            </a:r>
          </a:p>
        </p:txBody>
      </p:sp>
    </p:spTree>
    <p:extLst>
      <p:ext uri="{BB962C8B-B14F-4D97-AF65-F5344CB8AC3E}">
        <p14:creationId xmlns:p14="http://schemas.microsoft.com/office/powerpoint/2010/main" val="357388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769D06-6A53-CC4E-9BB4-0B108A3E7B6A}"/>
              </a:ext>
            </a:extLst>
          </p:cNvPr>
          <p:cNvSpPr>
            <a:spLocks noGrp="1"/>
          </p:cNvSpPr>
          <p:nvPr>
            <p:ph type="title"/>
          </p:nvPr>
        </p:nvSpPr>
        <p:spPr>
          <a:xfrm>
            <a:off x="643467" y="321734"/>
            <a:ext cx="10905066" cy="1135737"/>
          </a:xfrm>
        </p:spPr>
        <p:txBody>
          <a:bodyPr>
            <a:normAutofit/>
          </a:bodyPr>
          <a:lstStyle/>
          <a:p>
            <a:r>
              <a:rPr lang="en-US" sz="3600" dirty="0"/>
              <a:t>Monthly New cases In The Countries</a:t>
            </a:r>
          </a:p>
        </p:txBody>
      </p:sp>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line chart&#10;&#10;Description automatically generated">
            <a:extLst>
              <a:ext uri="{FF2B5EF4-FFF2-40B4-BE49-F238E27FC236}">
                <a16:creationId xmlns:a16="http://schemas.microsoft.com/office/drawing/2014/main" id="{A0A754E6-9EB8-2347-A2F1-6D3C5015617F}"/>
              </a:ext>
            </a:extLst>
          </p:cNvPr>
          <p:cNvPicPr>
            <a:picLocks noChangeAspect="1"/>
          </p:cNvPicPr>
          <p:nvPr/>
        </p:nvPicPr>
        <p:blipFill>
          <a:blip r:embed="rId2"/>
          <a:stretch>
            <a:fillRect/>
          </a:stretch>
        </p:blipFill>
        <p:spPr>
          <a:xfrm>
            <a:off x="-1" y="1088947"/>
            <a:ext cx="12192000" cy="5646212"/>
          </a:xfrm>
          <a:prstGeom prst="rect">
            <a:avLst/>
          </a:prstGeom>
        </p:spPr>
      </p:pic>
      <p:grpSp>
        <p:nvGrpSpPr>
          <p:cNvPr id="22" name="Group 2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129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66F0-7821-F540-887A-CE2E0DB7083F}"/>
              </a:ext>
            </a:extLst>
          </p:cNvPr>
          <p:cNvSpPr>
            <a:spLocks noGrp="1"/>
          </p:cNvSpPr>
          <p:nvPr>
            <p:ph type="title"/>
          </p:nvPr>
        </p:nvSpPr>
        <p:spPr>
          <a:xfrm>
            <a:off x="321565" y="338328"/>
            <a:ext cx="5613566" cy="1608328"/>
          </a:xfrm>
        </p:spPr>
        <p:txBody>
          <a:bodyPr>
            <a:normAutofit/>
          </a:bodyPr>
          <a:lstStyle/>
          <a:p>
            <a:pPr algn="ctr"/>
            <a:r>
              <a:rPr lang="en-US" sz="2800" dirty="0"/>
              <a:t>Monthly New Cases Per Country In Each Month</a:t>
            </a:r>
          </a:p>
        </p:txBody>
      </p:sp>
      <p:sp>
        <p:nvSpPr>
          <p:cNvPr id="3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AEE9E550-E928-754D-8CB3-EFD05D7934D4}"/>
              </a:ext>
            </a:extLst>
          </p:cNvPr>
          <p:cNvPicPr>
            <a:picLocks noChangeAspect="1"/>
          </p:cNvPicPr>
          <p:nvPr/>
        </p:nvPicPr>
        <p:blipFill>
          <a:blip r:embed="rId3"/>
          <a:stretch>
            <a:fillRect/>
          </a:stretch>
        </p:blipFill>
        <p:spPr>
          <a:xfrm>
            <a:off x="31550" y="2473069"/>
            <a:ext cx="6078193" cy="3830495"/>
          </a:xfrm>
          <a:prstGeom prst="rect">
            <a:avLst/>
          </a:prstGeom>
        </p:spPr>
      </p:pic>
      <p:sp>
        <p:nvSpPr>
          <p:cNvPr id="32"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histogram&#10;&#10;Description automatically generated">
            <a:extLst>
              <a:ext uri="{FF2B5EF4-FFF2-40B4-BE49-F238E27FC236}">
                <a16:creationId xmlns:a16="http://schemas.microsoft.com/office/drawing/2014/main" id="{A4B64819-F240-8943-B99F-85F3DD2FC1F3}"/>
              </a:ext>
            </a:extLst>
          </p:cNvPr>
          <p:cNvPicPr>
            <a:picLocks noChangeAspect="1"/>
          </p:cNvPicPr>
          <p:nvPr/>
        </p:nvPicPr>
        <p:blipFill>
          <a:blip r:embed="rId4"/>
          <a:stretch>
            <a:fillRect/>
          </a:stretch>
        </p:blipFill>
        <p:spPr>
          <a:xfrm>
            <a:off x="5935131" y="2423160"/>
            <a:ext cx="6078193" cy="3725391"/>
          </a:xfrm>
          <a:prstGeom prst="rect">
            <a:avLst/>
          </a:prstGeom>
        </p:spPr>
      </p:pic>
      <p:sp>
        <p:nvSpPr>
          <p:cNvPr id="3" name="TextBox 2">
            <a:extLst>
              <a:ext uri="{FF2B5EF4-FFF2-40B4-BE49-F238E27FC236}">
                <a16:creationId xmlns:a16="http://schemas.microsoft.com/office/drawing/2014/main" id="{7E37A67D-0E8D-6245-8696-727C890CF4C9}"/>
              </a:ext>
            </a:extLst>
          </p:cNvPr>
          <p:cNvSpPr txBox="1"/>
          <p:nvPr/>
        </p:nvSpPr>
        <p:spPr>
          <a:xfrm>
            <a:off x="7026636" y="880882"/>
            <a:ext cx="3895181" cy="523220"/>
          </a:xfrm>
          <a:prstGeom prst="rect">
            <a:avLst/>
          </a:prstGeom>
          <a:noFill/>
        </p:spPr>
        <p:txBody>
          <a:bodyPr wrap="square" rtlCol="0">
            <a:spAutoFit/>
          </a:bodyPr>
          <a:lstStyle/>
          <a:p>
            <a:pPr algn="ctr"/>
            <a:r>
              <a:rPr lang="en-US" sz="2800" dirty="0">
                <a:latin typeface="+mj-lt"/>
              </a:rPr>
              <a:t>Monthly</a:t>
            </a:r>
            <a:r>
              <a:rPr lang="en-US" sz="2800" dirty="0"/>
              <a:t> </a:t>
            </a:r>
            <a:r>
              <a:rPr lang="en-US" sz="2800" dirty="0">
                <a:latin typeface="+mj-lt"/>
              </a:rPr>
              <a:t>New Total cases</a:t>
            </a:r>
            <a:r>
              <a:rPr lang="en-US" sz="2800" dirty="0"/>
              <a:t> </a:t>
            </a:r>
          </a:p>
        </p:txBody>
      </p:sp>
    </p:spTree>
    <p:extLst>
      <p:ext uri="{BB962C8B-B14F-4D97-AF65-F5344CB8AC3E}">
        <p14:creationId xmlns:p14="http://schemas.microsoft.com/office/powerpoint/2010/main" val="119917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E455035-2796-2044-90BF-F58F971474C9}"/>
              </a:ext>
            </a:extLst>
          </p:cNvPr>
          <p:cNvSpPr>
            <a:spLocks noGrp="1"/>
          </p:cNvSpPr>
          <p:nvPr>
            <p:ph idx="1"/>
          </p:nvPr>
        </p:nvSpPr>
        <p:spPr>
          <a:xfrm>
            <a:off x="401542" y="1774430"/>
            <a:ext cx="2798858" cy="4564920"/>
          </a:xfrm>
        </p:spPr>
        <p:txBody>
          <a:bodyPr anchor="t">
            <a:normAutofit/>
          </a:bodyPr>
          <a:lstStyle/>
          <a:p>
            <a:pPr marL="0" indent="0" algn="ctr">
              <a:buNone/>
            </a:pPr>
            <a:r>
              <a:rPr lang="en-US" dirty="0"/>
              <a:t>New Cases and International Travel Restrictions</a:t>
            </a:r>
          </a:p>
        </p:txBody>
      </p:sp>
      <p:pic>
        <p:nvPicPr>
          <p:cNvPr id="11" name="Picture 10" descr="Chart, line chart&#10;&#10;Description automatically generated">
            <a:extLst>
              <a:ext uri="{FF2B5EF4-FFF2-40B4-BE49-F238E27FC236}">
                <a16:creationId xmlns:a16="http://schemas.microsoft.com/office/drawing/2014/main" id="{5428C5E4-8304-2945-9AB9-D2E6027B36B9}"/>
              </a:ext>
            </a:extLst>
          </p:cNvPr>
          <p:cNvPicPr>
            <a:picLocks noChangeAspect="1"/>
          </p:cNvPicPr>
          <p:nvPr/>
        </p:nvPicPr>
        <p:blipFill rotWithShape="1">
          <a:blip r:embed="rId2"/>
          <a:srcRect l="14124" r="11907" b="-3"/>
          <a:stretch/>
        </p:blipFill>
        <p:spPr>
          <a:xfrm>
            <a:off x="4018262" y="10"/>
            <a:ext cx="3749040" cy="3383270"/>
          </a:xfrm>
          <a:prstGeom prst="rect">
            <a:avLst/>
          </a:prstGeom>
        </p:spPr>
      </p:pic>
      <p:pic>
        <p:nvPicPr>
          <p:cNvPr id="9" name="Picture 8" descr="Chart, line chart&#10;&#10;Description automatically generated">
            <a:extLst>
              <a:ext uri="{FF2B5EF4-FFF2-40B4-BE49-F238E27FC236}">
                <a16:creationId xmlns:a16="http://schemas.microsoft.com/office/drawing/2014/main" id="{6FA4B440-D3DF-FC46-8E44-3FBE793BAF3D}"/>
              </a:ext>
            </a:extLst>
          </p:cNvPr>
          <p:cNvPicPr>
            <a:picLocks noChangeAspect="1"/>
          </p:cNvPicPr>
          <p:nvPr/>
        </p:nvPicPr>
        <p:blipFill rotWithShape="1">
          <a:blip r:embed="rId3"/>
          <a:srcRect l="14170" r="11861" b="-3"/>
          <a:stretch/>
        </p:blipFill>
        <p:spPr>
          <a:xfrm>
            <a:off x="8168843" y="45730"/>
            <a:ext cx="3749040" cy="3383270"/>
          </a:xfrm>
          <a:prstGeom prst="rect">
            <a:avLst/>
          </a:prstGeom>
        </p:spPr>
      </p:pic>
      <p:pic>
        <p:nvPicPr>
          <p:cNvPr id="5" name="Picture 4" descr="Chart, line chart&#10;&#10;Description automatically generated">
            <a:extLst>
              <a:ext uri="{FF2B5EF4-FFF2-40B4-BE49-F238E27FC236}">
                <a16:creationId xmlns:a16="http://schemas.microsoft.com/office/drawing/2014/main" id="{D3A1CCE4-7CBF-B248-9759-A8A6D6E73575}"/>
              </a:ext>
            </a:extLst>
          </p:cNvPr>
          <p:cNvPicPr>
            <a:picLocks noChangeAspect="1"/>
          </p:cNvPicPr>
          <p:nvPr/>
        </p:nvPicPr>
        <p:blipFill rotWithShape="1">
          <a:blip r:embed="rId4"/>
          <a:srcRect l="14143" r="11888" b="-4"/>
          <a:stretch/>
        </p:blipFill>
        <p:spPr>
          <a:xfrm>
            <a:off x="4219033" y="3429000"/>
            <a:ext cx="3749040" cy="3383279"/>
          </a:xfrm>
          <a:prstGeom prst="rect">
            <a:avLst/>
          </a:prstGeom>
        </p:spPr>
      </p:pic>
      <p:pic>
        <p:nvPicPr>
          <p:cNvPr id="7" name="Picture 6" descr="A picture containing line chart&#10;&#10;Description automatically generated">
            <a:extLst>
              <a:ext uri="{FF2B5EF4-FFF2-40B4-BE49-F238E27FC236}">
                <a16:creationId xmlns:a16="http://schemas.microsoft.com/office/drawing/2014/main" id="{5B384F98-8D93-A147-A824-135AFD8A0438}"/>
              </a:ext>
            </a:extLst>
          </p:cNvPr>
          <p:cNvPicPr>
            <a:picLocks noChangeAspect="1"/>
          </p:cNvPicPr>
          <p:nvPr/>
        </p:nvPicPr>
        <p:blipFill rotWithShape="1">
          <a:blip r:embed="rId5"/>
          <a:srcRect l="14242" r="11789" b="-4"/>
          <a:stretch/>
        </p:blipFill>
        <p:spPr>
          <a:xfrm>
            <a:off x="8168843" y="3463598"/>
            <a:ext cx="3749040" cy="3383280"/>
          </a:xfrm>
          <a:prstGeom prst="rect">
            <a:avLst/>
          </a:prstGeom>
        </p:spPr>
      </p:pic>
      <p:sp>
        <p:nvSpPr>
          <p:cNvPr id="12" name="TextBox 11">
            <a:extLst>
              <a:ext uri="{FF2B5EF4-FFF2-40B4-BE49-F238E27FC236}">
                <a16:creationId xmlns:a16="http://schemas.microsoft.com/office/drawing/2014/main" id="{6241EA56-8CBB-4041-AC58-AF8D02E5584B}"/>
              </a:ext>
            </a:extLst>
          </p:cNvPr>
          <p:cNvSpPr txBox="1"/>
          <p:nvPr/>
        </p:nvSpPr>
        <p:spPr>
          <a:xfrm>
            <a:off x="-1433384" y="472028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28702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326</Words>
  <Application>Microsoft Macintosh PowerPoint</Application>
  <PresentationFormat>Widescreen</PresentationFormat>
  <Paragraphs>41</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Policy Responses to Covid-19 Pandemic </vt:lpstr>
      <vt:lpstr>Topics covered</vt:lpstr>
      <vt:lpstr>Policy changes for analysis</vt:lpstr>
      <vt:lpstr>Questions and data</vt:lpstr>
      <vt:lpstr>Sample data</vt:lpstr>
      <vt:lpstr>Data Clean-up &amp; Exploration</vt:lpstr>
      <vt:lpstr>Monthly New cases In The Countries</vt:lpstr>
      <vt:lpstr>Monthly New Cases Per Country In Each Month</vt:lpstr>
      <vt:lpstr>PowerPoint Presentation</vt:lpstr>
      <vt:lpstr>New cases vs income support</vt:lpstr>
      <vt:lpstr>Challenges, Discussions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and Policy changes</dc:title>
  <dc:creator>Suresh Venkataraman</dc:creator>
  <cp:lastModifiedBy>jaspreet bhamra</cp:lastModifiedBy>
  <cp:revision>14</cp:revision>
  <dcterms:created xsi:type="dcterms:W3CDTF">2021-06-27T07:41:10Z</dcterms:created>
  <dcterms:modified xsi:type="dcterms:W3CDTF">2021-06-28T03:47:06Z</dcterms:modified>
</cp:coreProperties>
</file>