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8" r:id="rId3"/>
    <p:sldId id="257" r:id="rId4"/>
    <p:sldId id="259" r:id="rId5"/>
    <p:sldId id="262" r:id="rId6"/>
    <p:sldId id="279" r:id="rId7"/>
    <p:sldId id="261" r:id="rId8"/>
    <p:sldId id="266" r:id="rId9"/>
    <p:sldId id="268" r:id="rId10"/>
    <p:sldId id="267" r:id="rId11"/>
    <p:sldId id="265" r:id="rId12"/>
    <p:sldId id="270" r:id="rId13"/>
    <p:sldId id="274" r:id="rId14"/>
    <p:sldId id="275" r:id="rId15"/>
    <p:sldId id="276" r:id="rId16"/>
    <p:sldId id="277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bank.org/topic/economy-and-growth" TargetMode="External"/><Relationship Id="rId2" Type="http://schemas.openxmlformats.org/officeDocument/2006/relationships/hyperlink" Target="https://www.un.org/en/development/desa/population/migration/data/estimates2/estimates17.as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.stackoverflow.com/questions/354125/help-set-qa-teamdag-product-development-priorities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EC521-304F-402C-B768-82DEFACD0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945957"/>
          </a:xfrm>
        </p:spPr>
        <p:txBody>
          <a:bodyPr/>
          <a:lstStyle/>
          <a:p>
            <a:pPr algn="ctr"/>
            <a:r>
              <a:rPr lang="en-US" dirty="0"/>
              <a:t>IMPACT OF MIGRATION ON GDP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5D253-86DA-4634-8679-E396F1CAB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2160" y="3073718"/>
            <a:ext cx="8625839" cy="1655762"/>
          </a:xfrm>
        </p:spPr>
        <p:txBody>
          <a:bodyPr/>
          <a:lstStyle/>
          <a:p>
            <a:pPr algn="ctr"/>
            <a:r>
              <a:rPr lang="en-US" sz="2400" dirty="0"/>
              <a:t>Presented by:  Martha, Nithya, Donicia</a:t>
            </a:r>
          </a:p>
          <a:p>
            <a:pPr algn="ctr"/>
            <a:r>
              <a:rPr lang="en-US" sz="2400" dirty="0"/>
              <a:t>July 2019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071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731EF0-1A7A-4D61-B1F7-EDCDB4D99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95" y="395367"/>
            <a:ext cx="2851417" cy="2520922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Remittances of high income countries and migration ratio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E9C80CA-8BFB-493D-907B-B6E250B89076}"/>
              </a:ext>
            </a:extLst>
          </p:cNvPr>
          <p:cNvSpPr txBox="1"/>
          <p:nvPr/>
        </p:nvSpPr>
        <p:spPr>
          <a:xfrm>
            <a:off x="1003453" y="2997858"/>
            <a:ext cx="27065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white"/>
                </a:solidFill>
              </a:rPr>
              <a:t>This dataset presents remittances to GDP ratio and the migrant flow for the high income countries over a period of 12 years.</a:t>
            </a:r>
          </a:p>
        </p:txBody>
      </p:sp>
      <p:pic>
        <p:nvPicPr>
          <p:cNvPr id="52" name="Content Placeholder 4" descr="A screenshot of a map&#10;&#10;Description automatically generated">
            <a:extLst>
              <a:ext uri="{FF2B5EF4-FFF2-40B4-BE49-F238E27FC236}">
                <a16:creationId xmlns:a16="http://schemas.microsoft.com/office/drawing/2014/main" id="{CDF2DF81-F3BC-4820-AA1B-88A2E1034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52361" y="88164"/>
            <a:ext cx="8143212" cy="4441752"/>
          </a:xfrm>
        </p:spPr>
      </p:pic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6385195-77FE-48F2-AAE8-93DB1ED8766B}"/>
              </a:ext>
            </a:extLst>
          </p:cNvPr>
          <p:cNvSpPr/>
          <p:nvPr/>
        </p:nvSpPr>
        <p:spPr>
          <a:xfrm>
            <a:off x="4425508" y="4816139"/>
            <a:ext cx="3420515" cy="1748192"/>
          </a:xfrm>
          <a:custGeom>
            <a:avLst/>
            <a:gdLst>
              <a:gd name="connsiteX0" fmla="*/ 0 w 2152997"/>
              <a:gd name="connsiteY0" fmla="*/ 0 h 3442230"/>
              <a:gd name="connsiteX1" fmla="*/ 2152997 w 2152997"/>
              <a:gd name="connsiteY1" fmla="*/ 0 h 3442230"/>
              <a:gd name="connsiteX2" fmla="*/ 2152997 w 2152997"/>
              <a:gd name="connsiteY2" fmla="*/ 3442230 h 3442230"/>
              <a:gd name="connsiteX3" fmla="*/ 0 w 2152997"/>
              <a:gd name="connsiteY3" fmla="*/ 3442230 h 3442230"/>
              <a:gd name="connsiteX4" fmla="*/ 0 w 2152997"/>
              <a:gd name="connsiteY4" fmla="*/ 0 h 344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997" h="3442230">
                <a:moveTo>
                  <a:pt x="0" y="0"/>
                </a:moveTo>
                <a:lnTo>
                  <a:pt x="2152997" y="0"/>
                </a:lnTo>
                <a:lnTo>
                  <a:pt x="2152997" y="3442230"/>
                </a:lnTo>
                <a:lnTo>
                  <a:pt x="0" y="3442230"/>
                </a:lnTo>
                <a:lnTo>
                  <a:pt x="0" y="0"/>
                </a:lnTo>
                <a:close/>
              </a:path>
            </a:pathLst>
          </a:custGeom>
          <a:effectLst>
            <a:innerShdw blurRad="114300">
              <a:prstClr val="black"/>
            </a:innerShdw>
          </a:effectLst>
        </p:spPr>
        <p:style>
          <a:lnRef idx="2">
            <a:schemeClr val="dk2"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7348" tIns="117348" rIns="156464" bIns="176022" numCol="2" spcCol="1270" anchor="t" anchorCtr="0">
            <a:noAutofit/>
          </a:bodyPr>
          <a:lstStyle/>
          <a:p>
            <a:pPr marL="228600" lvl="1" indent="-228600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dirty="0"/>
              <a:t>United Kingdom</a:t>
            </a:r>
          </a:p>
          <a:p>
            <a:pPr marL="228600" lvl="1" indent="-228600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dirty="0"/>
              <a:t>Poland</a:t>
            </a:r>
          </a:p>
          <a:p>
            <a:pPr marL="228600" lvl="1" indent="-228600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dirty="0"/>
              <a:t>Germany</a:t>
            </a:r>
          </a:p>
          <a:p>
            <a:pPr marL="228600" lvl="1" indent="-228600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dirty="0"/>
              <a:t>Italy</a:t>
            </a:r>
          </a:p>
          <a:p>
            <a:pPr marL="228600" lvl="1" indent="-228600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dirty="0"/>
              <a:t>United States of America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4BEE82D4-D1E9-4D1D-AF9D-AC27A5B29EA8}"/>
              </a:ext>
            </a:extLst>
          </p:cNvPr>
          <p:cNvSpPr/>
          <p:nvPr/>
        </p:nvSpPr>
        <p:spPr>
          <a:xfrm>
            <a:off x="8087272" y="4816139"/>
            <a:ext cx="3420515" cy="1748192"/>
          </a:xfrm>
          <a:custGeom>
            <a:avLst/>
            <a:gdLst>
              <a:gd name="connsiteX0" fmla="*/ 0 w 2152997"/>
              <a:gd name="connsiteY0" fmla="*/ 0 h 3442230"/>
              <a:gd name="connsiteX1" fmla="*/ 2152997 w 2152997"/>
              <a:gd name="connsiteY1" fmla="*/ 0 h 3442230"/>
              <a:gd name="connsiteX2" fmla="*/ 2152997 w 2152997"/>
              <a:gd name="connsiteY2" fmla="*/ 3442230 h 3442230"/>
              <a:gd name="connsiteX3" fmla="*/ 0 w 2152997"/>
              <a:gd name="connsiteY3" fmla="*/ 3442230 h 3442230"/>
              <a:gd name="connsiteX4" fmla="*/ 0 w 2152997"/>
              <a:gd name="connsiteY4" fmla="*/ 0 h 344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997" h="3442230">
                <a:moveTo>
                  <a:pt x="0" y="0"/>
                </a:moveTo>
                <a:lnTo>
                  <a:pt x="2152997" y="0"/>
                </a:lnTo>
                <a:lnTo>
                  <a:pt x="2152997" y="3442230"/>
                </a:lnTo>
                <a:lnTo>
                  <a:pt x="0" y="3442230"/>
                </a:lnTo>
                <a:lnTo>
                  <a:pt x="0" y="0"/>
                </a:lnTo>
                <a:close/>
              </a:path>
            </a:pathLst>
          </a:custGeom>
          <a:effectLst>
            <a:innerShdw blurRad="114300">
              <a:prstClr val="black"/>
            </a:innerShdw>
          </a:effectLst>
        </p:spPr>
        <p:style>
          <a:lnRef idx="2">
            <a:schemeClr val="dk2"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7348" tIns="117348" rIns="156464" bIns="176022" numCol="1" spcCol="1270" anchor="t" anchorCtr="0">
            <a:noAutofit/>
          </a:bodyPr>
          <a:lstStyle/>
          <a:p>
            <a:pPr marL="0" lvl="1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1600" b="1" kern="1200" dirty="0"/>
              <a:t>OBSERVATIONS:</a:t>
            </a:r>
            <a:endParaRPr lang="en-US" sz="1600" b="1" dirty="0"/>
          </a:p>
          <a:p>
            <a:pPr marL="285750" lvl="1" indent="-285750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-"/>
            </a:pPr>
            <a:r>
              <a:rPr lang="en-US" sz="1700" kern="1200" dirty="0"/>
              <a:t>High</a:t>
            </a:r>
            <a:r>
              <a:rPr lang="en-US" sz="1700" dirty="0"/>
              <a:t> Income countries show some outbound</a:t>
            </a:r>
            <a:r>
              <a:rPr lang="en-US" sz="1700" kern="1200" dirty="0"/>
              <a:t> migration to other countries</a:t>
            </a:r>
          </a:p>
          <a:p>
            <a:pPr marL="285750" lvl="1" indent="-285750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-"/>
            </a:pPr>
            <a:r>
              <a:rPr lang="en-US" sz="1700" dirty="0"/>
              <a:t>T</a:t>
            </a:r>
            <a:r>
              <a:rPr lang="en-US" sz="1700" kern="1200" dirty="0"/>
              <a:t>he remittance levels are very low.</a:t>
            </a:r>
          </a:p>
        </p:txBody>
      </p:sp>
    </p:spTree>
    <p:extLst>
      <p:ext uri="{BB962C8B-B14F-4D97-AF65-F5344CB8AC3E}">
        <p14:creationId xmlns:p14="http://schemas.microsoft.com/office/powerpoint/2010/main" val="2093316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CDDDFDA-0EC3-4F12-A31E-ED582942F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54942"/>
            <a:ext cx="9906000" cy="1194916"/>
          </a:xfrm>
        </p:spPr>
        <p:txBody>
          <a:bodyPr/>
          <a:lstStyle/>
          <a:p>
            <a:pPr algn="ctr"/>
            <a:r>
              <a:rPr lang="en-US" dirty="0"/>
              <a:t>CHI-SQUARED distribution</a:t>
            </a:r>
          </a:p>
        </p:txBody>
      </p:sp>
      <p:sp>
        <p:nvSpPr>
          <p:cNvPr id="88" name="Text Placeholder 87">
            <a:extLst>
              <a:ext uri="{FF2B5EF4-FFF2-40B4-BE49-F238E27FC236}">
                <a16:creationId xmlns:a16="http://schemas.microsoft.com/office/drawing/2014/main" id="{68633338-D6B8-4BC3-B368-FA09C7341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996" y="1860231"/>
            <a:ext cx="10092284" cy="823912"/>
          </a:xfrm>
        </p:spPr>
        <p:txBody>
          <a:bodyPr>
            <a:noAutofit/>
          </a:bodyPr>
          <a:lstStyle/>
          <a:p>
            <a:pPr algn="ctr"/>
            <a:r>
              <a:rPr lang="en-US" cap="none" dirty="0"/>
              <a:t>Is there a relationship between income of a country and </a:t>
            </a:r>
          </a:p>
          <a:p>
            <a:pPr algn="ctr"/>
            <a:r>
              <a:rPr lang="en-US" cap="none" dirty="0"/>
              <a:t>the personal remittances received by them?</a:t>
            </a:r>
          </a:p>
        </p:txBody>
      </p:sp>
      <p:pic>
        <p:nvPicPr>
          <p:cNvPr id="104" name="Content Placeholder 10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3577171-9B07-455E-BDA0-9DA8A46A41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37996" y="2769741"/>
            <a:ext cx="5451072" cy="3066228"/>
          </a:xfr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3B4BD89-9751-4685-9737-A9273421B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749455"/>
              </p:ext>
            </p:extLst>
          </p:nvPr>
        </p:nvGraphicFramePr>
        <p:xfrm>
          <a:off x="6659880" y="2777957"/>
          <a:ext cx="4470400" cy="3058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0400">
                  <a:extLst>
                    <a:ext uri="{9D8B030D-6E8A-4147-A177-3AD203B41FA5}">
                      <a16:colId xmlns:a16="http://schemas.microsoft.com/office/drawing/2014/main" val="1744592058"/>
                    </a:ext>
                  </a:extLst>
                </a:gridCol>
              </a:tblGrid>
              <a:tr h="4317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OBSERVATIONS: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355282"/>
                  </a:ext>
                </a:extLst>
              </a:tr>
              <a:tr h="262629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950" dirty="0"/>
                        <a:t>Null hypothesis - Regardless of income level they will send the same amount of remittances back.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950" dirty="0"/>
                        <a:t>P-value is a low value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950" dirty="0"/>
                        <a:t>In this dataset we understand that the Null Hypothesis is False. The income level of inbound countries really affects the amount of money sent back.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902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736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9BEB875-DBA8-4BB7-B0A5-72E1D06CE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88362"/>
          </a:xfrm>
        </p:spPr>
        <p:txBody>
          <a:bodyPr/>
          <a:lstStyle/>
          <a:p>
            <a:pPr algn="ctr"/>
            <a:r>
              <a:rPr lang="en-US" dirty="0"/>
              <a:t>CONCLUSIONS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8581BB4-E1AC-4075-B40E-546DF4010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75167"/>
            <a:ext cx="9905999" cy="35417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Immigration to countries with high GDP has gradually increased over the past 12 yrs.</a:t>
            </a:r>
          </a:p>
          <a:p>
            <a:r>
              <a:rPr lang="en-US" dirty="0"/>
              <a:t>Immigrants from lower income countries are the highest contributors to remittances at origin.</a:t>
            </a:r>
          </a:p>
          <a:p>
            <a:r>
              <a:rPr lang="en-US" dirty="0"/>
              <a:t>Despite high rate of migration from upper middle income countries, remittances are nominal (notably less when compared to lower income countries)</a:t>
            </a:r>
          </a:p>
          <a:p>
            <a:r>
              <a:rPr lang="en-US" dirty="0"/>
              <a:t>Gradual growth in outbound migration from higher income countries have negligible co-relation to remittances.</a:t>
            </a:r>
          </a:p>
          <a:p>
            <a:r>
              <a:rPr lang="en-US" dirty="0"/>
              <a:t>GDP has continued to grow in High income countries with the in-flow of immigrants.</a:t>
            </a:r>
          </a:p>
        </p:txBody>
      </p:sp>
    </p:spTree>
    <p:extLst>
      <p:ext uri="{BB962C8B-B14F-4D97-AF65-F5344CB8AC3E}">
        <p14:creationId xmlns:p14="http://schemas.microsoft.com/office/powerpoint/2010/main" val="1693981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F4B0-5A0D-4CD7-9450-EBCD1AA78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70250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Technical aspects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08E04E-9BDD-410D-A02B-F1586DE7F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899" y="904241"/>
            <a:ext cx="10770919" cy="5730240"/>
          </a:xfrm>
        </p:spPr>
        <p:txBody>
          <a:bodyPr>
            <a:noAutofit/>
          </a:bodyPr>
          <a:lstStyle/>
          <a:p>
            <a:r>
              <a:rPr lang="en-US" sz="1600" dirty="0"/>
              <a:t>Sources of Data: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United Nations - Department of Economic and Social Affairs. International Migration (</a:t>
            </a:r>
            <a:r>
              <a:rPr lang="en-US" sz="1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https://www.un.org/en/development/desa/population/migration/data/estimates2/estimates17.asp</a:t>
            </a:r>
            <a:r>
              <a:rPr lang="en-US" sz="1600" dirty="0"/>
              <a:t>) 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World bank – Economy and Growth (</a:t>
            </a:r>
            <a:r>
              <a:rPr lang="en-US" sz="1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https://data.worldbank.org/topic/economy-and-growth</a:t>
            </a:r>
            <a:r>
              <a:rPr lang="en-US" sz="1600" dirty="0"/>
              <a:t> )</a:t>
            </a:r>
          </a:p>
          <a:p>
            <a:r>
              <a:rPr lang="en-US" sz="1600" dirty="0"/>
              <a:t>Cleanup Process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Data in XLS or CSV format. We uses Excel to cleanup logos and headers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Once all data was in CSV format we manipulated it in Pandas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Migration Data:</a:t>
            </a:r>
          </a:p>
          <a:p>
            <a:pPr lvl="2">
              <a:spcBef>
                <a:spcPts val="0"/>
              </a:spcBef>
            </a:pPr>
            <a:r>
              <a:rPr lang="en-US" sz="1400" dirty="0"/>
              <a:t>Using a country catalog, we filtered the migration and economic data to drop any information NOT related to countries (regions, classifications, etc.) and obtained countries’ additional information (region, development level, income level)</a:t>
            </a:r>
          </a:p>
          <a:p>
            <a:pPr lvl="2">
              <a:spcBef>
                <a:spcPts val="0"/>
              </a:spcBef>
            </a:pPr>
            <a:r>
              <a:rPr lang="en-US" sz="1400" dirty="0"/>
              <a:t>Format in migration data did NOT help manipulation, so it was changed: from columns to rows, ellipses, commas in the numbers </a:t>
            </a:r>
          </a:p>
          <a:p>
            <a:pPr lvl="2">
              <a:spcBef>
                <a:spcPts val="0"/>
              </a:spcBef>
            </a:pPr>
            <a:r>
              <a:rPr lang="en-US" sz="1400" dirty="0"/>
              <a:t>Top countries (origin and destination) were found and CSV produced for plotting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Economic Data:</a:t>
            </a:r>
          </a:p>
          <a:p>
            <a:pPr lvl="2">
              <a:spcBef>
                <a:spcPts val="0"/>
              </a:spcBef>
            </a:pPr>
            <a:r>
              <a:rPr lang="en-US" sz="1400" dirty="0"/>
              <a:t>Using a country catalog, we filtered the migration and economic data to drop any information NOT related to countries (regions, classifications, etc.) </a:t>
            </a:r>
          </a:p>
          <a:p>
            <a:pPr lvl="2">
              <a:spcBef>
                <a:spcPts val="0"/>
              </a:spcBef>
            </a:pPr>
            <a:r>
              <a:rPr lang="en-US" sz="1400" dirty="0"/>
              <a:t>Countries with missing economic data (GDP or remittances) had to be dropped</a:t>
            </a:r>
          </a:p>
          <a:p>
            <a:r>
              <a:rPr lang="en-US" sz="1600" dirty="0"/>
              <a:t>Surprises: Top 20 countries of origination, flow between India and Pakistan, no low income countries in the top 20 list </a:t>
            </a:r>
          </a:p>
          <a:p>
            <a:r>
              <a:rPr lang="en-US" sz="1600" dirty="0"/>
              <a:t>Problems: not the same countries in both sources, format in migrant information, country names</a:t>
            </a:r>
          </a:p>
        </p:txBody>
      </p:sp>
    </p:spTree>
    <p:extLst>
      <p:ext uri="{BB962C8B-B14F-4D97-AF65-F5344CB8AC3E}">
        <p14:creationId xmlns:p14="http://schemas.microsoft.com/office/powerpoint/2010/main" val="257021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658B18A-4F10-467E-BD82-1C6E22017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802" y="81280"/>
            <a:ext cx="9740395" cy="66954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FE1CE8-5BA1-4091-A409-A506C0544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B0B8C-0C75-4A0C-8DF5-41415B27D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1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262419-74E5-4B5C-A977-76D5BB6DC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454" y="1000125"/>
            <a:ext cx="105156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643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845C0D-797E-497F-8BA0-F480FC84A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417" y="305653"/>
            <a:ext cx="9274629" cy="624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218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A dog looking at the camera&#10;&#10;Description automatically generated">
            <a:extLst>
              <a:ext uri="{FF2B5EF4-FFF2-40B4-BE49-F238E27FC236}">
                <a16:creationId xmlns:a16="http://schemas.microsoft.com/office/drawing/2014/main" id="{E50B0AB1-55ED-4CC3-8E1F-DE5065539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83360" y="1831979"/>
            <a:ext cx="9469119" cy="3484658"/>
          </a:xfrm>
          <a:noFill/>
        </p:spPr>
      </p:pic>
    </p:spTree>
    <p:extLst>
      <p:ext uri="{BB962C8B-B14F-4D97-AF65-F5344CB8AC3E}">
        <p14:creationId xmlns:p14="http://schemas.microsoft.com/office/powerpoint/2010/main" val="2026423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CDDDFDA-0EC3-4F12-A31E-ED582942F2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2624" y="258128"/>
            <a:ext cx="8791575" cy="954087"/>
          </a:xfrm>
        </p:spPr>
        <p:txBody>
          <a:bodyPr/>
          <a:lstStyle/>
          <a:p>
            <a:pPr algn="ctr"/>
            <a:r>
              <a:rPr lang="en-US" dirty="0"/>
              <a:t>Assumptions</a:t>
            </a:r>
          </a:p>
        </p:txBody>
      </p:sp>
      <p:sp>
        <p:nvSpPr>
          <p:cNvPr id="6" name="Text Placeholder 87">
            <a:extLst>
              <a:ext uri="{FF2B5EF4-FFF2-40B4-BE49-F238E27FC236}">
                <a16:creationId xmlns:a16="http://schemas.microsoft.com/office/drawing/2014/main" id="{D9C64461-2A83-4F5B-A887-DD69952B5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3758" y="1470991"/>
            <a:ext cx="8791575" cy="496632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/>
              <a:t>The analysis was conducted using two data sources: </a:t>
            </a:r>
          </a:p>
          <a:p>
            <a:r>
              <a:rPr lang="en-US" cap="none" dirty="0"/>
              <a:t>	Data Sources: 	</a:t>
            </a:r>
          </a:p>
          <a:p>
            <a:r>
              <a:rPr lang="en-US" cap="none" dirty="0"/>
              <a:t>		World Bank - GDP (US$) current report (last published 2018) </a:t>
            </a:r>
          </a:p>
          <a:p>
            <a:r>
              <a:rPr lang="en-US" cap="none" dirty="0"/>
              <a:t>		United Nations Migration Data (last published 2017)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/>
              <a:t>Years presented are 2005, 2010, 2015 and 2017.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cap="none" dirty="0"/>
              <a:t>2017 was the last year published by the United Nations.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/>
              <a:t>The top 20 countries were selected using the total number of migrants from country of origination over the years selected.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/>
              <a:t>Countries are categorized within the World Bank GDP data and mapped to United Nations Migration Data.</a:t>
            </a:r>
          </a:p>
        </p:txBody>
      </p:sp>
    </p:spTree>
    <p:extLst>
      <p:ext uri="{BB962C8B-B14F-4D97-AF65-F5344CB8AC3E}">
        <p14:creationId xmlns:p14="http://schemas.microsoft.com/office/powerpoint/2010/main" val="180294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6C74BA-4438-4F56-A8B7-43E799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497841"/>
            <a:ext cx="3471421" cy="2065338"/>
          </a:xfrm>
        </p:spPr>
        <p:txBody>
          <a:bodyPr>
            <a:noAutofit/>
          </a:bodyPr>
          <a:lstStyle/>
          <a:p>
            <a:r>
              <a:rPr lang="en-US" sz="3500" b="1" dirty="0">
                <a:solidFill>
                  <a:srgbClr val="FFFFFF"/>
                </a:solidFill>
              </a:rPr>
              <a:t>International migrant population</a:t>
            </a:r>
            <a:endParaRPr lang="en-US" sz="3500" dirty="0">
              <a:solidFill>
                <a:srgbClr val="FFFFFF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5" name="Content Placeholder 4">
            <a:extLst>
              <a:ext uri="{FF2B5EF4-FFF2-40B4-BE49-F238E27FC236}">
                <a16:creationId xmlns:a16="http://schemas.microsoft.com/office/drawing/2014/main" id="{18831126-41F4-4C58-AD2D-1B47156DB3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46" b="12557"/>
          <a:stretch/>
        </p:blipFill>
        <p:spPr>
          <a:xfrm>
            <a:off x="4107610" y="155363"/>
            <a:ext cx="7887111" cy="6438477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1D1B6D-2ABF-4C79-AF04-4ACC7B4E2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292" y="2533967"/>
            <a:ext cx="3096445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Outbound migration patterns by country over 12 years – 2005 to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286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8E1DDAD8-1D10-4640-A034-BE90015E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6" name="Rectangle 75">
              <a:extLst>
                <a:ext uri="{FF2B5EF4-FFF2-40B4-BE49-F238E27FC236}">
                  <a16:creationId xmlns:a16="http://schemas.microsoft.com/office/drawing/2014/main" id="{52FE7688-721D-4A97-B007-BDE056094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7" name="Picture 2">
              <a:extLst>
                <a:ext uri="{FF2B5EF4-FFF2-40B4-BE49-F238E27FC236}">
                  <a16:creationId xmlns:a16="http://schemas.microsoft.com/office/drawing/2014/main" id="{9E73A810-8571-4A9D-A3CB-336933AB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06C74BA-4438-4F56-A8B7-43E799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>
            <a:normAutofit/>
          </a:bodyPr>
          <a:lstStyle/>
          <a:p>
            <a:r>
              <a:rPr lang="en-US" sz="3200" b="1" dirty="0"/>
              <a:t>International migrant population</a:t>
            </a:r>
            <a:endParaRPr lang="en-US" sz="3200" dirty="0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79AD066F-DBBE-46A8-920A-5E15A507AF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91" r="-1" b="-1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FD642FB6-2808-4BC5-AE0B-7302C24B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B0B8F04-D9A7-48E5-A29C-51A66B59D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D6D18883-6BFF-42BB-8088-FCCF83F9C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7">
              <a:extLst>
                <a:ext uri="{FF2B5EF4-FFF2-40B4-BE49-F238E27FC236}">
                  <a16:creationId xmlns:a16="http://schemas.microsoft.com/office/drawing/2014/main" id="{1D0FEFB3-A009-4D0F-9107-C0B17786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8E86C7F-B981-4448-8A1A-856F7124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4" name="Freeform 9">
              <a:extLst>
                <a:ext uri="{FF2B5EF4-FFF2-40B4-BE49-F238E27FC236}">
                  <a16:creationId xmlns:a16="http://schemas.microsoft.com/office/drawing/2014/main" id="{4C6CFFD9-BA00-4184-8310-5FC955095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0">
              <a:extLst>
                <a:ext uri="{FF2B5EF4-FFF2-40B4-BE49-F238E27FC236}">
                  <a16:creationId xmlns:a16="http://schemas.microsoft.com/office/drawing/2014/main" id="{A1892DF3-4848-496C-8664-DFD32EE25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id="{D6DB8C30-651E-4D8F-A70C-163FC5842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2">
              <a:extLst>
                <a:ext uri="{FF2B5EF4-FFF2-40B4-BE49-F238E27FC236}">
                  <a16:creationId xmlns:a16="http://schemas.microsoft.com/office/drawing/2014/main" id="{563DFB81-F969-4F44-BA6C-63479564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3">
              <a:extLst>
                <a:ext uri="{FF2B5EF4-FFF2-40B4-BE49-F238E27FC236}">
                  <a16:creationId xmlns:a16="http://schemas.microsoft.com/office/drawing/2014/main" id="{8E5DE346-AFCA-40DA-B5E2-93A86EA5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4">
              <a:extLst>
                <a:ext uri="{FF2B5EF4-FFF2-40B4-BE49-F238E27FC236}">
                  <a16:creationId xmlns:a16="http://schemas.microsoft.com/office/drawing/2014/main" id="{77A34306-2AE8-43D0-9686-E97B3B53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5">
              <a:extLst>
                <a:ext uri="{FF2B5EF4-FFF2-40B4-BE49-F238E27FC236}">
                  <a16:creationId xmlns:a16="http://schemas.microsoft.com/office/drawing/2014/main" id="{B9CC10F0-FFCD-4CB9-AF4C-22722D20B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6">
              <a:extLst>
                <a:ext uri="{FF2B5EF4-FFF2-40B4-BE49-F238E27FC236}">
                  <a16:creationId xmlns:a16="http://schemas.microsoft.com/office/drawing/2014/main" id="{2A6B0E38-C962-4491-BFDA-75378B4D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7">
              <a:extLst>
                <a:ext uri="{FF2B5EF4-FFF2-40B4-BE49-F238E27FC236}">
                  <a16:creationId xmlns:a16="http://schemas.microsoft.com/office/drawing/2014/main" id="{655F640B-8407-487C-8696-F4745147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8">
              <a:extLst>
                <a:ext uri="{FF2B5EF4-FFF2-40B4-BE49-F238E27FC236}">
                  <a16:creationId xmlns:a16="http://schemas.microsoft.com/office/drawing/2014/main" id="{FAB4F099-4FF6-4410-A5B9-2A535571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9">
              <a:extLst>
                <a:ext uri="{FF2B5EF4-FFF2-40B4-BE49-F238E27FC236}">
                  <a16:creationId xmlns:a16="http://schemas.microsoft.com/office/drawing/2014/main" id="{6FE80B6E-3DA9-4304-9925-12E578C4E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0">
              <a:extLst>
                <a:ext uri="{FF2B5EF4-FFF2-40B4-BE49-F238E27FC236}">
                  <a16:creationId xmlns:a16="http://schemas.microsoft.com/office/drawing/2014/main" id="{67D1CB75-0CBA-4E13-924C-21F221D7B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1">
              <a:extLst>
                <a:ext uri="{FF2B5EF4-FFF2-40B4-BE49-F238E27FC236}">
                  <a16:creationId xmlns:a16="http://schemas.microsoft.com/office/drawing/2014/main" id="{F2CC783B-FA45-4777-A76A-982B285C7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2">
              <a:extLst>
                <a:ext uri="{FF2B5EF4-FFF2-40B4-BE49-F238E27FC236}">
                  <a16:creationId xmlns:a16="http://schemas.microsoft.com/office/drawing/2014/main" id="{D68F4DD3-D736-4B78-972E-F5128CFB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3">
              <a:extLst>
                <a:ext uri="{FF2B5EF4-FFF2-40B4-BE49-F238E27FC236}">
                  <a16:creationId xmlns:a16="http://schemas.microsoft.com/office/drawing/2014/main" id="{B14AF103-15B3-4796-A71A-297D37E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4">
              <a:extLst>
                <a:ext uri="{FF2B5EF4-FFF2-40B4-BE49-F238E27FC236}">
                  <a16:creationId xmlns:a16="http://schemas.microsoft.com/office/drawing/2014/main" id="{B0B240FB-0453-4B6F-9F9B-C2C3305AC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EBBBDCEE-433E-40F3-B49D-375CB162A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6">
              <a:extLst>
                <a:ext uri="{FF2B5EF4-FFF2-40B4-BE49-F238E27FC236}">
                  <a16:creationId xmlns:a16="http://schemas.microsoft.com/office/drawing/2014/main" id="{09B123C6-141E-4A37-B5A7-27E7764F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7">
              <a:extLst>
                <a:ext uri="{FF2B5EF4-FFF2-40B4-BE49-F238E27FC236}">
                  <a16:creationId xmlns:a16="http://schemas.microsoft.com/office/drawing/2014/main" id="{1FA1F521-36A1-49FF-84A7-229E8970F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8">
              <a:extLst>
                <a:ext uri="{FF2B5EF4-FFF2-40B4-BE49-F238E27FC236}">
                  <a16:creationId xmlns:a16="http://schemas.microsoft.com/office/drawing/2014/main" id="{DE512F89-D901-4487-A42C-02345EC5F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9">
              <a:extLst>
                <a:ext uri="{FF2B5EF4-FFF2-40B4-BE49-F238E27FC236}">
                  <a16:creationId xmlns:a16="http://schemas.microsoft.com/office/drawing/2014/main" id="{ED3ED0E5-3226-4B78-B3EA-C591824B8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0">
              <a:extLst>
                <a:ext uri="{FF2B5EF4-FFF2-40B4-BE49-F238E27FC236}">
                  <a16:creationId xmlns:a16="http://schemas.microsoft.com/office/drawing/2014/main" id="{9CBB1F68-B6DE-4ECF-B20F-328F9811E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1">
              <a:extLst>
                <a:ext uri="{FF2B5EF4-FFF2-40B4-BE49-F238E27FC236}">
                  <a16:creationId xmlns:a16="http://schemas.microsoft.com/office/drawing/2014/main" id="{A566C551-9523-4D97-A8CF-5C91F436C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2">
              <a:extLst>
                <a:ext uri="{FF2B5EF4-FFF2-40B4-BE49-F238E27FC236}">
                  <a16:creationId xmlns:a16="http://schemas.microsoft.com/office/drawing/2014/main" id="{9E166BA0-9268-4419-9332-2D30C2123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700C031-AA54-4DC7-B8A2-2569B3FA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9" name="Freeform 34">
              <a:extLst>
                <a:ext uri="{FF2B5EF4-FFF2-40B4-BE49-F238E27FC236}">
                  <a16:creationId xmlns:a16="http://schemas.microsoft.com/office/drawing/2014/main" id="{03045EC8-ECC8-473F-8786-DE266F05B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5">
              <a:extLst>
                <a:ext uri="{FF2B5EF4-FFF2-40B4-BE49-F238E27FC236}">
                  <a16:creationId xmlns:a16="http://schemas.microsoft.com/office/drawing/2014/main" id="{9337EBA2-5088-4A44-8C0B-A6EE78989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6">
              <a:extLst>
                <a:ext uri="{FF2B5EF4-FFF2-40B4-BE49-F238E27FC236}">
                  <a16:creationId xmlns:a16="http://schemas.microsoft.com/office/drawing/2014/main" id="{3486A705-2593-45C9-A13E-8E2FB7C35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7">
              <a:extLst>
                <a:ext uri="{FF2B5EF4-FFF2-40B4-BE49-F238E27FC236}">
                  <a16:creationId xmlns:a16="http://schemas.microsoft.com/office/drawing/2014/main" id="{F357321C-6DEE-4D02-A997-75E47EE0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38">
              <a:extLst>
                <a:ext uri="{FF2B5EF4-FFF2-40B4-BE49-F238E27FC236}">
                  <a16:creationId xmlns:a16="http://schemas.microsoft.com/office/drawing/2014/main" id="{D0B8F87F-3530-4BCD-A8E5-C1B83707B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39">
              <a:extLst>
                <a:ext uri="{FF2B5EF4-FFF2-40B4-BE49-F238E27FC236}">
                  <a16:creationId xmlns:a16="http://schemas.microsoft.com/office/drawing/2014/main" id="{5BE86BA3-AB0E-4F70-A552-0D9EB9E98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0">
              <a:extLst>
                <a:ext uri="{FF2B5EF4-FFF2-40B4-BE49-F238E27FC236}">
                  <a16:creationId xmlns:a16="http://schemas.microsoft.com/office/drawing/2014/main" id="{DF5FE773-B9AE-4A3F-8EDC-165CE579B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1">
              <a:extLst>
                <a:ext uri="{FF2B5EF4-FFF2-40B4-BE49-F238E27FC236}">
                  <a16:creationId xmlns:a16="http://schemas.microsoft.com/office/drawing/2014/main" id="{4A03D7BE-B358-4F8B-85EA-65E0CBF2D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2">
              <a:extLst>
                <a:ext uri="{FF2B5EF4-FFF2-40B4-BE49-F238E27FC236}">
                  <a16:creationId xmlns:a16="http://schemas.microsoft.com/office/drawing/2014/main" id="{A6548877-0957-435B-A419-389A278E5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3">
              <a:extLst>
                <a:ext uri="{FF2B5EF4-FFF2-40B4-BE49-F238E27FC236}">
                  <a16:creationId xmlns:a16="http://schemas.microsoft.com/office/drawing/2014/main" id="{B2D5EA95-9E60-468A-8DA1-40F05C9BD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4">
              <a:extLst>
                <a:ext uri="{FF2B5EF4-FFF2-40B4-BE49-F238E27FC236}">
                  <a16:creationId xmlns:a16="http://schemas.microsoft.com/office/drawing/2014/main" id="{C9B409CE-11E5-40D1-8C9B-86614EAE2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E594AF5-DB50-4227-AC2F-10EE5233C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1" name="Freeform 46">
              <a:extLst>
                <a:ext uri="{FF2B5EF4-FFF2-40B4-BE49-F238E27FC236}">
                  <a16:creationId xmlns:a16="http://schemas.microsoft.com/office/drawing/2014/main" id="{9335DCAF-74A2-4994-B5BF-1C079A40A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47">
              <a:extLst>
                <a:ext uri="{FF2B5EF4-FFF2-40B4-BE49-F238E27FC236}">
                  <a16:creationId xmlns:a16="http://schemas.microsoft.com/office/drawing/2014/main" id="{1DC8E1A2-0C6B-4BA9-85F4-3645AED5D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48">
              <a:extLst>
                <a:ext uri="{FF2B5EF4-FFF2-40B4-BE49-F238E27FC236}">
                  <a16:creationId xmlns:a16="http://schemas.microsoft.com/office/drawing/2014/main" id="{28F38DE0-3BEE-441A-8212-E77DA2328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49">
              <a:extLst>
                <a:ext uri="{FF2B5EF4-FFF2-40B4-BE49-F238E27FC236}">
                  <a16:creationId xmlns:a16="http://schemas.microsoft.com/office/drawing/2014/main" id="{AE81208E-D239-496C-A312-506B024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0">
              <a:extLst>
                <a:ext uri="{FF2B5EF4-FFF2-40B4-BE49-F238E27FC236}">
                  <a16:creationId xmlns:a16="http://schemas.microsoft.com/office/drawing/2014/main" id="{242FE966-DDA4-4668-B8D6-C4B0D4C78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1">
              <a:extLst>
                <a:ext uri="{FF2B5EF4-FFF2-40B4-BE49-F238E27FC236}">
                  <a16:creationId xmlns:a16="http://schemas.microsoft.com/office/drawing/2014/main" id="{FB0A5F60-550F-4025-9DCE-6F42A7C06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2">
              <a:extLst>
                <a:ext uri="{FF2B5EF4-FFF2-40B4-BE49-F238E27FC236}">
                  <a16:creationId xmlns:a16="http://schemas.microsoft.com/office/drawing/2014/main" id="{D7B61D18-4A61-44C9-A809-40639E8C1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3">
              <a:extLst>
                <a:ext uri="{FF2B5EF4-FFF2-40B4-BE49-F238E27FC236}">
                  <a16:creationId xmlns:a16="http://schemas.microsoft.com/office/drawing/2014/main" id="{CB26E7EB-DC12-4BA7-B5DE-09EF2C1D0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4">
              <a:extLst>
                <a:ext uri="{FF2B5EF4-FFF2-40B4-BE49-F238E27FC236}">
                  <a16:creationId xmlns:a16="http://schemas.microsoft.com/office/drawing/2014/main" id="{921237B4-9D85-4611-851F-5DBD71544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5">
              <a:extLst>
                <a:ext uri="{FF2B5EF4-FFF2-40B4-BE49-F238E27FC236}">
                  <a16:creationId xmlns:a16="http://schemas.microsoft.com/office/drawing/2014/main" id="{C91509DE-9FAA-4E84-BCC1-CDDBEA8AC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56">
              <a:extLst>
                <a:ext uri="{FF2B5EF4-FFF2-40B4-BE49-F238E27FC236}">
                  <a16:creationId xmlns:a16="http://schemas.microsoft.com/office/drawing/2014/main" id="{C7029B06-6A09-4E46-BA86-F3C66DBDD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57">
              <a:extLst>
                <a:ext uri="{FF2B5EF4-FFF2-40B4-BE49-F238E27FC236}">
                  <a16:creationId xmlns:a16="http://schemas.microsoft.com/office/drawing/2014/main" id="{FF4ACFBF-D1F2-47B1-B0EB-F08C6508B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58">
              <a:extLst>
                <a:ext uri="{FF2B5EF4-FFF2-40B4-BE49-F238E27FC236}">
                  <a16:creationId xmlns:a16="http://schemas.microsoft.com/office/drawing/2014/main" id="{A6FD1991-3A0E-4F63-BAD9-A98C2986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1D1B6D-2ABF-4C79-AF04-4ACC7B4E2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2519" y="2249487"/>
            <a:ext cx="3084892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Inbound migration pattern for top 20 destinations over 12 years – 2005 through 2017</a:t>
            </a:r>
          </a:p>
        </p:txBody>
      </p:sp>
    </p:spTree>
    <p:extLst>
      <p:ext uri="{BB962C8B-B14F-4D97-AF65-F5344CB8AC3E}">
        <p14:creationId xmlns:p14="http://schemas.microsoft.com/office/powerpoint/2010/main" val="182052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A0157-1E25-4399-BB9B-2F9241D5E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653" y="90198"/>
            <a:ext cx="9905998" cy="1478570"/>
          </a:xfrm>
        </p:spPr>
        <p:txBody>
          <a:bodyPr>
            <a:noAutofit/>
          </a:bodyPr>
          <a:lstStyle/>
          <a:p>
            <a:pPr algn="ctr"/>
            <a:r>
              <a:rPr lang="en-US" cap="none" dirty="0"/>
              <a:t>PERSONAL REMITTANCES TO GDP RATIO </a:t>
            </a:r>
            <a:br>
              <a:rPr lang="en-US" cap="none" dirty="0"/>
            </a:br>
            <a:r>
              <a:rPr lang="en-US" cap="none" dirty="0"/>
              <a:t>BY COUNTRY </a:t>
            </a:r>
            <a:endParaRPr lang="en-US" b="1" cap="none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BA3C08-EBB7-4721-A633-CFF9563E3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402"/>
          <a:stretch/>
        </p:blipFill>
        <p:spPr>
          <a:xfrm>
            <a:off x="0" y="1324299"/>
            <a:ext cx="12225017" cy="5554021"/>
          </a:xfrm>
        </p:spPr>
      </p:pic>
    </p:spTree>
    <p:extLst>
      <p:ext uri="{BB962C8B-B14F-4D97-AF65-F5344CB8AC3E}">
        <p14:creationId xmlns:p14="http://schemas.microsoft.com/office/powerpoint/2010/main" val="661922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A0157-1E25-4399-BB9B-2F9241D5E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653" y="90198"/>
            <a:ext cx="9905998" cy="1478570"/>
          </a:xfrm>
        </p:spPr>
        <p:txBody>
          <a:bodyPr>
            <a:noAutofit/>
          </a:bodyPr>
          <a:lstStyle/>
          <a:p>
            <a:pPr algn="ctr"/>
            <a:r>
              <a:rPr lang="en-US" cap="none" dirty="0"/>
              <a:t>REMITTANCES AMOUNT VS GDP </a:t>
            </a:r>
            <a:br>
              <a:rPr lang="en-US" cap="none" dirty="0"/>
            </a:br>
            <a:r>
              <a:rPr lang="en-US" cap="none" dirty="0"/>
              <a:t>PER TOTAL NUMBER OF MIGRANTS </a:t>
            </a:r>
            <a:endParaRPr lang="en-US" b="1" cap="none" dirty="0"/>
          </a:p>
        </p:txBody>
      </p:sp>
      <p:pic>
        <p:nvPicPr>
          <p:cNvPr id="6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8B01DDBE-4703-4ED5-BF39-4017E34B3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8622"/>
            <a:ext cx="12192000" cy="53445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E4630F-AA02-4761-8A7F-5F0189D7E21A}"/>
              </a:ext>
            </a:extLst>
          </p:cNvPr>
          <p:cNvSpPr txBox="1"/>
          <p:nvPr/>
        </p:nvSpPr>
        <p:spPr>
          <a:xfrm>
            <a:off x="2647950" y="1900952"/>
            <a:ext cx="96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India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93DFF6-8BDD-4229-8D04-211B9A55971E}"/>
              </a:ext>
            </a:extLst>
          </p:cNvPr>
          <p:cNvSpPr txBox="1"/>
          <p:nvPr/>
        </p:nvSpPr>
        <p:spPr>
          <a:xfrm>
            <a:off x="10603863" y="5359378"/>
            <a:ext cx="962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United States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30A23E-D39A-4F1D-BA71-0DAC279CECD8}"/>
              </a:ext>
            </a:extLst>
          </p:cNvPr>
          <p:cNvSpPr txBox="1"/>
          <p:nvPr/>
        </p:nvSpPr>
        <p:spPr>
          <a:xfrm>
            <a:off x="1852612" y="3485888"/>
            <a:ext cx="96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Mexico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F14D3F-857F-43E3-BF7E-DB726240717E}"/>
              </a:ext>
            </a:extLst>
          </p:cNvPr>
          <p:cNvSpPr txBox="1"/>
          <p:nvPr/>
        </p:nvSpPr>
        <p:spPr>
          <a:xfrm>
            <a:off x="5203744" y="4021312"/>
            <a:ext cx="96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China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5A0781-57C7-41F6-ABC1-7BCF1D513C15}"/>
              </a:ext>
            </a:extLst>
          </p:cNvPr>
          <p:cNvSpPr txBox="1"/>
          <p:nvPr/>
        </p:nvSpPr>
        <p:spPr>
          <a:xfrm>
            <a:off x="1757611" y="5050805"/>
            <a:ext cx="96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Russia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9C80415-0F62-4C2F-B7E0-07AF5B985A28}"/>
              </a:ext>
            </a:extLst>
          </p:cNvPr>
          <p:cNvCxnSpPr>
            <a:cxnSpLocks/>
          </p:cNvCxnSpPr>
          <p:nvPr/>
        </p:nvCxnSpPr>
        <p:spPr>
          <a:xfrm flipH="1">
            <a:off x="2030682" y="5272644"/>
            <a:ext cx="130627" cy="3206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159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6" name="Rectangle 18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7" name="Group 20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58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9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70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5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731EF0-1A7A-4D61-B1F7-EDCDB4D99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195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Remittances of low-income countries </a:t>
            </a:r>
            <a:br>
              <a:rPr lang="en-US" dirty="0"/>
            </a:br>
            <a:r>
              <a:rPr lang="en-US" dirty="0"/>
              <a:t>and migration ratio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51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2436D4A-ABDF-46A2-8757-52A11A38BDD5}"/>
              </a:ext>
            </a:extLst>
          </p:cNvPr>
          <p:cNvSpPr/>
          <p:nvPr/>
        </p:nvSpPr>
        <p:spPr>
          <a:xfrm>
            <a:off x="1478368" y="1954282"/>
            <a:ext cx="2152997" cy="833193"/>
          </a:xfrm>
          <a:custGeom>
            <a:avLst/>
            <a:gdLst>
              <a:gd name="connsiteX0" fmla="*/ 0 w 2152997"/>
              <a:gd name="connsiteY0" fmla="*/ 0 h 833193"/>
              <a:gd name="connsiteX1" fmla="*/ 2152997 w 2152997"/>
              <a:gd name="connsiteY1" fmla="*/ 0 h 833193"/>
              <a:gd name="connsiteX2" fmla="*/ 2152997 w 2152997"/>
              <a:gd name="connsiteY2" fmla="*/ 833193 h 833193"/>
              <a:gd name="connsiteX3" fmla="*/ 0 w 2152997"/>
              <a:gd name="connsiteY3" fmla="*/ 833193 h 833193"/>
              <a:gd name="connsiteX4" fmla="*/ 0 w 2152997"/>
              <a:gd name="connsiteY4" fmla="*/ 0 h 83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997" h="833193">
                <a:moveTo>
                  <a:pt x="0" y="0"/>
                </a:moveTo>
                <a:lnTo>
                  <a:pt x="2152997" y="0"/>
                </a:lnTo>
                <a:lnTo>
                  <a:pt x="2152997" y="833193"/>
                </a:lnTo>
                <a:lnTo>
                  <a:pt x="0" y="833193"/>
                </a:lnTo>
                <a:lnTo>
                  <a:pt x="0" y="0"/>
                </a:lnTo>
                <a:close/>
              </a:path>
            </a:pathLst>
          </a:custGeom>
          <a:effectLst>
            <a:innerShdw blurRad="114300">
              <a:prstClr val="black"/>
            </a:innerShdw>
          </a:effectLst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6464" tIns="89408" rIns="156464" bIns="89408" numCol="1" spcCol="1270" anchor="ctr" anchorCtr="0">
            <a:noAutofit/>
          </a:bodyPr>
          <a:lstStyle/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kern="1200" dirty="0"/>
              <a:t>Low Income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AD7132A-63F4-4979-A95D-4CF1EEDF450D}"/>
              </a:ext>
            </a:extLst>
          </p:cNvPr>
          <p:cNvSpPr/>
          <p:nvPr/>
        </p:nvSpPr>
        <p:spPr>
          <a:xfrm>
            <a:off x="1478368" y="2767166"/>
            <a:ext cx="2152997" cy="3442230"/>
          </a:xfrm>
          <a:custGeom>
            <a:avLst/>
            <a:gdLst>
              <a:gd name="connsiteX0" fmla="*/ 0 w 2152997"/>
              <a:gd name="connsiteY0" fmla="*/ 0 h 3442230"/>
              <a:gd name="connsiteX1" fmla="*/ 2152997 w 2152997"/>
              <a:gd name="connsiteY1" fmla="*/ 0 h 3442230"/>
              <a:gd name="connsiteX2" fmla="*/ 2152997 w 2152997"/>
              <a:gd name="connsiteY2" fmla="*/ 3442230 h 3442230"/>
              <a:gd name="connsiteX3" fmla="*/ 0 w 2152997"/>
              <a:gd name="connsiteY3" fmla="*/ 3442230 h 3442230"/>
              <a:gd name="connsiteX4" fmla="*/ 0 w 2152997"/>
              <a:gd name="connsiteY4" fmla="*/ 0 h 344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997" h="3442230">
                <a:moveTo>
                  <a:pt x="0" y="0"/>
                </a:moveTo>
                <a:lnTo>
                  <a:pt x="2152997" y="0"/>
                </a:lnTo>
                <a:lnTo>
                  <a:pt x="2152997" y="3442230"/>
                </a:lnTo>
                <a:lnTo>
                  <a:pt x="0" y="3442230"/>
                </a:lnTo>
                <a:lnTo>
                  <a:pt x="0" y="0"/>
                </a:lnTo>
                <a:close/>
              </a:path>
            </a:pathLst>
          </a:custGeom>
          <a:effectLst>
            <a:innerShdw blurRad="114300">
              <a:prstClr val="black"/>
            </a:innerShdw>
          </a:effectLst>
        </p:spPr>
        <p:style>
          <a:lnRef idx="2">
            <a:schemeClr val="dk2"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7348" tIns="117348" rIns="156464" bIns="176022" numCol="1" spcCol="1270" anchor="t" anchorCtr="0">
            <a:noAutofit/>
          </a:bodyPr>
          <a:lstStyle/>
          <a:p>
            <a:pPr marL="228600" lvl="1" indent="-228600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2200" kern="120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607BDD0-AA66-4ECD-A326-0DFB3EF041DE}"/>
              </a:ext>
            </a:extLst>
          </p:cNvPr>
          <p:cNvSpPr/>
          <p:nvPr/>
        </p:nvSpPr>
        <p:spPr>
          <a:xfrm>
            <a:off x="3932785" y="1954282"/>
            <a:ext cx="2152997" cy="833193"/>
          </a:xfrm>
          <a:custGeom>
            <a:avLst/>
            <a:gdLst>
              <a:gd name="connsiteX0" fmla="*/ 0 w 2152997"/>
              <a:gd name="connsiteY0" fmla="*/ 0 h 833193"/>
              <a:gd name="connsiteX1" fmla="*/ 2152997 w 2152997"/>
              <a:gd name="connsiteY1" fmla="*/ 0 h 833193"/>
              <a:gd name="connsiteX2" fmla="*/ 2152997 w 2152997"/>
              <a:gd name="connsiteY2" fmla="*/ 833193 h 833193"/>
              <a:gd name="connsiteX3" fmla="*/ 0 w 2152997"/>
              <a:gd name="connsiteY3" fmla="*/ 833193 h 833193"/>
              <a:gd name="connsiteX4" fmla="*/ 0 w 2152997"/>
              <a:gd name="connsiteY4" fmla="*/ 0 h 83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997" h="833193">
                <a:moveTo>
                  <a:pt x="0" y="0"/>
                </a:moveTo>
                <a:lnTo>
                  <a:pt x="2152997" y="0"/>
                </a:lnTo>
                <a:lnTo>
                  <a:pt x="2152997" y="833193"/>
                </a:lnTo>
                <a:lnTo>
                  <a:pt x="0" y="833193"/>
                </a:lnTo>
                <a:lnTo>
                  <a:pt x="0" y="0"/>
                </a:lnTo>
                <a:close/>
              </a:path>
            </a:pathLst>
          </a:custGeom>
          <a:effectLst>
            <a:innerShdw blurRad="114300">
              <a:prstClr val="black"/>
            </a:innerShdw>
          </a:effectLst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6464" tIns="89408" rIns="156464" bIns="89408" numCol="1" spcCol="1270" anchor="ctr" anchorCtr="0">
            <a:noAutofit/>
          </a:bodyPr>
          <a:lstStyle/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kern="1200" dirty="0"/>
              <a:t>Lower Middle Income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838D41B-787F-4015-9A89-372C5A915823}"/>
              </a:ext>
            </a:extLst>
          </p:cNvPr>
          <p:cNvSpPr/>
          <p:nvPr/>
        </p:nvSpPr>
        <p:spPr>
          <a:xfrm>
            <a:off x="3932785" y="2787475"/>
            <a:ext cx="2152997" cy="3442230"/>
          </a:xfrm>
          <a:custGeom>
            <a:avLst/>
            <a:gdLst>
              <a:gd name="connsiteX0" fmla="*/ 0 w 2152997"/>
              <a:gd name="connsiteY0" fmla="*/ 0 h 3442230"/>
              <a:gd name="connsiteX1" fmla="*/ 2152997 w 2152997"/>
              <a:gd name="connsiteY1" fmla="*/ 0 h 3442230"/>
              <a:gd name="connsiteX2" fmla="*/ 2152997 w 2152997"/>
              <a:gd name="connsiteY2" fmla="*/ 3442230 h 3442230"/>
              <a:gd name="connsiteX3" fmla="*/ 0 w 2152997"/>
              <a:gd name="connsiteY3" fmla="*/ 3442230 h 3442230"/>
              <a:gd name="connsiteX4" fmla="*/ 0 w 2152997"/>
              <a:gd name="connsiteY4" fmla="*/ 0 h 344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997" h="3442230">
                <a:moveTo>
                  <a:pt x="0" y="0"/>
                </a:moveTo>
                <a:lnTo>
                  <a:pt x="2152997" y="0"/>
                </a:lnTo>
                <a:lnTo>
                  <a:pt x="2152997" y="3442230"/>
                </a:lnTo>
                <a:lnTo>
                  <a:pt x="0" y="3442230"/>
                </a:lnTo>
                <a:lnTo>
                  <a:pt x="0" y="0"/>
                </a:lnTo>
                <a:close/>
              </a:path>
            </a:pathLst>
          </a:custGeom>
          <a:effectLst>
            <a:innerShdw blurRad="114300">
              <a:prstClr val="black"/>
            </a:innerShdw>
          </a:effectLst>
        </p:spPr>
        <p:style>
          <a:lnRef idx="2">
            <a:schemeClr val="dk2"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7348" tIns="117348" rIns="156464" bIns="176022" numCol="1" spcCol="1270" anchor="t" anchorCtr="0">
            <a:noAutofit/>
          </a:bodyPr>
          <a:lstStyle/>
          <a:p>
            <a:pPr marL="228600" lvl="1" indent="-228600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b="0" i="0" u="none" kern="1200" dirty="0"/>
              <a:t>India</a:t>
            </a:r>
            <a:endParaRPr lang="en-US" sz="2000" kern="1200" dirty="0"/>
          </a:p>
          <a:p>
            <a:pPr marL="228600" lvl="1" indent="-228600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b="0" i="0" u="none" kern="1200" dirty="0"/>
              <a:t>Bangladesh</a:t>
            </a:r>
            <a:endParaRPr lang="en-US" sz="2000" kern="1200" dirty="0"/>
          </a:p>
          <a:p>
            <a:pPr marL="228600" lvl="1" indent="-228600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b="0" i="0" u="none" kern="1200" dirty="0"/>
              <a:t>Pakistan</a:t>
            </a:r>
            <a:endParaRPr lang="en-US" sz="2000" kern="1200" dirty="0"/>
          </a:p>
          <a:p>
            <a:pPr marL="228600" lvl="1" indent="-228600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b="0" i="0" u="none" kern="1200" dirty="0"/>
              <a:t>Ukraine</a:t>
            </a:r>
            <a:endParaRPr lang="en-US" sz="2000" kern="1200" dirty="0"/>
          </a:p>
          <a:p>
            <a:pPr marL="228600" lvl="1" indent="-228600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b="0" i="0" u="none" kern="1200" dirty="0"/>
              <a:t>Philippines</a:t>
            </a:r>
            <a:endParaRPr lang="en-US" sz="2000" kern="1200" dirty="0"/>
          </a:p>
          <a:p>
            <a:pPr marL="228600" lvl="1" indent="-228600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b="0" i="0" u="none" kern="1200" dirty="0"/>
              <a:t>Indonesia</a:t>
            </a:r>
            <a:endParaRPr lang="en-US" sz="2000" kern="1200" dirty="0"/>
          </a:p>
          <a:p>
            <a:pPr marL="228600" lvl="1" indent="-228600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b="0" i="0" u="none" kern="1200" dirty="0"/>
              <a:t>State of Palestine</a:t>
            </a:r>
            <a:endParaRPr lang="en-US" sz="2000" kern="1200" dirty="0"/>
          </a:p>
          <a:p>
            <a:pPr marL="228600" lvl="1" indent="-228600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b="0" i="0" u="none" kern="1200" dirty="0"/>
              <a:t>Egypt</a:t>
            </a:r>
            <a:endParaRPr lang="en-US" sz="2000" kern="1200" dirty="0"/>
          </a:p>
          <a:p>
            <a:pPr marL="228600" lvl="1" indent="-228600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b="0" i="0" u="none" kern="1200" dirty="0"/>
              <a:t>Morocco</a:t>
            </a:r>
            <a:endParaRPr lang="en-US" sz="2000" kern="12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A2C5FC-D9A0-477C-831F-4D93210AF7C1}"/>
              </a:ext>
            </a:extLst>
          </p:cNvPr>
          <p:cNvSpPr/>
          <p:nvPr/>
        </p:nvSpPr>
        <p:spPr>
          <a:xfrm>
            <a:off x="6387202" y="1954282"/>
            <a:ext cx="2152997" cy="833193"/>
          </a:xfrm>
          <a:custGeom>
            <a:avLst/>
            <a:gdLst>
              <a:gd name="connsiteX0" fmla="*/ 0 w 2152997"/>
              <a:gd name="connsiteY0" fmla="*/ 0 h 833193"/>
              <a:gd name="connsiteX1" fmla="*/ 2152997 w 2152997"/>
              <a:gd name="connsiteY1" fmla="*/ 0 h 833193"/>
              <a:gd name="connsiteX2" fmla="*/ 2152997 w 2152997"/>
              <a:gd name="connsiteY2" fmla="*/ 833193 h 833193"/>
              <a:gd name="connsiteX3" fmla="*/ 0 w 2152997"/>
              <a:gd name="connsiteY3" fmla="*/ 833193 h 833193"/>
              <a:gd name="connsiteX4" fmla="*/ 0 w 2152997"/>
              <a:gd name="connsiteY4" fmla="*/ 0 h 83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997" h="833193">
                <a:moveTo>
                  <a:pt x="0" y="0"/>
                </a:moveTo>
                <a:lnTo>
                  <a:pt x="2152997" y="0"/>
                </a:lnTo>
                <a:lnTo>
                  <a:pt x="2152997" y="833193"/>
                </a:lnTo>
                <a:lnTo>
                  <a:pt x="0" y="833193"/>
                </a:lnTo>
                <a:lnTo>
                  <a:pt x="0" y="0"/>
                </a:lnTo>
                <a:close/>
              </a:path>
            </a:pathLst>
          </a:custGeom>
          <a:effectLst>
            <a:innerShdw blurRad="114300">
              <a:prstClr val="black"/>
            </a:innerShdw>
          </a:effectLst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6464" tIns="89408" rIns="156464" bIns="89408" numCol="1" spcCol="1270" anchor="ctr" anchorCtr="0">
            <a:noAutofit/>
          </a:bodyPr>
          <a:lstStyle/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kern="1200" dirty="0"/>
              <a:t>Upper Middle</a:t>
            </a:r>
          </a:p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kern="1200" dirty="0"/>
              <a:t>Income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6E12BFE-941D-4E4C-B0E3-18FF87347C0B}"/>
              </a:ext>
            </a:extLst>
          </p:cNvPr>
          <p:cNvSpPr/>
          <p:nvPr/>
        </p:nvSpPr>
        <p:spPr>
          <a:xfrm>
            <a:off x="6387202" y="2787475"/>
            <a:ext cx="2152997" cy="3442230"/>
          </a:xfrm>
          <a:custGeom>
            <a:avLst/>
            <a:gdLst>
              <a:gd name="connsiteX0" fmla="*/ 0 w 2152997"/>
              <a:gd name="connsiteY0" fmla="*/ 0 h 3442230"/>
              <a:gd name="connsiteX1" fmla="*/ 2152997 w 2152997"/>
              <a:gd name="connsiteY1" fmla="*/ 0 h 3442230"/>
              <a:gd name="connsiteX2" fmla="*/ 2152997 w 2152997"/>
              <a:gd name="connsiteY2" fmla="*/ 3442230 h 3442230"/>
              <a:gd name="connsiteX3" fmla="*/ 0 w 2152997"/>
              <a:gd name="connsiteY3" fmla="*/ 3442230 h 3442230"/>
              <a:gd name="connsiteX4" fmla="*/ 0 w 2152997"/>
              <a:gd name="connsiteY4" fmla="*/ 0 h 344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997" h="3442230">
                <a:moveTo>
                  <a:pt x="0" y="0"/>
                </a:moveTo>
                <a:lnTo>
                  <a:pt x="2152997" y="0"/>
                </a:lnTo>
                <a:lnTo>
                  <a:pt x="2152997" y="3442230"/>
                </a:lnTo>
                <a:lnTo>
                  <a:pt x="0" y="3442230"/>
                </a:lnTo>
                <a:lnTo>
                  <a:pt x="0" y="0"/>
                </a:lnTo>
                <a:close/>
              </a:path>
            </a:pathLst>
          </a:custGeom>
          <a:effectLst>
            <a:innerShdw blurRad="114300">
              <a:prstClr val="black"/>
            </a:innerShdw>
          </a:effectLst>
        </p:spPr>
        <p:style>
          <a:lnRef idx="2">
            <a:schemeClr val="dk2"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7348" tIns="117348" rIns="156464" bIns="176022" numCol="1" spcCol="1270" anchor="t" anchorCtr="0">
            <a:noAutofit/>
          </a:bodyPr>
          <a:lstStyle/>
          <a:p>
            <a:pPr marL="228600" lvl="1" indent="-228600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b="0" i="0" u="none" kern="1200" dirty="0"/>
              <a:t>Mexico</a:t>
            </a:r>
            <a:endParaRPr lang="en-US" sz="2000" kern="1200" dirty="0"/>
          </a:p>
          <a:p>
            <a:pPr marL="228600" lvl="1" indent="-228600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b="0" i="0" u="none" kern="1200" dirty="0"/>
              <a:t>Russian Federation</a:t>
            </a:r>
            <a:endParaRPr lang="en-US" sz="2000" kern="1200" dirty="0"/>
          </a:p>
          <a:p>
            <a:pPr marL="228600" lvl="1" indent="-228600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b="0" i="0" u="none" kern="1200" dirty="0"/>
              <a:t>China</a:t>
            </a:r>
            <a:endParaRPr lang="en-US" sz="2000" kern="1200" dirty="0"/>
          </a:p>
          <a:p>
            <a:pPr marL="228600" lvl="1" indent="-228600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b="0" i="0" u="none" kern="1200" dirty="0"/>
              <a:t>Kazakhstan</a:t>
            </a:r>
            <a:endParaRPr lang="en-US" sz="2000" kern="1200" dirty="0"/>
          </a:p>
          <a:p>
            <a:pPr marL="228600" lvl="1" indent="-228600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b="0" i="0" u="none" kern="1200" dirty="0"/>
              <a:t>Romania</a:t>
            </a:r>
            <a:endParaRPr lang="en-US" sz="2000" kern="1200" dirty="0"/>
          </a:p>
          <a:p>
            <a:pPr marL="228600" lvl="1" indent="-228600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b="0" i="0" u="none" kern="1200" dirty="0"/>
              <a:t>Turkey</a:t>
            </a:r>
            <a:endParaRPr lang="en-US" sz="2000" kern="12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DEA3156-7552-4262-BCBE-7D5F38312132}"/>
              </a:ext>
            </a:extLst>
          </p:cNvPr>
          <p:cNvSpPr/>
          <p:nvPr/>
        </p:nvSpPr>
        <p:spPr>
          <a:xfrm>
            <a:off x="8841619" y="1954282"/>
            <a:ext cx="2152997" cy="833193"/>
          </a:xfrm>
          <a:custGeom>
            <a:avLst/>
            <a:gdLst>
              <a:gd name="connsiteX0" fmla="*/ 0 w 2152997"/>
              <a:gd name="connsiteY0" fmla="*/ 0 h 833193"/>
              <a:gd name="connsiteX1" fmla="*/ 2152997 w 2152997"/>
              <a:gd name="connsiteY1" fmla="*/ 0 h 833193"/>
              <a:gd name="connsiteX2" fmla="*/ 2152997 w 2152997"/>
              <a:gd name="connsiteY2" fmla="*/ 833193 h 833193"/>
              <a:gd name="connsiteX3" fmla="*/ 0 w 2152997"/>
              <a:gd name="connsiteY3" fmla="*/ 833193 h 833193"/>
              <a:gd name="connsiteX4" fmla="*/ 0 w 2152997"/>
              <a:gd name="connsiteY4" fmla="*/ 0 h 83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997" h="833193">
                <a:moveTo>
                  <a:pt x="0" y="0"/>
                </a:moveTo>
                <a:lnTo>
                  <a:pt x="2152997" y="0"/>
                </a:lnTo>
                <a:lnTo>
                  <a:pt x="2152997" y="833193"/>
                </a:lnTo>
                <a:lnTo>
                  <a:pt x="0" y="833193"/>
                </a:lnTo>
                <a:lnTo>
                  <a:pt x="0" y="0"/>
                </a:lnTo>
                <a:close/>
              </a:path>
            </a:pathLst>
          </a:custGeom>
          <a:effectLst>
            <a:innerShdw blurRad="114300">
              <a:prstClr val="black"/>
            </a:innerShdw>
          </a:effectLst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6464" tIns="89408" rIns="156464" bIns="89408" numCol="1" spcCol="1270" anchor="ctr" anchorCtr="0">
            <a:noAutofit/>
          </a:bodyPr>
          <a:lstStyle/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kern="1200" dirty="0"/>
              <a:t>High Income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155FA7C-A4F3-4830-8947-4687E24B4AD0}"/>
              </a:ext>
            </a:extLst>
          </p:cNvPr>
          <p:cNvSpPr/>
          <p:nvPr/>
        </p:nvSpPr>
        <p:spPr>
          <a:xfrm>
            <a:off x="8841619" y="2787475"/>
            <a:ext cx="2152997" cy="3442230"/>
          </a:xfrm>
          <a:custGeom>
            <a:avLst/>
            <a:gdLst>
              <a:gd name="connsiteX0" fmla="*/ 0 w 2152997"/>
              <a:gd name="connsiteY0" fmla="*/ 0 h 3442230"/>
              <a:gd name="connsiteX1" fmla="*/ 2152997 w 2152997"/>
              <a:gd name="connsiteY1" fmla="*/ 0 h 3442230"/>
              <a:gd name="connsiteX2" fmla="*/ 2152997 w 2152997"/>
              <a:gd name="connsiteY2" fmla="*/ 3442230 h 3442230"/>
              <a:gd name="connsiteX3" fmla="*/ 0 w 2152997"/>
              <a:gd name="connsiteY3" fmla="*/ 3442230 h 3442230"/>
              <a:gd name="connsiteX4" fmla="*/ 0 w 2152997"/>
              <a:gd name="connsiteY4" fmla="*/ 0 h 344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997" h="3442230">
                <a:moveTo>
                  <a:pt x="0" y="0"/>
                </a:moveTo>
                <a:lnTo>
                  <a:pt x="2152997" y="0"/>
                </a:lnTo>
                <a:lnTo>
                  <a:pt x="2152997" y="3442230"/>
                </a:lnTo>
                <a:lnTo>
                  <a:pt x="0" y="3442230"/>
                </a:lnTo>
                <a:lnTo>
                  <a:pt x="0" y="0"/>
                </a:lnTo>
                <a:close/>
              </a:path>
            </a:pathLst>
          </a:custGeom>
          <a:effectLst>
            <a:innerShdw blurRad="114300">
              <a:prstClr val="black"/>
            </a:innerShdw>
          </a:effectLst>
        </p:spPr>
        <p:style>
          <a:lnRef idx="2">
            <a:schemeClr val="dk2"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7348" tIns="117348" rIns="156464" bIns="176022" numCol="1" spcCol="1270" anchor="t" anchorCtr="0">
            <a:noAutofit/>
          </a:bodyPr>
          <a:lstStyle/>
          <a:p>
            <a:pPr marL="228600" lvl="1" indent="-228600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kern="1200" dirty="0"/>
              <a:t>United Kingdom</a:t>
            </a:r>
          </a:p>
          <a:p>
            <a:pPr marL="228600" lvl="1" indent="-228600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kern="1200" dirty="0"/>
              <a:t>Poland</a:t>
            </a:r>
          </a:p>
          <a:p>
            <a:pPr marL="228600" lvl="1" indent="-228600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kern="1200" dirty="0"/>
              <a:t>Germany</a:t>
            </a:r>
          </a:p>
          <a:p>
            <a:pPr marL="228600" lvl="1" indent="-228600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kern="1200" dirty="0"/>
              <a:t>Italy</a:t>
            </a:r>
          </a:p>
          <a:p>
            <a:pPr marL="228600" lvl="1" indent="-228600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b="0" i="0" u="none" kern="1200" dirty="0"/>
              <a:t>United States of America</a:t>
            </a:r>
            <a:endParaRPr lang="en-US" sz="2000" kern="1200" dirty="0"/>
          </a:p>
        </p:txBody>
      </p:sp>
    </p:spTree>
    <p:extLst>
      <p:ext uri="{BB962C8B-B14F-4D97-AF65-F5344CB8AC3E}">
        <p14:creationId xmlns:p14="http://schemas.microsoft.com/office/powerpoint/2010/main" val="3128292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731EF0-1A7A-4D61-B1F7-EDCDB4D99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66" y="618518"/>
            <a:ext cx="2851417" cy="2520922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Remittances of low-middle income countries and migration ratio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E9C80CA-8BFB-493D-907B-B6E250B89076}"/>
              </a:ext>
            </a:extLst>
          </p:cNvPr>
          <p:cNvSpPr txBox="1"/>
          <p:nvPr/>
        </p:nvSpPr>
        <p:spPr>
          <a:xfrm>
            <a:off x="865102" y="3307467"/>
            <a:ext cx="27065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This dataset presents remittances to GDP ratio and the migrant flow for the lower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midd</a:t>
            </a:r>
            <a:r>
              <a:rPr lang="en-US" sz="2400" dirty="0">
                <a:solidFill>
                  <a:prstClr val="white"/>
                </a:solidFill>
                <a:latin typeface="Tw Cen MT" panose="020B0602020104020603"/>
              </a:rPr>
              <a:t>le income countries over a period of 12 years.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49" name="Content Placeholder 4" descr="A screenshot of a map&#10;&#10;Description automatically generated">
            <a:extLst>
              <a:ext uri="{FF2B5EF4-FFF2-40B4-BE49-F238E27FC236}">
                <a16:creationId xmlns:a16="http://schemas.microsoft.com/office/drawing/2014/main" id="{332543EA-92AD-4594-A0CE-BA4CC14EE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342" y="211138"/>
            <a:ext cx="8012376" cy="4370388"/>
          </a:xfrm>
          <a:prstGeom prst="rect">
            <a:avLst/>
          </a:prstGeom>
        </p:spPr>
      </p:pic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E5CECA5D-F6AC-49DB-AF35-37E90304B0B8}"/>
              </a:ext>
            </a:extLst>
          </p:cNvPr>
          <p:cNvSpPr/>
          <p:nvPr/>
        </p:nvSpPr>
        <p:spPr>
          <a:xfrm>
            <a:off x="4425508" y="4816139"/>
            <a:ext cx="3420515" cy="1748192"/>
          </a:xfrm>
          <a:custGeom>
            <a:avLst/>
            <a:gdLst>
              <a:gd name="connsiteX0" fmla="*/ 0 w 2152997"/>
              <a:gd name="connsiteY0" fmla="*/ 0 h 3442230"/>
              <a:gd name="connsiteX1" fmla="*/ 2152997 w 2152997"/>
              <a:gd name="connsiteY1" fmla="*/ 0 h 3442230"/>
              <a:gd name="connsiteX2" fmla="*/ 2152997 w 2152997"/>
              <a:gd name="connsiteY2" fmla="*/ 3442230 h 3442230"/>
              <a:gd name="connsiteX3" fmla="*/ 0 w 2152997"/>
              <a:gd name="connsiteY3" fmla="*/ 3442230 h 3442230"/>
              <a:gd name="connsiteX4" fmla="*/ 0 w 2152997"/>
              <a:gd name="connsiteY4" fmla="*/ 0 h 344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997" h="3442230">
                <a:moveTo>
                  <a:pt x="0" y="0"/>
                </a:moveTo>
                <a:lnTo>
                  <a:pt x="2152997" y="0"/>
                </a:lnTo>
                <a:lnTo>
                  <a:pt x="2152997" y="3442230"/>
                </a:lnTo>
                <a:lnTo>
                  <a:pt x="0" y="3442230"/>
                </a:lnTo>
                <a:lnTo>
                  <a:pt x="0" y="0"/>
                </a:lnTo>
                <a:close/>
              </a:path>
            </a:pathLst>
          </a:custGeom>
          <a:effectLst>
            <a:innerShdw blurRad="114300">
              <a:prstClr val="black"/>
            </a:innerShdw>
          </a:effectLst>
        </p:spPr>
        <p:style>
          <a:lnRef idx="2">
            <a:schemeClr val="dk2"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7348" tIns="117348" rIns="156464" bIns="176022" numCol="2" spcCol="1270" anchor="t" anchorCtr="0">
            <a:noAutofit/>
          </a:bodyPr>
          <a:lstStyle/>
          <a:p>
            <a:pPr marL="228600" lvl="1" indent="-228600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b="0" i="0" u="none" kern="1200" dirty="0"/>
              <a:t>India</a:t>
            </a:r>
            <a:endParaRPr lang="en-US" sz="2000" kern="1200" dirty="0"/>
          </a:p>
          <a:p>
            <a:pPr marL="228600" lvl="1" indent="-228600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b="0" i="0" u="none" kern="1200" dirty="0"/>
              <a:t>Bangladesh</a:t>
            </a:r>
            <a:endParaRPr lang="en-US" sz="2000" kern="1200" dirty="0"/>
          </a:p>
          <a:p>
            <a:pPr marL="228600" lvl="1" indent="-228600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b="0" i="0" u="none" kern="1200" dirty="0"/>
              <a:t>Pakistan</a:t>
            </a:r>
            <a:endParaRPr lang="en-US" sz="2000" kern="1200" dirty="0"/>
          </a:p>
          <a:p>
            <a:pPr marL="228600" lvl="1" indent="-228600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b="0" i="0" u="none" kern="1200" dirty="0"/>
              <a:t>Ukraine</a:t>
            </a:r>
            <a:endParaRPr lang="en-US" sz="2000" kern="1200" dirty="0"/>
          </a:p>
          <a:p>
            <a:pPr marL="228600" lvl="1" indent="-228600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b="0" i="0" u="none" kern="1200" dirty="0"/>
              <a:t>Philippines</a:t>
            </a:r>
            <a:endParaRPr lang="en-US" sz="2000" kern="1200" dirty="0"/>
          </a:p>
          <a:p>
            <a:pPr marL="228600" lvl="1" indent="-228600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b="0" i="0" u="none" kern="1200" dirty="0"/>
              <a:t>Indonesia</a:t>
            </a:r>
            <a:endParaRPr lang="en-US" sz="2000" kern="1200" dirty="0"/>
          </a:p>
          <a:p>
            <a:pPr marL="228600" lvl="1" indent="-228600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b="0" i="0" u="none" kern="1200" dirty="0"/>
              <a:t>State of Palestine</a:t>
            </a:r>
            <a:endParaRPr lang="en-US" sz="2000" kern="1200" dirty="0"/>
          </a:p>
          <a:p>
            <a:pPr marL="228600" lvl="1" indent="-228600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b="0" i="0" u="none" kern="1200" dirty="0"/>
              <a:t>Egypt</a:t>
            </a:r>
            <a:endParaRPr lang="en-US" sz="2000" kern="1200" dirty="0"/>
          </a:p>
          <a:p>
            <a:pPr marL="228600" lvl="1" indent="-228600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b="0" i="0" u="none" kern="1200" dirty="0"/>
              <a:t>Morocco</a:t>
            </a:r>
            <a:endParaRPr lang="en-US" sz="2000" kern="1200" dirty="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C0F4C010-285C-46D0-BD7D-B0AD049C1062}"/>
              </a:ext>
            </a:extLst>
          </p:cNvPr>
          <p:cNvSpPr/>
          <p:nvPr/>
        </p:nvSpPr>
        <p:spPr>
          <a:xfrm>
            <a:off x="8087272" y="4816139"/>
            <a:ext cx="3420515" cy="1748192"/>
          </a:xfrm>
          <a:custGeom>
            <a:avLst/>
            <a:gdLst>
              <a:gd name="connsiteX0" fmla="*/ 0 w 2152997"/>
              <a:gd name="connsiteY0" fmla="*/ 0 h 3442230"/>
              <a:gd name="connsiteX1" fmla="*/ 2152997 w 2152997"/>
              <a:gd name="connsiteY1" fmla="*/ 0 h 3442230"/>
              <a:gd name="connsiteX2" fmla="*/ 2152997 w 2152997"/>
              <a:gd name="connsiteY2" fmla="*/ 3442230 h 3442230"/>
              <a:gd name="connsiteX3" fmla="*/ 0 w 2152997"/>
              <a:gd name="connsiteY3" fmla="*/ 3442230 h 3442230"/>
              <a:gd name="connsiteX4" fmla="*/ 0 w 2152997"/>
              <a:gd name="connsiteY4" fmla="*/ 0 h 344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997" h="3442230">
                <a:moveTo>
                  <a:pt x="0" y="0"/>
                </a:moveTo>
                <a:lnTo>
                  <a:pt x="2152997" y="0"/>
                </a:lnTo>
                <a:lnTo>
                  <a:pt x="2152997" y="3442230"/>
                </a:lnTo>
                <a:lnTo>
                  <a:pt x="0" y="3442230"/>
                </a:lnTo>
                <a:lnTo>
                  <a:pt x="0" y="0"/>
                </a:lnTo>
                <a:close/>
              </a:path>
            </a:pathLst>
          </a:custGeom>
          <a:effectLst>
            <a:innerShdw blurRad="114300">
              <a:prstClr val="black"/>
            </a:innerShdw>
          </a:effectLst>
        </p:spPr>
        <p:style>
          <a:lnRef idx="2">
            <a:schemeClr val="dk2"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7348" tIns="117348" rIns="156464" bIns="176022" numCol="1" spcCol="1270" anchor="t" anchorCtr="0">
            <a:noAutofit/>
          </a:bodyPr>
          <a:lstStyle/>
          <a:p>
            <a:pPr marL="0" lvl="1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1600" b="1" kern="1200" dirty="0"/>
              <a:t>OBSERVATIONS:</a:t>
            </a:r>
            <a:endParaRPr lang="en-US" sz="1600" b="1" dirty="0"/>
          </a:p>
          <a:p>
            <a:pPr marL="285750" lvl="1" indent="-285750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-"/>
            </a:pPr>
            <a:r>
              <a:rPr lang="en-US" dirty="0"/>
              <a:t>Greater outbound migration from lower middle income countries.</a:t>
            </a:r>
            <a:endParaRPr lang="en-US" kern="1200" dirty="0"/>
          </a:p>
          <a:p>
            <a:pPr marL="285750" lvl="1" indent="-285750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-"/>
            </a:pPr>
            <a:r>
              <a:rPr lang="en-US" kern="1200" dirty="0"/>
              <a:t>Proportionate increase in remittances in the same period.</a:t>
            </a:r>
          </a:p>
        </p:txBody>
      </p:sp>
    </p:spTree>
    <p:extLst>
      <p:ext uri="{BB962C8B-B14F-4D97-AF65-F5344CB8AC3E}">
        <p14:creationId xmlns:p14="http://schemas.microsoft.com/office/powerpoint/2010/main" val="3185757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731EF0-1A7A-4D61-B1F7-EDCDB4D99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66" y="618518"/>
            <a:ext cx="2851417" cy="2520922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Remittances of upper-middle income countries and migration ratio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E9C80CA-8BFB-493D-907B-B6E250B89076}"/>
              </a:ext>
            </a:extLst>
          </p:cNvPr>
          <p:cNvSpPr txBox="1"/>
          <p:nvPr/>
        </p:nvSpPr>
        <p:spPr>
          <a:xfrm>
            <a:off x="911226" y="3306155"/>
            <a:ext cx="278180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white"/>
                </a:solidFill>
              </a:rPr>
              <a:t>This dataset presents remittances to GDP ratio and the migrant flow for the upper middle income countries over a period of 12 years.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6" name="Content Placeholder 5" descr="A screenshot of a map&#10;&#10;Description automatically generated">
            <a:extLst>
              <a:ext uri="{FF2B5EF4-FFF2-40B4-BE49-F238E27FC236}">
                <a16:creationId xmlns:a16="http://schemas.microsoft.com/office/drawing/2014/main" id="{D43CEC10-2953-4FE8-A4F0-F7B9786A8B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85723" y="169703"/>
            <a:ext cx="8058652" cy="4395629"/>
          </a:xfrm>
        </p:spPr>
      </p:pic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735FE45-89FD-4211-843D-368027903FDD}"/>
              </a:ext>
            </a:extLst>
          </p:cNvPr>
          <p:cNvSpPr/>
          <p:nvPr/>
        </p:nvSpPr>
        <p:spPr>
          <a:xfrm>
            <a:off x="4425508" y="4816139"/>
            <a:ext cx="3420515" cy="1696421"/>
          </a:xfrm>
          <a:custGeom>
            <a:avLst/>
            <a:gdLst>
              <a:gd name="connsiteX0" fmla="*/ 0 w 2152997"/>
              <a:gd name="connsiteY0" fmla="*/ 0 h 3442230"/>
              <a:gd name="connsiteX1" fmla="*/ 2152997 w 2152997"/>
              <a:gd name="connsiteY1" fmla="*/ 0 h 3442230"/>
              <a:gd name="connsiteX2" fmla="*/ 2152997 w 2152997"/>
              <a:gd name="connsiteY2" fmla="*/ 3442230 h 3442230"/>
              <a:gd name="connsiteX3" fmla="*/ 0 w 2152997"/>
              <a:gd name="connsiteY3" fmla="*/ 3442230 h 3442230"/>
              <a:gd name="connsiteX4" fmla="*/ 0 w 2152997"/>
              <a:gd name="connsiteY4" fmla="*/ 0 h 344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997" h="3442230">
                <a:moveTo>
                  <a:pt x="0" y="0"/>
                </a:moveTo>
                <a:lnTo>
                  <a:pt x="2152997" y="0"/>
                </a:lnTo>
                <a:lnTo>
                  <a:pt x="2152997" y="3442230"/>
                </a:lnTo>
                <a:lnTo>
                  <a:pt x="0" y="3442230"/>
                </a:lnTo>
                <a:lnTo>
                  <a:pt x="0" y="0"/>
                </a:lnTo>
                <a:close/>
              </a:path>
            </a:pathLst>
          </a:custGeom>
          <a:effectLst>
            <a:innerShdw blurRad="114300">
              <a:prstClr val="black"/>
            </a:innerShdw>
          </a:effectLst>
        </p:spPr>
        <p:style>
          <a:lnRef idx="2">
            <a:schemeClr val="dk2"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7348" tIns="117348" rIns="156464" bIns="176022" numCol="2" spcCol="1270" anchor="t" anchorCtr="0">
            <a:noAutofit/>
          </a:bodyPr>
          <a:lstStyle/>
          <a:p>
            <a:pPr marL="228600" lvl="1" indent="-228600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dirty="0"/>
              <a:t>Mexico</a:t>
            </a:r>
          </a:p>
          <a:p>
            <a:pPr marL="228600" lvl="1" indent="-228600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dirty="0"/>
              <a:t>Russian Federation</a:t>
            </a:r>
          </a:p>
          <a:p>
            <a:pPr marL="228600" lvl="1" indent="-228600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dirty="0"/>
              <a:t>China</a:t>
            </a:r>
          </a:p>
          <a:p>
            <a:pPr marL="228600" lvl="1" indent="-228600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dirty="0"/>
              <a:t>Kazakhstan</a:t>
            </a:r>
          </a:p>
          <a:p>
            <a:pPr marL="228600" lvl="1" indent="-228600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dirty="0"/>
              <a:t>Romania</a:t>
            </a:r>
          </a:p>
          <a:p>
            <a:pPr marL="228600" lvl="1" indent="-228600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dirty="0"/>
              <a:t>Turkey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B691542C-C7A1-49B3-9011-6C4C159B7DF2}"/>
              </a:ext>
            </a:extLst>
          </p:cNvPr>
          <p:cNvSpPr/>
          <p:nvPr/>
        </p:nvSpPr>
        <p:spPr>
          <a:xfrm>
            <a:off x="8087272" y="4816138"/>
            <a:ext cx="3420515" cy="1696421"/>
          </a:xfrm>
          <a:custGeom>
            <a:avLst/>
            <a:gdLst>
              <a:gd name="connsiteX0" fmla="*/ 0 w 2152997"/>
              <a:gd name="connsiteY0" fmla="*/ 0 h 3442230"/>
              <a:gd name="connsiteX1" fmla="*/ 2152997 w 2152997"/>
              <a:gd name="connsiteY1" fmla="*/ 0 h 3442230"/>
              <a:gd name="connsiteX2" fmla="*/ 2152997 w 2152997"/>
              <a:gd name="connsiteY2" fmla="*/ 3442230 h 3442230"/>
              <a:gd name="connsiteX3" fmla="*/ 0 w 2152997"/>
              <a:gd name="connsiteY3" fmla="*/ 3442230 h 3442230"/>
              <a:gd name="connsiteX4" fmla="*/ 0 w 2152997"/>
              <a:gd name="connsiteY4" fmla="*/ 0 h 344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997" h="3442230">
                <a:moveTo>
                  <a:pt x="0" y="0"/>
                </a:moveTo>
                <a:lnTo>
                  <a:pt x="2152997" y="0"/>
                </a:lnTo>
                <a:lnTo>
                  <a:pt x="2152997" y="3442230"/>
                </a:lnTo>
                <a:lnTo>
                  <a:pt x="0" y="3442230"/>
                </a:lnTo>
                <a:lnTo>
                  <a:pt x="0" y="0"/>
                </a:lnTo>
                <a:close/>
              </a:path>
            </a:pathLst>
          </a:custGeom>
          <a:effectLst>
            <a:innerShdw blurRad="114300">
              <a:prstClr val="black"/>
            </a:innerShdw>
          </a:effectLst>
        </p:spPr>
        <p:style>
          <a:lnRef idx="2">
            <a:schemeClr val="dk2"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7348" tIns="117348" rIns="156464" bIns="176022" numCol="1" spcCol="1270" anchor="t" anchorCtr="0">
            <a:noAutofit/>
          </a:bodyPr>
          <a:lstStyle/>
          <a:p>
            <a:pPr marL="0" lvl="1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1400" b="1" kern="1200" dirty="0"/>
              <a:t>OBSERVATIONS:</a:t>
            </a:r>
            <a:endParaRPr lang="en-US" sz="1400" b="1" dirty="0"/>
          </a:p>
          <a:p>
            <a:pPr marL="285750" lvl="1" indent="-285750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-"/>
            </a:pPr>
            <a:r>
              <a:rPr lang="en-US" sz="1500" dirty="0"/>
              <a:t>Outbound migration is high.</a:t>
            </a:r>
          </a:p>
          <a:p>
            <a:pPr marL="285750" lvl="1" indent="-285750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-"/>
            </a:pPr>
            <a:r>
              <a:rPr lang="en-US" sz="1500" dirty="0"/>
              <a:t>Remittance is moderate. Mexico (2.4%) is one of the primary countries followed by Romania (1.3%)driving the increase in remittances.  The rest contribute between (0.2-05%). </a:t>
            </a:r>
          </a:p>
          <a:p>
            <a:pPr marL="285750" lvl="1" indent="-285750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6575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2258</TotalTime>
  <Words>729</Words>
  <Application>Microsoft Office PowerPoint</Application>
  <PresentationFormat>Widescreen</PresentationFormat>
  <Paragraphs>113</Paragraphs>
  <Slides>17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Tw Cen MT</vt:lpstr>
      <vt:lpstr>Circuit</vt:lpstr>
      <vt:lpstr>IMPACT OF MIGRATION ON GDP</vt:lpstr>
      <vt:lpstr>Assumptions</vt:lpstr>
      <vt:lpstr>International migrant population</vt:lpstr>
      <vt:lpstr>International migrant population</vt:lpstr>
      <vt:lpstr>PERSONAL REMITTANCES TO GDP RATIO  BY COUNTRY </vt:lpstr>
      <vt:lpstr>REMITTANCES AMOUNT VS GDP  PER TOTAL NUMBER OF MIGRANTS </vt:lpstr>
      <vt:lpstr>Remittances of low-income countries  and migration ratio</vt:lpstr>
      <vt:lpstr>Remittances of low-middle income countries and migration ratio</vt:lpstr>
      <vt:lpstr>Remittances of upper-middle income countries and migration ratio</vt:lpstr>
      <vt:lpstr>Remittances of high income countries and migration ratio</vt:lpstr>
      <vt:lpstr>CHI-SQUARED distribution</vt:lpstr>
      <vt:lpstr>CONCLUSIONS</vt:lpstr>
      <vt:lpstr>Technical aspects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MIGRATION ON GDP</dc:title>
  <dc:creator>Nithya Iyengar</dc:creator>
  <cp:lastModifiedBy>Martha Aguilar</cp:lastModifiedBy>
  <cp:revision>53</cp:revision>
  <dcterms:created xsi:type="dcterms:W3CDTF">2019-07-27T21:05:39Z</dcterms:created>
  <dcterms:modified xsi:type="dcterms:W3CDTF">2019-07-29T23:01:28Z</dcterms:modified>
</cp:coreProperties>
</file>