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57" r:id="rId4"/>
    <p:sldId id="259" r:id="rId5"/>
    <p:sldId id="262" r:id="rId6"/>
    <p:sldId id="269" r:id="rId7"/>
    <p:sldId id="261" r:id="rId8"/>
    <p:sldId id="266" r:id="rId9"/>
    <p:sldId id="268" r:id="rId10"/>
    <p:sldId id="267" r:id="rId11"/>
    <p:sldId id="265" r:id="rId12"/>
    <p:sldId id="270" r:id="rId13"/>
    <p:sldId id="274" r:id="rId14"/>
    <p:sldId id="275" r:id="rId15"/>
    <p:sldId id="276" r:id="rId16"/>
    <p:sldId id="277" r:id="rId17"/>
    <p:sldId id="272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AD8732-3E13-4F08-B987-37C2E4547BB5}" type="doc">
      <dgm:prSet loTypeId="urn:microsoft.com/office/officeart/2005/8/layout/hList1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31FA86C9-BA9A-460E-883F-B76853FDCA58}">
      <dgm:prSet phldrT="[Text]"/>
      <dgm:spPr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dirty="0"/>
            <a:t>Low Income</a:t>
          </a:r>
        </a:p>
      </dgm:t>
    </dgm:pt>
    <dgm:pt modelId="{17933B21-2F1E-4F9C-B5A3-4095603C2601}" type="parTrans" cxnId="{0572461F-20E9-461B-B83F-66A492D247CF}">
      <dgm:prSet/>
      <dgm:spPr/>
      <dgm:t>
        <a:bodyPr/>
        <a:lstStyle/>
        <a:p>
          <a:endParaRPr lang="en-US"/>
        </a:p>
      </dgm:t>
    </dgm:pt>
    <dgm:pt modelId="{530C9EB7-DB7E-4356-9094-FCA789346F62}" type="sibTrans" cxnId="{0572461F-20E9-461B-B83F-66A492D247CF}">
      <dgm:prSet/>
      <dgm:spPr/>
      <dgm:t>
        <a:bodyPr/>
        <a:lstStyle/>
        <a:p>
          <a:endParaRPr lang="en-US"/>
        </a:p>
      </dgm:t>
    </dgm:pt>
    <dgm:pt modelId="{936467A6-06E8-4FDD-8778-7D004323C202}">
      <dgm:prSet phldrT="[Text]"/>
      <dgm:spPr>
        <a:effectLst>
          <a:innerShdw blurRad="114300">
            <a:prstClr val="black"/>
          </a:innerShdw>
        </a:effectLst>
      </dgm:spPr>
      <dgm:t>
        <a:bodyPr/>
        <a:lstStyle/>
        <a:p>
          <a:endParaRPr lang="en-US" dirty="0"/>
        </a:p>
      </dgm:t>
    </dgm:pt>
    <dgm:pt modelId="{305B29C8-97DE-4F38-BE70-4D6E64CA0AE2}" type="parTrans" cxnId="{E2E0D766-1C9A-4EFB-A8F4-57756E898F08}">
      <dgm:prSet/>
      <dgm:spPr/>
      <dgm:t>
        <a:bodyPr/>
        <a:lstStyle/>
        <a:p>
          <a:endParaRPr lang="en-US"/>
        </a:p>
      </dgm:t>
    </dgm:pt>
    <dgm:pt modelId="{334102B8-E5D5-4949-B6DB-DA03EF4F100D}" type="sibTrans" cxnId="{E2E0D766-1C9A-4EFB-A8F4-57756E898F08}">
      <dgm:prSet/>
      <dgm:spPr/>
      <dgm:t>
        <a:bodyPr/>
        <a:lstStyle/>
        <a:p>
          <a:endParaRPr lang="en-US"/>
        </a:p>
      </dgm:t>
    </dgm:pt>
    <dgm:pt modelId="{BF808A2A-B10D-4890-84AA-66E5C6B2FBBB}">
      <dgm:prSet phldrT="[Text]"/>
      <dgm:spPr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dirty="0"/>
            <a:t>Lower Middle Income</a:t>
          </a:r>
        </a:p>
      </dgm:t>
    </dgm:pt>
    <dgm:pt modelId="{DA68DE9C-D622-4805-9AE8-D1D2A14DB79C}" type="parTrans" cxnId="{F60A82D2-897C-4DB5-8831-B4C43FE31D74}">
      <dgm:prSet/>
      <dgm:spPr/>
      <dgm:t>
        <a:bodyPr/>
        <a:lstStyle/>
        <a:p>
          <a:endParaRPr lang="en-US"/>
        </a:p>
      </dgm:t>
    </dgm:pt>
    <dgm:pt modelId="{C3EE72C5-4FCC-4306-BA1B-5E8AE20F6776}" type="sibTrans" cxnId="{F60A82D2-897C-4DB5-8831-B4C43FE31D74}">
      <dgm:prSet/>
      <dgm:spPr/>
      <dgm:t>
        <a:bodyPr/>
        <a:lstStyle/>
        <a:p>
          <a:endParaRPr lang="en-US"/>
        </a:p>
      </dgm:t>
    </dgm:pt>
    <dgm:pt modelId="{EB264F4B-20E8-445D-94AD-FBA07EB94E33}">
      <dgm:prSet phldrT="[Text]"/>
      <dgm:spPr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b="0" i="0" u="none" dirty="0"/>
            <a:t>India</a:t>
          </a:r>
          <a:endParaRPr lang="en-US" dirty="0"/>
        </a:p>
      </dgm:t>
    </dgm:pt>
    <dgm:pt modelId="{F7C6F668-2446-41B4-8407-98368ACF14CB}" type="parTrans" cxnId="{AFAC2825-B6B8-4DD6-8182-CE151389C954}">
      <dgm:prSet/>
      <dgm:spPr/>
      <dgm:t>
        <a:bodyPr/>
        <a:lstStyle/>
        <a:p>
          <a:endParaRPr lang="en-US"/>
        </a:p>
      </dgm:t>
    </dgm:pt>
    <dgm:pt modelId="{3CC0EBC6-A40D-4BC0-B85B-D42309D3E1A0}" type="sibTrans" cxnId="{AFAC2825-B6B8-4DD6-8182-CE151389C954}">
      <dgm:prSet/>
      <dgm:spPr/>
      <dgm:t>
        <a:bodyPr/>
        <a:lstStyle/>
        <a:p>
          <a:endParaRPr lang="en-US"/>
        </a:p>
      </dgm:t>
    </dgm:pt>
    <dgm:pt modelId="{F59797AF-4510-47D8-8B24-98238C95F06D}">
      <dgm:prSet phldrT="[Text]"/>
      <dgm:spPr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b="0" i="0" u="none" dirty="0"/>
            <a:t>Pakistan</a:t>
          </a:r>
          <a:endParaRPr lang="en-US" dirty="0"/>
        </a:p>
      </dgm:t>
    </dgm:pt>
    <dgm:pt modelId="{8D0A9211-0C2F-46C5-BD39-23BC830EF34D}" type="parTrans" cxnId="{292BED24-BD3A-4662-9609-A70893B2257F}">
      <dgm:prSet/>
      <dgm:spPr/>
      <dgm:t>
        <a:bodyPr/>
        <a:lstStyle/>
        <a:p>
          <a:endParaRPr lang="en-US"/>
        </a:p>
      </dgm:t>
    </dgm:pt>
    <dgm:pt modelId="{1B8CC4EA-743D-4B0A-8BC5-ACF0AA319E57}" type="sibTrans" cxnId="{292BED24-BD3A-4662-9609-A70893B2257F}">
      <dgm:prSet/>
      <dgm:spPr/>
      <dgm:t>
        <a:bodyPr/>
        <a:lstStyle/>
        <a:p>
          <a:endParaRPr lang="en-US"/>
        </a:p>
      </dgm:t>
    </dgm:pt>
    <dgm:pt modelId="{5DBECD0B-4FE0-4080-BD0C-C7F5334B2311}">
      <dgm:prSet phldrT="[Text]"/>
      <dgm:spPr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dirty="0"/>
            <a:t>Upper Middle</a:t>
          </a:r>
        </a:p>
        <a:p>
          <a:r>
            <a:rPr lang="en-US" dirty="0"/>
            <a:t>Income</a:t>
          </a:r>
        </a:p>
      </dgm:t>
    </dgm:pt>
    <dgm:pt modelId="{A20ACFD9-EDF5-41DF-8268-E1C8D9021B84}" type="parTrans" cxnId="{458CAF0F-CCD7-4445-B569-544CF1C79AF8}">
      <dgm:prSet/>
      <dgm:spPr/>
      <dgm:t>
        <a:bodyPr/>
        <a:lstStyle/>
        <a:p>
          <a:endParaRPr lang="en-US"/>
        </a:p>
      </dgm:t>
    </dgm:pt>
    <dgm:pt modelId="{646C0563-5EA8-4E27-829F-46FE13C83135}" type="sibTrans" cxnId="{458CAF0F-CCD7-4445-B569-544CF1C79AF8}">
      <dgm:prSet/>
      <dgm:spPr/>
      <dgm:t>
        <a:bodyPr/>
        <a:lstStyle/>
        <a:p>
          <a:endParaRPr lang="en-US"/>
        </a:p>
      </dgm:t>
    </dgm:pt>
    <dgm:pt modelId="{0921F23E-4EB5-45A2-9634-4F4AB6CFFB9E}">
      <dgm:prSet phldrT="[Text]"/>
      <dgm:spPr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dirty="0"/>
            <a:t>United Kingdom</a:t>
          </a:r>
        </a:p>
      </dgm:t>
    </dgm:pt>
    <dgm:pt modelId="{624E7E76-4CBF-44A1-BAE5-DDB1F3A91A81}" type="parTrans" cxnId="{79FBF1EB-D626-4FF6-B7FA-7B180B3F4D91}">
      <dgm:prSet/>
      <dgm:spPr/>
      <dgm:t>
        <a:bodyPr/>
        <a:lstStyle/>
        <a:p>
          <a:endParaRPr lang="en-US"/>
        </a:p>
      </dgm:t>
    </dgm:pt>
    <dgm:pt modelId="{5437A1B5-B21E-4469-9B36-6A60A227F6E0}" type="sibTrans" cxnId="{79FBF1EB-D626-4FF6-B7FA-7B180B3F4D91}">
      <dgm:prSet/>
      <dgm:spPr/>
      <dgm:t>
        <a:bodyPr/>
        <a:lstStyle/>
        <a:p>
          <a:endParaRPr lang="en-US"/>
        </a:p>
      </dgm:t>
    </dgm:pt>
    <dgm:pt modelId="{1AF24938-727D-4F29-8519-13923623AE91}">
      <dgm:prSet phldrT="[Text]"/>
      <dgm:spPr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dirty="0"/>
            <a:t>Poland</a:t>
          </a:r>
        </a:p>
      </dgm:t>
    </dgm:pt>
    <dgm:pt modelId="{8D70899F-3CF7-4133-9C7A-DF15E1A4468F}" type="parTrans" cxnId="{889E51EE-DA80-4A0D-BB0B-50944187265D}">
      <dgm:prSet/>
      <dgm:spPr/>
      <dgm:t>
        <a:bodyPr/>
        <a:lstStyle/>
        <a:p>
          <a:endParaRPr lang="en-US"/>
        </a:p>
      </dgm:t>
    </dgm:pt>
    <dgm:pt modelId="{74D76E42-7C9B-4AFE-B5AB-E14C3E0490F3}" type="sibTrans" cxnId="{889E51EE-DA80-4A0D-BB0B-50944187265D}">
      <dgm:prSet/>
      <dgm:spPr/>
      <dgm:t>
        <a:bodyPr/>
        <a:lstStyle/>
        <a:p>
          <a:endParaRPr lang="en-US"/>
        </a:p>
      </dgm:t>
    </dgm:pt>
    <dgm:pt modelId="{C49BAABF-E85A-4BBF-850E-C7F720012691}">
      <dgm:prSet phldrT="[Text]"/>
      <dgm:spPr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dirty="0"/>
            <a:t>High Income</a:t>
          </a:r>
        </a:p>
      </dgm:t>
    </dgm:pt>
    <dgm:pt modelId="{C4AF29F1-2F00-48D2-BE41-DE294AF4A2C3}" type="parTrans" cxnId="{D3CF853F-185D-4438-9230-43C02D089600}">
      <dgm:prSet/>
      <dgm:spPr/>
      <dgm:t>
        <a:bodyPr/>
        <a:lstStyle/>
        <a:p>
          <a:endParaRPr lang="en-US"/>
        </a:p>
      </dgm:t>
    </dgm:pt>
    <dgm:pt modelId="{8A7E6732-511B-4C52-A0E1-3A5808647332}" type="sibTrans" cxnId="{D3CF853F-185D-4438-9230-43C02D089600}">
      <dgm:prSet/>
      <dgm:spPr/>
      <dgm:t>
        <a:bodyPr/>
        <a:lstStyle/>
        <a:p>
          <a:endParaRPr lang="en-US"/>
        </a:p>
      </dgm:t>
    </dgm:pt>
    <dgm:pt modelId="{EB0E41DB-64B6-4CB7-8D25-EB581498AE72}">
      <dgm:prSet phldrT="[Text]"/>
      <dgm:spPr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b="0" i="0" u="none" dirty="0"/>
            <a:t>Mexico</a:t>
          </a:r>
          <a:endParaRPr lang="en-US" dirty="0"/>
        </a:p>
      </dgm:t>
    </dgm:pt>
    <dgm:pt modelId="{30D15347-0C9B-47DD-8627-1D8D4F38FA3F}" type="parTrans" cxnId="{93F891EC-71E5-4D67-8054-C4E6B02BDBBC}">
      <dgm:prSet/>
      <dgm:spPr/>
      <dgm:t>
        <a:bodyPr/>
        <a:lstStyle/>
        <a:p>
          <a:endParaRPr lang="en-US"/>
        </a:p>
      </dgm:t>
    </dgm:pt>
    <dgm:pt modelId="{588F3F3A-11AB-405A-98F5-5C7BE2978E5E}" type="sibTrans" cxnId="{93F891EC-71E5-4D67-8054-C4E6B02BDBBC}">
      <dgm:prSet/>
      <dgm:spPr/>
      <dgm:t>
        <a:bodyPr/>
        <a:lstStyle/>
        <a:p>
          <a:endParaRPr lang="en-US"/>
        </a:p>
      </dgm:t>
    </dgm:pt>
    <dgm:pt modelId="{CA561492-D39A-489A-8F20-EE9E8B6759EC}">
      <dgm:prSet phldrT="[Text]"/>
      <dgm:spPr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dirty="0"/>
            <a:t>Germany</a:t>
          </a:r>
        </a:p>
      </dgm:t>
    </dgm:pt>
    <dgm:pt modelId="{652A6E1F-BE8B-426B-99A5-8FCAB6273375}" type="parTrans" cxnId="{BD80E006-6368-4DE6-ACC7-2313A4D573B7}">
      <dgm:prSet/>
      <dgm:spPr/>
      <dgm:t>
        <a:bodyPr/>
        <a:lstStyle/>
        <a:p>
          <a:endParaRPr lang="en-US"/>
        </a:p>
      </dgm:t>
    </dgm:pt>
    <dgm:pt modelId="{6DCAC619-1076-4F00-9F44-54B5D0F40FD8}" type="sibTrans" cxnId="{BD80E006-6368-4DE6-ACC7-2313A4D573B7}">
      <dgm:prSet/>
      <dgm:spPr/>
      <dgm:t>
        <a:bodyPr/>
        <a:lstStyle/>
        <a:p>
          <a:endParaRPr lang="en-US"/>
        </a:p>
      </dgm:t>
    </dgm:pt>
    <dgm:pt modelId="{397DF7F5-EF16-47B9-A752-2B142DD92672}">
      <dgm:prSet phldrT="[Text]"/>
      <dgm:spPr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dirty="0"/>
            <a:t>Italy</a:t>
          </a:r>
        </a:p>
      </dgm:t>
    </dgm:pt>
    <dgm:pt modelId="{ABF39C32-7F3E-43B2-90CB-CA3EC1E5F20E}" type="parTrans" cxnId="{A1BA372F-C936-4DDA-9082-2B3C8DDDFD35}">
      <dgm:prSet/>
      <dgm:spPr/>
      <dgm:t>
        <a:bodyPr/>
        <a:lstStyle/>
        <a:p>
          <a:endParaRPr lang="en-US"/>
        </a:p>
      </dgm:t>
    </dgm:pt>
    <dgm:pt modelId="{7FB3B1A0-A3D9-48C9-A413-3F460B3FEE6E}" type="sibTrans" cxnId="{A1BA372F-C936-4DDA-9082-2B3C8DDDFD35}">
      <dgm:prSet/>
      <dgm:spPr/>
      <dgm:t>
        <a:bodyPr/>
        <a:lstStyle/>
        <a:p>
          <a:endParaRPr lang="en-US"/>
        </a:p>
      </dgm:t>
    </dgm:pt>
    <dgm:pt modelId="{40300FAB-50DB-4CD6-9AE3-C7F3B12BF66A}">
      <dgm:prSet phldrT="[Text]"/>
      <dgm:spPr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b="0" i="0" u="none" dirty="0"/>
            <a:t>United States of America</a:t>
          </a:r>
          <a:endParaRPr lang="en-US" dirty="0"/>
        </a:p>
      </dgm:t>
    </dgm:pt>
    <dgm:pt modelId="{A3D0E2B3-00C3-43D7-81A7-CEBB11C5C8F7}" type="parTrans" cxnId="{B3918EA7-9C73-47BA-8500-A636885443E2}">
      <dgm:prSet/>
      <dgm:spPr/>
      <dgm:t>
        <a:bodyPr/>
        <a:lstStyle/>
        <a:p>
          <a:endParaRPr lang="en-US"/>
        </a:p>
      </dgm:t>
    </dgm:pt>
    <dgm:pt modelId="{D967ECDF-91E3-436E-8322-F147E927803B}" type="sibTrans" cxnId="{B3918EA7-9C73-47BA-8500-A636885443E2}">
      <dgm:prSet/>
      <dgm:spPr/>
      <dgm:t>
        <a:bodyPr/>
        <a:lstStyle/>
        <a:p>
          <a:endParaRPr lang="en-US"/>
        </a:p>
      </dgm:t>
    </dgm:pt>
    <dgm:pt modelId="{433B4BE6-D4F3-4783-8297-E89BAD84F414}">
      <dgm:prSet phldrT="[Text]"/>
      <dgm:spPr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b="0" i="0" u="none" dirty="0"/>
            <a:t>Bangladesh</a:t>
          </a:r>
          <a:endParaRPr lang="en-US" dirty="0"/>
        </a:p>
      </dgm:t>
    </dgm:pt>
    <dgm:pt modelId="{B001B79C-F5A9-47DB-85B7-3C72BE849872}" type="parTrans" cxnId="{42250076-C306-4F40-8BDE-9DA7DD485C91}">
      <dgm:prSet/>
      <dgm:spPr/>
      <dgm:t>
        <a:bodyPr/>
        <a:lstStyle/>
        <a:p>
          <a:endParaRPr lang="en-US"/>
        </a:p>
      </dgm:t>
    </dgm:pt>
    <dgm:pt modelId="{9F17D4D8-F642-4017-8DD6-E7D8BAA635C1}" type="sibTrans" cxnId="{42250076-C306-4F40-8BDE-9DA7DD485C91}">
      <dgm:prSet/>
      <dgm:spPr/>
      <dgm:t>
        <a:bodyPr/>
        <a:lstStyle/>
        <a:p>
          <a:endParaRPr lang="en-US"/>
        </a:p>
      </dgm:t>
    </dgm:pt>
    <dgm:pt modelId="{A1A26C85-3DD8-44E7-B781-11C94BAE5AC9}">
      <dgm:prSet phldrT="[Text]"/>
      <dgm:spPr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b="0" i="0" u="none" dirty="0"/>
            <a:t>Ukraine</a:t>
          </a:r>
          <a:endParaRPr lang="en-US" dirty="0"/>
        </a:p>
      </dgm:t>
    </dgm:pt>
    <dgm:pt modelId="{160314F4-0A3E-4162-9C03-B1970FD1F1B2}" type="parTrans" cxnId="{85ACEA37-BFD9-4344-9ED9-F9139494A153}">
      <dgm:prSet/>
      <dgm:spPr/>
      <dgm:t>
        <a:bodyPr/>
        <a:lstStyle/>
        <a:p>
          <a:endParaRPr lang="en-US"/>
        </a:p>
      </dgm:t>
    </dgm:pt>
    <dgm:pt modelId="{72D5EA00-EE77-44EB-BBB6-AE7B2E27AAF6}" type="sibTrans" cxnId="{85ACEA37-BFD9-4344-9ED9-F9139494A153}">
      <dgm:prSet/>
      <dgm:spPr/>
      <dgm:t>
        <a:bodyPr/>
        <a:lstStyle/>
        <a:p>
          <a:endParaRPr lang="en-US"/>
        </a:p>
      </dgm:t>
    </dgm:pt>
    <dgm:pt modelId="{6EB3796D-C8F7-4963-83D6-D0D50FB530AB}">
      <dgm:prSet phldrT="[Text]"/>
      <dgm:spPr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b="0" i="0" u="none" dirty="0"/>
            <a:t>Philippines</a:t>
          </a:r>
          <a:endParaRPr lang="en-US" dirty="0"/>
        </a:p>
      </dgm:t>
    </dgm:pt>
    <dgm:pt modelId="{A55D003E-C893-46B1-B9F9-9D7BA8C58F64}" type="parTrans" cxnId="{9A4003F6-19D5-4B0C-9197-226AF7B93E09}">
      <dgm:prSet/>
      <dgm:spPr/>
      <dgm:t>
        <a:bodyPr/>
        <a:lstStyle/>
        <a:p>
          <a:endParaRPr lang="en-US"/>
        </a:p>
      </dgm:t>
    </dgm:pt>
    <dgm:pt modelId="{A4687F08-7939-40E2-BA5F-BD6B04957CD0}" type="sibTrans" cxnId="{9A4003F6-19D5-4B0C-9197-226AF7B93E09}">
      <dgm:prSet/>
      <dgm:spPr/>
      <dgm:t>
        <a:bodyPr/>
        <a:lstStyle/>
        <a:p>
          <a:endParaRPr lang="en-US"/>
        </a:p>
      </dgm:t>
    </dgm:pt>
    <dgm:pt modelId="{23B880CD-2802-4373-B32D-84A941ABE4A0}">
      <dgm:prSet phldrT="[Text]"/>
      <dgm:spPr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b="0" i="0" u="none" dirty="0"/>
            <a:t>Indonesia</a:t>
          </a:r>
          <a:endParaRPr lang="en-US" dirty="0"/>
        </a:p>
      </dgm:t>
    </dgm:pt>
    <dgm:pt modelId="{C7AE712D-1752-4B56-9743-8C51CAA876EA}" type="parTrans" cxnId="{F87C88FC-D3EE-48AC-90D5-CAF986643B16}">
      <dgm:prSet/>
      <dgm:spPr/>
      <dgm:t>
        <a:bodyPr/>
        <a:lstStyle/>
        <a:p>
          <a:endParaRPr lang="en-US"/>
        </a:p>
      </dgm:t>
    </dgm:pt>
    <dgm:pt modelId="{237B181E-7677-4012-9A1B-069FF0D87B38}" type="sibTrans" cxnId="{F87C88FC-D3EE-48AC-90D5-CAF986643B16}">
      <dgm:prSet/>
      <dgm:spPr/>
      <dgm:t>
        <a:bodyPr/>
        <a:lstStyle/>
        <a:p>
          <a:endParaRPr lang="en-US"/>
        </a:p>
      </dgm:t>
    </dgm:pt>
    <dgm:pt modelId="{17B979B8-BD4F-4F25-A322-5E0E67B4F42C}">
      <dgm:prSet phldrT="[Text]"/>
      <dgm:spPr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b="0" i="0" u="none" dirty="0"/>
            <a:t>State of Palestine</a:t>
          </a:r>
          <a:endParaRPr lang="en-US" dirty="0"/>
        </a:p>
      </dgm:t>
    </dgm:pt>
    <dgm:pt modelId="{6347C654-6D2E-4236-B8B3-CBC0CFCC4FDB}" type="parTrans" cxnId="{CD0D9925-5AA5-4BB8-9563-2A24CB0B1BC5}">
      <dgm:prSet/>
      <dgm:spPr/>
      <dgm:t>
        <a:bodyPr/>
        <a:lstStyle/>
        <a:p>
          <a:endParaRPr lang="en-US"/>
        </a:p>
      </dgm:t>
    </dgm:pt>
    <dgm:pt modelId="{6C22F80A-907B-4BFF-BD77-6BB4E88CDB47}" type="sibTrans" cxnId="{CD0D9925-5AA5-4BB8-9563-2A24CB0B1BC5}">
      <dgm:prSet/>
      <dgm:spPr/>
      <dgm:t>
        <a:bodyPr/>
        <a:lstStyle/>
        <a:p>
          <a:endParaRPr lang="en-US"/>
        </a:p>
      </dgm:t>
    </dgm:pt>
    <dgm:pt modelId="{36FF6ABC-8ED3-4866-BFF7-AA92DEA4EBAA}">
      <dgm:prSet phldrT="[Text]"/>
      <dgm:spPr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b="0" i="0" u="none" dirty="0"/>
            <a:t>Egypt</a:t>
          </a:r>
          <a:endParaRPr lang="en-US" dirty="0"/>
        </a:p>
      </dgm:t>
    </dgm:pt>
    <dgm:pt modelId="{75A637A5-3F95-468B-B1DD-16F51BC69BD0}" type="parTrans" cxnId="{775576C9-AE0E-43BA-8E6D-FF2FDD8FDE8E}">
      <dgm:prSet/>
      <dgm:spPr/>
      <dgm:t>
        <a:bodyPr/>
        <a:lstStyle/>
        <a:p>
          <a:endParaRPr lang="en-US"/>
        </a:p>
      </dgm:t>
    </dgm:pt>
    <dgm:pt modelId="{85379A1D-F98C-49C1-BD35-EBDEC881683A}" type="sibTrans" cxnId="{775576C9-AE0E-43BA-8E6D-FF2FDD8FDE8E}">
      <dgm:prSet/>
      <dgm:spPr/>
      <dgm:t>
        <a:bodyPr/>
        <a:lstStyle/>
        <a:p>
          <a:endParaRPr lang="en-US"/>
        </a:p>
      </dgm:t>
    </dgm:pt>
    <dgm:pt modelId="{00F5C831-36C7-4A07-812B-C8750DEFD431}">
      <dgm:prSet phldrT="[Text]"/>
      <dgm:spPr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b="0" i="0" u="none" dirty="0"/>
            <a:t>Morocco</a:t>
          </a:r>
          <a:endParaRPr lang="en-US" dirty="0"/>
        </a:p>
      </dgm:t>
    </dgm:pt>
    <dgm:pt modelId="{492D2321-D8F3-4C8C-B628-26A780BEFCB6}" type="parTrans" cxnId="{B76230B7-9E10-428C-99E9-03B2247A98DE}">
      <dgm:prSet/>
      <dgm:spPr/>
      <dgm:t>
        <a:bodyPr/>
        <a:lstStyle/>
        <a:p>
          <a:endParaRPr lang="en-US"/>
        </a:p>
      </dgm:t>
    </dgm:pt>
    <dgm:pt modelId="{B4D86713-E925-43FC-A829-9A2F3AF4D08B}" type="sibTrans" cxnId="{B76230B7-9E10-428C-99E9-03B2247A98DE}">
      <dgm:prSet/>
      <dgm:spPr/>
      <dgm:t>
        <a:bodyPr/>
        <a:lstStyle/>
        <a:p>
          <a:endParaRPr lang="en-US"/>
        </a:p>
      </dgm:t>
    </dgm:pt>
    <dgm:pt modelId="{2F2222BD-FC71-4D17-87E6-546171CBC26D}">
      <dgm:prSet phldrT="[Text]"/>
      <dgm:spPr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b="0" i="0" u="none" dirty="0"/>
            <a:t>Russian Federation</a:t>
          </a:r>
          <a:endParaRPr lang="en-US" dirty="0"/>
        </a:p>
      </dgm:t>
    </dgm:pt>
    <dgm:pt modelId="{CEC68D5D-30D6-44B4-A11E-559DC623810F}" type="parTrans" cxnId="{62EC3410-FC13-459D-8F64-38A7940A0965}">
      <dgm:prSet/>
      <dgm:spPr/>
      <dgm:t>
        <a:bodyPr/>
        <a:lstStyle/>
        <a:p>
          <a:endParaRPr lang="en-US"/>
        </a:p>
      </dgm:t>
    </dgm:pt>
    <dgm:pt modelId="{A73BD497-6C79-4618-9CD8-14810F0EAB55}" type="sibTrans" cxnId="{62EC3410-FC13-459D-8F64-38A7940A0965}">
      <dgm:prSet/>
      <dgm:spPr/>
      <dgm:t>
        <a:bodyPr/>
        <a:lstStyle/>
        <a:p>
          <a:endParaRPr lang="en-US"/>
        </a:p>
      </dgm:t>
    </dgm:pt>
    <dgm:pt modelId="{489D8618-42C6-4D09-A108-29E0F7D97E00}">
      <dgm:prSet phldrT="[Text]"/>
      <dgm:spPr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b="0" i="0" u="none" dirty="0"/>
            <a:t>China</a:t>
          </a:r>
          <a:endParaRPr lang="en-US" dirty="0"/>
        </a:p>
      </dgm:t>
    </dgm:pt>
    <dgm:pt modelId="{21EDE9FB-AF20-4A5F-8A1B-CE1DCF202BF3}" type="parTrans" cxnId="{EBEE97D9-6A45-4235-95BA-FE7D236A2AB7}">
      <dgm:prSet/>
      <dgm:spPr/>
      <dgm:t>
        <a:bodyPr/>
        <a:lstStyle/>
        <a:p>
          <a:endParaRPr lang="en-US"/>
        </a:p>
      </dgm:t>
    </dgm:pt>
    <dgm:pt modelId="{E0D7027D-E83D-4D11-A569-0899664590C2}" type="sibTrans" cxnId="{EBEE97D9-6A45-4235-95BA-FE7D236A2AB7}">
      <dgm:prSet/>
      <dgm:spPr/>
      <dgm:t>
        <a:bodyPr/>
        <a:lstStyle/>
        <a:p>
          <a:endParaRPr lang="en-US"/>
        </a:p>
      </dgm:t>
    </dgm:pt>
    <dgm:pt modelId="{8DC80441-B58C-4AE3-934F-A8ABA4F51956}">
      <dgm:prSet phldrT="[Text]"/>
      <dgm:spPr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b="0" i="0" u="none" dirty="0"/>
            <a:t>Kazakhstan</a:t>
          </a:r>
          <a:endParaRPr lang="en-US" dirty="0"/>
        </a:p>
      </dgm:t>
    </dgm:pt>
    <dgm:pt modelId="{6085A3D8-EA9D-418E-9C2B-93061599AC83}" type="parTrans" cxnId="{592E9DB0-7B43-4841-B4C2-D018CB99631C}">
      <dgm:prSet/>
      <dgm:spPr/>
      <dgm:t>
        <a:bodyPr/>
        <a:lstStyle/>
        <a:p>
          <a:endParaRPr lang="en-US"/>
        </a:p>
      </dgm:t>
    </dgm:pt>
    <dgm:pt modelId="{44606158-D78E-4E90-8999-BDE3D2B16198}" type="sibTrans" cxnId="{592E9DB0-7B43-4841-B4C2-D018CB99631C}">
      <dgm:prSet/>
      <dgm:spPr/>
      <dgm:t>
        <a:bodyPr/>
        <a:lstStyle/>
        <a:p>
          <a:endParaRPr lang="en-US"/>
        </a:p>
      </dgm:t>
    </dgm:pt>
    <dgm:pt modelId="{805DB52F-5829-449C-8FD5-6DD0CB999AEC}">
      <dgm:prSet phldrT="[Text]"/>
      <dgm:spPr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b="0" i="0" u="none" dirty="0"/>
            <a:t>Romania</a:t>
          </a:r>
          <a:endParaRPr lang="en-US" dirty="0"/>
        </a:p>
      </dgm:t>
    </dgm:pt>
    <dgm:pt modelId="{8D57AC03-580E-45ED-BE10-2CDC730E5166}" type="parTrans" cxnId="{726946F0-97CB-4E17-A41A-A48D53E75F68}">
      <dgm:prSet/>
      <dgm:spPr/>
      <dgm:t>
        <a:bodyPr/>
        <a:lstStyle/>
        <a:p>
          <a:endParaRPr lang="en-US"/>
        </a:p>
      </dgm:t>
    </dgm:pt>
    <dgm:pt modelId="{EB557172-F07F-404E-B968-7A7896D3C4E8}" type="sibTrans" cxnId="{726946F0-97CB-4E17-A41A-A48D53E75F68}">
      <dgm:prSet/>
      <dgm:spPr/>
      <dgm:t>
        <a:bodyPr/>
        <a:lstStyle/>
        <a:p>
          <a:endParaRPr lang="en-US"/>
        </a:p>
      </dgm:t>
    </dgm:pt>
    <dgm:pt modelId="{BD96BD22-202C-48A8-B08A-5F71CE971F40}">
      <dgm:prSet phldrT="[Text]"/>
      <dgm:spPr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b="0" i="0" u="none" dirty="0"/>
            <a:t>Turkey</a:t>
          </a:r>
          <a:endParaRPr lang="en-US" dirty="0"/>
        </a:p>
      </dgm:t>
    </dgm:pt>
    <dgm:pt modelId="{6F53BE1D-3A7C-4AB3-8F30-CDB0A9A74031}" type="parTrans" cxnId="{43EF6D0A-48C0-4D2B-B08B-059EA3AF4D5F}">
      <dgm:prSet/>
      <dgm:spPr/>
      <dgm:t>
        <a:bodyPr/>
        <a:lstStyle/>
        <a:p>
          <a:endParaRPr lang="en-US"/>
        </a:p>
      </dgm:t>
    </dgm:pt>
    <dgm:pt modelId="{7A2EF1DF-3FAC-4EC1-9CFD-55E93DBF20AA}" type="sibTrans" cxnId="{43EF6D0A-48C0-4D2B-B08B-059EA3AF4D5F}">
      <dgm:prSet/>
      <dgm:spPr/>
      <dgm:t>
        <a:bodyPr/>
        <a:lstStyle/>
        <a:p>
          <a:endParaRPr lang="en-US"/>
        </a:p>
      </dgm:t>
    </dgm:pt>
    <dgm:pt modelId="{413EC9DC-ABCD-4A07-8866-86E7E9F54A57}" type="pres">
      <dgm:prSet presAssocID="{57AD8732-3E13-4F08-B987-37C2E4547BB5}" presName="Name0" presStyleCnt="0">
        <dgm:presLayoutVars>
          <dgm:dir/>
          <dgm:animLvl val="lvl"/>
          <dgm:resizeHandles val="exact"/>
        </dgm:presLayoutVars>
      </dgm:prSet>
      <dgm:spPr/>
    </dgm:pt>
    <dgm:pt modelId="{D015F379-EDBB-4727-84C4-F12C452A8C65}" type="pres">
      <dgm:prSet presAssocID="{31FA86C9-BA9A-460E-883F-B76853FDCA58}" presName="composite" presStyleCnt="0"/>
      <dgm:spPr/>
    </dgm:pt>
    <dgm:pt modelId="{77365165-0355-4E62-84D1-9BD7D45B26B0}" type="pres">
      <dgm:prSet presAssocID="{31FA86C9-BA9A-460E-883F-B76853FDCA58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EB2EE8C4-8D11-4308-B487-1A7502D09ADE}" type="pres">
      <dgm:prSet presAssocID="{31FA86C9-BA9A-460E-883F-B76853FDCA58}" presName="desTx" presStyleLbl="alignAccFollowNode1" presStyleIdx="0" presStyleCnt="4" custLinFactNeighborY="-590">
        <dgm:presLayoutVars>
          <dgm:bulletEnabled val="1"/>
        </dgm:presLayoutVars>
      </dgm:prSet>
      <dgm:spPr/>
    </dgm:pt>
    <dgm:pt modelId="{1C6463A4-5ECE-4291-B833-85DEAA3D4691}" type="pres">
      <dgm:prSet presAssocID="{530C9EB7-DB7E-4356-9094-FCA789346F62}" presName="space" presStyleCnt="0"/>
      <dgm:spPr/>
    </dgm:pt>
    <dgm:pt modelId="{2518CECF-3D53-4D38-BD79-19D913D22EF9}" type="pres">
      <dgm:prSet presAssocID="{BF808A2A-B10D-4890-84AA-66E5C6B2FBBB}" presName="composite" presStyleCnt="0"/>
      <dgm:spPr/>
    </dgm:pt>
    <dgm:pt modelId="{E3909872-BD5F-4A1F-AEC5-B2E14E9B975A}" type="pres">
      <dgm:prSet presAssocID="{BF808A2A-B10D-4890-84AA-66E5C6B2FBBB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D7684BC4-C21A-4591-B7B3-CE59AF26EE8C}" type="pres">
      <dgm:prSet presAssocID="{BF808A2A-B10D-4890-84AA-66E5C6B2FBBB}" presName="desTx" presStyleLbl="alignAccFollowNode1" presStyleIdx="1" presStyleCnt="4">
        <dgm:presLayoutVars>
          <dgm:bulletEnabled val="1"/>
        </dgm:presLayoutVars>
      </dgm:prSet>
      <dgm:spPr/>
    </dgm:pt>
    <dgm:pt modelId="{2DD963EF-599A-470F-A341-2763DA777712}" type="pres">
      <dgm:prSet presAssocID="{C3EE72C5-4FCC-4306-BA1B-5E8AE20F6776}" presName="space" presStyleCnt="0"/>
      <dgm:spPr/>
    </dgm:pt>
    <dgm:pt modelId="{52E8BA1C-CFB9-4296-98CC-15A87E864684}" type="pres">
      <dgm:prSet presAssocID="{5DBECD0B-4FE0-4080-BD0C-C7F5334B2311}" presName="composite" presStyleCnt="0"/>
      <dgm:spPr/>
    </dgm:pt>
    <dgm:pt modelId="{66C2890B-3A32-4112-8CDD-D745C7D1565E}" type="pres">
      <dgm:prSet presAssocID="{5DBECD0B-4FE0-4080-BD0C-C7F5334B2311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4242DC6F-B3FA-47E1-8231-C54A878B3B15}" type="pres">
      <dgm:prSet presAssocID="{5DBECD0B-4FE0-4080-BD0C-C7F5334B2311}" presName="desTx" presStyleLbl="alignAccFollowNode1" presStyleIdx="2" presStyleCnt="4">
        <dgm:presLayoutVars>
          <dgm:bulletEnabled val="1"/>
        </dgm:presLayoutVars>
      </dgm:prSet>
      <dgm:spPr/>
    </dgm:pt>
    <dgm:pt modelId="{FBF4D089-DA3A-4951-B73E-72555BAC3B41}" type="pres">
      <dgm:prSet presAssocID="{646C0563-5EA8-4E27-829F-46FE13C83135}" presName="space" presStyleCnt="0"/>
      <dgm:spPr/>
    </dgm:pt>
    <dgm:pt modelId="{D3D5B164-7B8E-4CCF-857F-959D6B992C69}" type="pres">
      <dgm:prSet presAssocID="{C49BAABF-E85A-4BBF-850E-C7F720012691}" presName="composite" presStyleCnt="0"/>
      <dgm:spPr/>
    </dgm:pt>
    <dgm:pt modelId="{F013D4FF-EF0E-469F-884B-A5976C400ED0}" type="pres">
      <dgm:prSet presAssocID="{C49BAABF-E85A-4BBF-850E-C7F720012691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780482CB-5FDE-4B75-96AF-1F49B16AA897}" type="pres">
      <dgm:prSet presAssocID="{C49BAABF-E85A-4BBF-850E-C7F720012691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BD80E006-6368-4DE6-ACC7-2313A4D573B7}" srcId="{C49BAABF-E85A-4BBF-850E-C7F720012691}" destId="{CA561492-D39A-489A-8F20-EE9E8B6759EC}" srcOrd="2" destOrd="0" parTransId="{652A6E1F-BE8B-426B-99A5-8FCAB6273375}" sibTransId="{6DCAC619-1076-4F00-9F44-54B5D0F40FD8}"/>
    <dgm:cxn modelId="{8FA44507-7BF2-4734-A628-22CE605F6CD2}" type="presOf" srcId="{489D8618-42C6-4D09-A108-29E0F7D97E00}" destId="{4242DC6F-B3FA-47E1-8231-C54A878B3B15}" srcOrd="0" destOrd="2" presId="urn:microsoft.com/office/officeart/2005/8/layout/hList1"/>
    <dgm:cxn modelId="{F8958709-A46E-4D8B-937E-B794769414AE}" type="presOf" srcId="{5DBECD0B-4FE0-4080-BD0C-C7F5334B2311}" destId="{66C2890B-3A32-4112-8CDD-D745C7D1565E}" srcOrd="0" destOrd="0" presId="urn:microsoft.com/office/officeart/2005/8/layout/hList1"/>
    <dgm:cxn modelId="{43EF6D0A-48C0-4D2B-B08B-059EA3AF4D5F}" srcId="{5DBECD0B-4FE0-4080-BD0C-C7F5334B2311}" destId="{BD96BD22-202C-48A8-B08A-5F71CE971F40}" srcOrd="5" destOrd="0" parTransId="{6F53BE1D-3A7C-4AB3-8F30-CDB0A9A74031}" sibTransId="{7A2EF1DF-3FAC-4EC1-9CFD-55E93DBF20AA}"/>
    <dgm:cxn modelId="{72122F0E-A55E-46FE-A119-583DD6470601}" type="presOf" srcId="{6EB3796D-C8F7-4963-83D6-D0D50FB530AB}" destId="{D7684BC4-C21A-4591-B7B3-CE59AF26EE8C}" srcOrd="0" destOrd="4" presId="urn:microsoft.com/office/officeart/2005/8/layout/hList1"/>
    <dgm:cxn modelId="{458CAF0F-CCD7-4445-B569-544CF1C79AF8}" srcId="{57AD8732-3E13-4F08-B987-37C2E4547BB5}" destId="{5DBECD0B-4FE0-4080-BD0C-C7F5334B2311}" srcOrd="2" destOrd="0" parTransId="{A20ACFD9-EDF5-41DF-8268-E1C8D9021B84}" sibTransId="{646C0563-5EA8-4E27-829F-46FE13C83135}"/>
    <dgm:cxn modelId="{62EC3410-FC13-459D-8F64-38A7940A0965}" srcId="{5DBECD0B-4FE0-4080-BD0C-C7F5334B2311}" destId="{2F2222BD-FC71-4D17-87E6-546171CBC26D}" srcOrd="1" destOrd="0" parTransId="{CEC68D5D-30D6-44B4-A11E-559DC623810F}" sibTransId="{A73BD497-6C79-4618-9CD8-14810F0EAB55}"/>
    <dgm:cxn modelId="{3EC9041B-D16C-4D56-B90E-38E99FBF937F}" type="presOf" srcId="{2F2222BD-FC71-4D17-87E6-546171CBC26D}" destId="{4242DC6F-B3FA-47E1-8231-C54A878B3B15}" srcOrd="0" destOrd="1" presId="urn:microsoft.com/office/officeart/2005/8/layout/hList1"/>
    <dgm:cxn modelId="{0572461F-20E9-461B-B83F-66A492D247CF}" srcId="{57AD8732-3E13-4F08-B987-37C2E4547BB5}" destId="{31FA86C9-BA9A-460E-883F-B76853FDCA58}" srcOrd="0" destOrd="0" parTransId="{17933B21-2F1E-4F9C-B5A3-4095603C2601}" sibTransId="{530C9EB7-DB7E-4356-9094-FCA789346F62}"/>
    <dgm:cxn modelId="{292BED24-BD3A-4662-9609-A70893B2257F}" srcId="{BF808A2A-B10D-4890-84AA-66E5C6B2FBBB}" destId="{F59797AF-4510-47D8-8B24-98238C95F06D}" srcOrd="2" destOrd="0" parTransId="{8D0A9211-0C2F-46C5-BD39-23BC830EF34D}" sibTransId="{1B8CC4EA-743D-4B0A-8BC5-ACF0AA319E57}"/>
    <dgm:cxn modelId="{AFAC2825-B6B8-4DD6-8182-CE151389C954}" srcId="{BF808A2A-B10D-4890-84AA-66E5C6B2FBBB}" destId="{EB264F4B-20E8-445D-94AD-FBA07EB94E33}" srcOrd="0" destOrd="0" parTransId="{F7C6F668-2446-41B4-8407-98368ACF14CB}" sibTransId="{3CC0EBC6-A40D-4BC0-B85B-D42309D3E1A0}"/>
    <dgm:cxn modelId="{CD0D9925-5AA5-4BB8-9563-2A24CB0B1BC5}" srcId="{BF808A2A-B10D-4890-84AA-66E5C6B2FBBB}" destId="{17B979B8-BD4F-4F25-A322-5E0E67B4F42C}" srcOrd="6" destOrd="0" parTransId="{6347C654-6D2E-4236-B8B3-CBC0CFCC4FDB}" sibTransId="{6C22F80A-907B-4BFF-BD77-6BB4E88CDB47}"/>
    <dgm:cxn modelId="{ED14AF29-653D-4A38-9F41-122E80F76991}" type="presOf" srcId="{00F5C831-36C7-4A07-812B-C8750DEFD431}" destId="{D7684BC4-C21A-4591-B7B3-CE59AF26EE8C}" srcOrd="0" destOrd="8" presId="urn:microsoft.com/office/officeart/2005/8/layout/hList1"/>
    <dgm:cxn modelId="{F1CC7D2A-AA23-48B5-AF4C-B42DC8D8AE1D}" type="presOf" srcId="{EB264F4B-20E8-445D-94AD-FBA07EB94E33}" destId="{D7684BC4-C21A-4591-B7B3-CE59AF26EE8C}" srcOrd="0" destOrd="0" presId="urn:microsoft.com/office/officeart/2005/8/layout/hList1"/>
    <dgm:cxn modelId="{4101BE2B-5FA4-42D2-AC17-0E13476D4FB1}" type="presOf" srcId="{0921F23E-4EB5-45A2-9634-4F4AB6CFFB9E}" destId="{780482CB-5FDE-4B75-96AF-1F49B16AA897}" srcOrd="0" destOrd="0" presId="urn:microsoft.com/office/officeart/2005/8/layout/hList1"/>
    <dgm:cxn modelId="{A1BA372F-C936-4DDA-9082-2B3C8DDDFD35}" srcId="{C49BAABF-E85A-4BBF-850E-C7F720012691}" destId="{397DF7F5-EF16-47B9-A752-2B142DD92672}" srcOrd="3" destOrd="0" parTransId="{ABF39C32-7F3E-43B2-90CB-CA3EC1E5F20E}" sibTransId="{7FB3B1A0-A3D9-48C9-A413-3F460B3FEE6E}"/>
    <dgm:cxn modelId="{4244A631-BE6B-43B9-91F8-8AB61A005140}" type="presOf" srcId="{40300FAB-50DB-4CD6-9AE3-C7F3B12BF66A}" destId="{780482CB-5FDE-4B75-96AF-1F49B16AA897}" srcOrd="0" destOrd="4" presId="urn:microsoft.com/office/officeart/2005/8/layout/hList1"/>
    <dgm:cxn modelId="{85ACEA37-BFD9-4344-9ED9-F9139494A153}" srcId="{BF808A2A-B10D-4890-84AA-66E5C6B2FBBB}" destId="{A1A26C85-3DD8-44E7-B781-11C94BAE5AC9}" srcOrd="3" destOrd="0" parTransId="{160314F4-0A3E-4162-9C03-B1970FD1F1B2}" sibTransId="{72D5EA00-EE77-44EB-BBB6-AE7B2E27AAF6}"/>
    <dgm:cxn modelId="{D3CF853F-185D-4438-9230-43C02D089600}" srcId="{57AD8732-3E13-4F08-B987-37C2E4547BB5}" destId="{C49BAABF-E85A-4BBF-850E-C7F720012691}" srcOrd="3" destOrd="0" parTransId="{C4AF29F1-2F00-48D2-BE41-DE294AF4A2C3}" sibTransId="{8A7E6732-511B-4C52-A0E1-3A5808647332}"/>
    <dgm:cxn modelId="{E6B1C740-33F8-4A93-854D-5503882F2759}" type="presOf" srcId="{31FA86C9-BA9A-460E-883F-B76853FDCA58}" destId="{77365165-0355-4E62-84D1-9BD7D45B26B0}" srcOrd="0" destOrd="0" presId="urn:microsoft.com/office/officeart/2005/8/layout/hList1"/>
    <dgm:cxn modelId="{061CE964-39A3-45FD-A4D8-FFF41B54A8A6}" type="presOf" srcId="{EB0E41DB-64B6-4CB7-8D25-EB581498AE72}" destId="{4242DC6F-B3FA-47E1-8231-C54A878B3B15}" srcOrd="0" destOrd="0" presId="urn:microsoft.com/office/officeart/2005/8/layout/hList1"/>
    <dgm:cxn modelId="{A9E18546-0B2B-4AA0-B0CA-4A8D16D67C61}" type="presOf" srcId="{23B880CD-2802-4373-B32D-84A941ABE4A0}" destId="{D7684BC4-C21A-4591-B7B3-CE59AF26EE8C}" srcOrd="0" destOrd="5" presId="urn:microsoft.com/office/officeart/2005/8/layout/hList1"/>
    <dgm:cxn modelId="{E2E0D766-1C9A-4EFB-A8F4-57756E898F08}" srcId="{31FA86C9-BA9A-460E-883F-B76853FDCA58}" destId="{936467A6-06E8-4FDD-8778-7D004323C202}" srcOrd="0" destOrd="0" parTransId="{305B29C8-97DE-4F38-BE70-4D6E64CA0AE2}" sibTransId="{334102B8-E5D5-4949-B6DB-DA03EF4F100D}"/>
    <dgm:cxn modelId="{7FFA0B51-327F-4D5C-821B-E4CB6DCF0ACD}" type="presOf" srcId="{8DC80441-B58C-4AE3-934F-A8ABA4F51956}" destId="{4242DC6F-B3FA-47E1-8231-C54A878B3B15}" srcOrd="0" destOrd="3" presId="urn:microsoft.com/office/officeart/2005/8/layout/hList1"/>
    <dgm:cxn modelId="{42250076-C306-4F40-8BDE-9DA7DD485C91}" srcId="{BF808A2A-B10D-4890-84AA-66E5C6B2FBBB}" destId="{433B4BE6-D4F3-4783-8297-E89BAD84F414}" srcOrd="1" destOrd="0" parTransId="{B001B79C-F5A9-47DB-85B7-3C72BE849872}" sibTransId="{9F17D4D8-F642-4017-8DD6-E7D8BAA635C1}"/>
    <dgm:cxn modelId="{3DD42C77-465D-404D-9FDA-D237B922024B}" type="presOf" srcId="{BD96BD22-202C-48A8-B08A-5F71CE971F40}" destId="{4242DC6F-B3FA-47E1-8231-C54A878B3B15}" srcOrd="0" destOrd="5" presId="urn:microsoft.com/office/officeart/2005/8/layout/hList1"/>
    <dgm:cxn modelId="{E873C681-341C-4539-A296-19FB1C76BFC5}" type="presOf" srcId="{936467A6-06E8-4FDD-8778-7D004323C202}" destId="{EB2EE8C4-8D11-4308-B487-1A7502D09ADE}" srcOrd="0" destOrd="0" presId="urn:microsoft.com/office/officeart/2005/8/layout/hList1"/>
    <dgm:cxn modelId="{DF127B88-B67F-40AC-9F3C-45D062F1F1F7}" type="presOf" srcId="{BF808A2A-B10D-4890-84AA-66E5C6B2FBBB}" destId="{E3909872-BD5F-4A1F-AEC5-B2E14E9B975A}" srcOrd="0" destOrd="0" presId="urn:microsoft.com/office/officeart/2005/8/layout/hList1"/>
    <dgm:cxn modelId="{C36D91A0-EADD-4BC9-8CEC-9EFB83941379}" type="presOf" srcId="{1AF24938-727D-4F29-8519-13923623AE91}" destId="{780482CB-5FDE-4B75-96AF-1F49B16AA897}" srcOrd="0" destOrd="1" presId="urn:microsoft.com/office/officeart/2005/8/layout/hList1"/>
    <dgm:cxn modelId="{72453BA1-F75B-4989-A8DC-B58ECD0E2EAD}" type="presOf" srcId="{17B979B8-BD4F-4F25-A322-5E0E67B4F42C}" destId="{D7684BC4-C21A-4591-B7B3-CE59AF26EE8C}" srcOrd="0" destOrd="6" presId="urn:microsoft.com/office/officeart/2005/8/layout/hList1"/>
    <dgm:cxn modelId="{B3918EA7-9C73-47BA-8500-A636885443E2}" srcId="{C49BAABF-E85A-4BBF-850E-C7F720012691}" destId="{40300FAB-50DB-4CD6-9AE3-C7F3B12BF66A}" srcOrd="4" destOrd="0" parTransId="{A3D0E2B3-00C3-43D7-81A7-CEBB11C5C8F7}" sibTransId="{D967ECDF-91E3-436E-8322-F147E927803B}"/>
    <dgm:cxn modelId="{3FCAC5A8-8A44-4619-8306-0B314690EBC6}" type="presOf" srcId="{805DB52F-5829-449C-8FD5-6DD0CB999AEC}" destId="{4242DC6F-B3FA-47E1-8231-C54A878B3B15}" srcOrd="0" destOrd="4" presId="urn:microsoft.com/office/officeart/2005/8/layout/hList1"/>
    <dgm:cxn modelId="{5A4722AF-3061-4B08-BA6A-156DBB1F3235}" type="presOf" srcId="{A1A26C85-3DD8-44E7-B781-11C94BAE5AC9}" destId="{D7684BC4-C21A-4591-B7B3-CE59AF26EE8C}" srcOrd="0" destOrd="3" presId="urn:microsoft.com/office/officeart/2005/8/layout/hList1"/>
    <dgm:cxn modelId="{592E9DB0-7B43-4841-B4C2-D018CB99631C}" srcId="{5DBECD0B-4FE0-4080-BD0C-C7F5334B2311}" destId="{8DC80441-B58C-4AE3-934F-A8ABA4F51956}" srcOrd="3" destOrd="0" parTransId="{6085A3D8-EA9D-418E-9C2B-93061599AC83}" sibTransId="{44606158-D78E-4E90-8999-BDE3D2B16198}"/>
    <dgm:cxn modelId="{B76230B7-9E10-428C-99E9-03B2247A98DE}" srcId="{BF808A2A-B10D-4890-84AA-66E5C6B2FBBB}" destId="{00F5C831-36C7-4A07-812B-C8750DEFD431}" srcOrd="8" destOrd="0" parTransId="{492D2321-D8F3-4C8C-B628-26A780BEFCB6}" sibTransId="{B4D86713-E925-43FC-A829-9A2F3AF4D08B}"/>
    <dgm:cxn modelId="{FBD0A2BC-962B-49CA-93E6-9ECBFE4DACF8}" type="presOf" srcId="{57AD8732-3E13-4F08-B987-37C2E4547BB5}" destId="{413EC9DC-ABCD-4A07-8866-86E7E9F54A57}" srcOrd="0" destOrd="0" presId="urn:microsoft.com/office/officeart/2005/8/layout/hList1"/>
    <dgm:cxn modelId="{7D0F01BE-34E2-4314-B0F5-80ED36A68DCD}" type="presOf" srcId="{397DF7F5-EF16-47B9-A752-2B142DD92672}" destId="{780482CB-5FDE-4B75-96AF-1F49B16AA897}" srcOrd="0" destOrd="3" presId="urn:microsoft.com/office/officeart/2005/8/layout/hList1"/>
    <dgm:cxn modelId="{775576C9-AE0E-43BA-8E6D-FF2FDD8FDE8E}" srcId="{BF808A2A-B10D-4890-84AA-66E5C6B2FBBB}" destId="{36FF6ABC-8ED3-4866-BFF7-AA92DEA4EBAA}" srcOrd="7" destOrd="0" parTransId="{75A637A5-3F95-468B-B1DD-16F51BC69BD0}" sibTransId="{85379A1D-F98C-49C1-BD35-EBDEC881683A}"/>
    <dgm:cxn modelId="{51B27CD2-7C10-448B-BF1A-E6E2B0D3AAB1}" type="presOf" srcId="{C49BAABF-E85A-4BBF-850E-C7F720012691}" destId="{F013D4FF-EF0E-469F-884B-A5976C400ED0}" srcOrd="0" destOrd="0" presId="urn:microsoft.com/office/officeart/2005/8/layout/hList1"/>
    <dgm:cxn modelId="{F60A82D2-897C-4DB5-8831-B4C43FE31D74}" srcId="{57AD8732-3E13-4F08-B987-37C2E4547BB5}" destId="{BF808A2A-B10D-4890-84AA-66E5C6B2FBBB}" srcOrd="1" destOrd="0" parTransId="{DA68DE9C-D622-4805-9AE8-D1D2A14DB79C}" sibTransId="{C3EE72C5-4FCC-4306-BA1B-5E8AE20F6776}"/>
    <dgm:cxn modelId="{0E4DEFD4-352D-4FA1-8162-E5E62CBCFD37}" type="presOf" srcId="{433B4BE6-D4F3-4783-8297-E89BAD84F414}" destId="{D7684BC4-C21A-4591-B7B3-CE59AF26EE8C}" srcOrd="0" destOrd="1" presId="urn:microsoft.com/office/officeart/2005/8/layout/hList1"/>
    <dgm:cxn modelId="{EBEE97D9-6A45-4235-95BA-FE7D236A2AB7}" srcId="{5DBECD0B-4FE0-4080-BD0C-C7F5334B2311}" destId="{489D8618-42C6-4D09-A108-29E0F7D97E00}" srcOrd="2" destOrd="0" parTransId="{21EDE9FB-AF20-4A5F-8A1B-CE1DCF202BF3}" sibTransId="{E0D7027D-E83D-4D11-A569-0899664590C2}"/>
    <dgm:cxn modelId="{79FBF1EB-D626-4FF6-B7FA-7B180B3F4D91}" srcId="{C49BAABF-E85A-4BBF-850E-C7F720012691}" destId="{0921F23E-4EB5-45A2-9634-4F4AB6CFFB9E}" srcOrd="0" destOrd="0" parTransId="{624E7E76-4CBF-44A1-BAE5-DDB1F3A91A81}" sibTransId="{5437A1B5-B21E-4469-9B36-6A60A227F6E0}"/>
    <dgm:cxn modelId="{93F891EC-71E5-4D67-8054-C4E6B02BDBBC}" srcId="{5DBECD0B-4FE0-4080-BD0C-C7F5334B2311}" destId="{EB0E41DB-64B6-4CB7-8D25-EB581498AE72}" srcOrd="0" destOrd="0" parTransId="{30D15347-0C9B-47DD-8627-1D8D4F38FA3F}" sibTransId="{588F3F3A-11AB-405A-98F5-5C7BE2978E5E}"/>
    <dgm:cxn modelId="{889E51EE-DA80-4A0D-BB0B-50944187265D}" srcId="{C49BAABF-E85A-4BBF-850E-C7F720012691}" destId="{1AF24938-727D-4F29-8519-13923623AE91}" srcOrd="1" destOrd="0" parTransId="{8D70899F-3CF7-4133-9C7A-DF15E1A4468F}" sibTransId="{74D76E42-7C9B-4AFE-B5AB-E14C3E0490F3}"/>
    <dgm:cxn modelId="{5CA312F0-B8E7-4011-A4AB-83E5FC699D1F}" type="presOf" srcId="{F59797AF-4510-47D8-8B24-98238C95F06D}" destId="{D7684BC4-C21A-4591-B7B3-CE59AF26EE8C}" srcOrd="0" destOrd="2" presId="urn:microsoft.com/office/officeart/2005/8/layout/hList1"/>
    <dgm:cxn modelId="{726946F0-97CB-4E17-A41A-A48D53E75F68}" srcId="{5DBECD0B-4FE0-4080-BD0C-C7F5334B2311}" destId="{805DB52F-5829-449C-8FD5-6DD0CB999AEC}" srcOrd="4" destOrd="0" parTransId="{8D57AC03-580E-45ED-BE10-2CDC730E5166}" sibTransId="{EB557172-F07F-404E-B968-7A7896D3C4E8}"/>
    <dgm:cxn modelId="{9A4003F6-19D5-4B0C-9197-226AF7B93E09}" srcId="{BF808A2A-B10D-4890-84AA-66E5C6B2FBBB}" destId="{6EB3796D-C8F7-4963-83D6-D0D50FB530AB}" srcOrd="4" destOrd="0" parTransId="{A55D003E-C893-46B1-B9F9-9D7BA8C58F64}" sibTransId="{A4687F08-7939-40E2-BA5F-BD6B04957CD0}"/>
    <dgm:cxn modelId="{09C44FF8-C36E-4DB0-AEE7-3E30076D8D20}" type="presOf" srcId="{36FF6ABC-8ED3-4866-BFF7-AA92DEA4EBAA}" destId="{D7684BC4-C21A-4591-B7B3-CE59AF26EE8C}" srcOrd="0" destOrd="7" presId="urn:microsoft.com/office/officeart/2005/8/layout/hList1"/>
    <dgm:cxn modelId="{F87C88FC-D3EE-48AC-90D5-CAF986643B16}" srcId="{BF808A2A-B10D-4890-84AA-66E5C6B2FBBB}" destId="{23B880CD-2802-4373-B32D-84A941ABE4A0}" srcOrd="5" destOrd="0" parTransId="{C7AE712D-1752-4B56-9743-8C51CAA876EA}" sibTransId="{237B181E-7677-4012-9A1B-069FF0D87B38}"/>
    <dgm:cxn modelId="{5D3D35FE-D5BF-4C2B-8C2B-95B92DA6728D}" type="presOf" srcId="{CA561492-D39A-489A-8F20-EE9E8B6759EC}" destId="{780482CB-5FDE-4B75-96AF-1F49B16AA897}" srcOrd="0" destOrd="2" presId="urn:microsoft.com/office/officeart/2005/8/layout/hList1"/>
    <dgm:cxn modelId="{E4BAF29D-2866-4201-BE5F-B47BB7E6CB62}" type="presParOf" srcId="{413EC9DC-ABCD-4A07-8866-86E7E9F54A57}" destId="{D015F379-EDBB-4727-84C4-F12C452A8C65}" srcOrd="0" destOrd="0" presId="urn:microsoft.com/office/officeart/2005/8/layout/hList1"/>
    <dgm:cxn modelId="{C3B60248-5AB6-4C28-BEDB-692E57AA2AE6}" type="presParOf" srcId="{D015F379-EDBB-4727-84C4-F12C452A8C65}" destId="{77365165-0355-4E62-84D1-9BD7D45B26B0}" srcOrd="0" destOrd="0" presId="urn:microsoft.com/office/officeart/2005/8/layout/hList1"/>
    <dgm:cxn modelId="{6515451E-58B6-4841-B079-09982EDBF209}" type="presParOf" srcId="{D015F379-EDBB-4727-84C4-F12C452A8C65}" destId="{EB2EE8C4-8D11-4308-B487-1A7502D09ADE}" srcOrd="1" destOrd="0" presId="urn:microsoft.com/office/officeart/2005/8/layout/hList1"/>
    <dgm:cxn modelId="{64F9D5A9-E33D-4CF6-BBC3-862F93082709}" type="presParOf" srcId="{413EC9DC-ABCD-4A07-8866-86E7E9F54A57}" destId="{1C6463A4-5ECE-4291-B833-85DEAA3D4691}" srcOrd="1" destOrd="0" presId="urn:microsoft.com/office/officeart/2005/8/layout/hList1"/>
    <dgm:cxn modelId="{F1554FB5-E49F-4F4F-82CC-46AF7DE4642F}" type="presParOf" srcId="{413EC9DC-ABCD-4A07-8866-86E7E9F54A57}" destId="{2518CECF-3D53-4D38-BD79-19D913D22EF9}" srcOrd="2" destOrd="0" presId="urn:microsoft.com/office/officeart/2005/8/layout/hList1"/>
    <dgm:cxn modelId="{7DA9916C-CC7A-471C-A427-228F98EEE04B}" type="presParOf" srcId="{2518CECF-3D53-4D38-BD79-19D913D22EF9}" destId="{E3909872-BD5F-4A1F-AEC5-B2E14E9B975A}" srcOrd="0" destOrd="0" presId="urn:microsoft.com/office/officeart/2005/8/layout/hList1"/>
    <dgm:cxn modelId="{2F08522B-E6F1-4B2B-8F46-BF91ACD6304C}" type="presParOf" srcId="{2518CECF-3D53-4D38-BD79-19D913D22EF9}" destId="{D7684BC4-C21A-4591-B7B3-CE59AF26EE8C}" srcOrd="1" destOrd="0" presId="urn:microsoft.com/office/officeart/2005/8/layout/hList1"/>
    <dgm:cxn modelId="{853D1194-213B-4FCE-BA93-558C08DBC7CF}" type="presParOf" srcId="{413EC9DC-ABCD-4A07-8866-86E7E9F54A57}" destId="{2DD963EF-599A-470F-A341-2763DA777712}" srcOrd="3" destOrd="0" presId="urn:microsoft.com/office/officeart/2005/8/layout/hList1"/>
    <dgm:cxn modelId="{E7EBB4BC-63DF-43A2-92BB-6FA3A3878923}" type="presParOf" srcId="{413EC9DC-ABCD-4A07-8866-86E7E9F54A57}" destId="{52E8BA1C-CFB9-4296-98CC-15A87E864684}" srcOrd="4" destOrd="0" presId="urn:microsoft.com/office/officeart/2005/8/layout/hList1"/>
    <dgm:cxn modelId="{FA3B245A-8753-457F-BD37-00219BD13DCA}" type="presParOf" srcId="{52E8BA1C-CFB9-4296-98CC-15A87E864684}" destId="{66C2890B-3A32-4112-8CDD-D745C7D1565E}" srcOrd="0" destOrd="0" presId="urn:microsoft.com/office/officeart/2005/8/layout/hList1"/>
    <dgm:cxn modelId="{65F78EC6-B075-42BE-B4B2-5B88E765D4C6}" type="presParOf" srcId="{52E8BA1C-CFB9-4296-98CC-15A87E864684}" destId="{4242DC6F-B3FA-47E1-8231-C54A878B3B15}" srcOrd="1" destOrd="0" presId="urn:microsoft.com/office/officeart/2005/8/layout/hList1"/>
    <dgm:cxn modelId="{E11FF596-32A7-4F85-8381-68C8C14329D8}" type="presParOf" srcId="{413EC9DC-ABCD-4A07-8866-86E7E9F54A57}" destId="{FBF4D089-DA3A-4951-B73E-72555BAC3B41}" srcOrd="5" destOrd="0" presId="urn:microsoft.com/office/officeart/2005/8/layout/hList1"/>
    <dgm:cxn modelId="{2855144D-2275-4471-8FAF-324D09FB1CFF}" type="presParOf" srcId="{413EC9DC-ABCD-4A07-8866-86E7E9F54A57}" destId="{D3D5B164-7B8E-4CCF-857F-959D6B992C69}" srcOrd="6" destOrd="0" presId="urn:microsoft.com/office/officeart/2005/8/layout/hList1"/>
    <dgm:cxn modelId="{4C2228A6-14C7-49DA-8FEA-423371C71814}" type="presParOf" srcId="{D3D5B164-7B8E-4CCF-857F-959D6B992C69}" destId="{F013D4FF-EF0E-469F-884B-A5976C400ED0}" srcOrd="0" destOrd="0" presId="urn:microsoft.com/office/officeart/2005/8/layout/hList1"/>
    <dgm:cxn modelId="{AB194614-275F-4F12-BA6D-2392D9D26898}" type="presParOf" srcId="{D3D5B164-7B8E-4CCF-857F-959D6B992C69}" destId="{780482CB-5FDE-4B75-96AF-1F49B16AA89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365165-0355-4E62-84D1-9BD7D45B26B0}">
      <dsp:nvSpPr>
        <dsp:cNvPr id="0" name=""/>
        <dsp:cNvSpPr/>
      </dsp:nvSpPr>
      <dsp:spPr>
        <a:xfrm>
          <a:off x="3580" y="342969"/>
          <a:ext cx="2152997" cy="8331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Low Income</a:t>
          </a:r>
        </a:p>
      </dsp:txBody>
      <dsp:txXfrm>
        <a:off x="3580" y="342969"/>
        <a:ext cx="2152997" cy="833193"/>
      </dsp:txXfrm>
    </dsp:sp>
    <dsp:sp modelId="{EB2EE8C4-8D11-4308-B487-1A7502D09ADE}">
      <dsp:nvSpPr>
        <dsp:cNvPr id="0" name=""/>
        <dsp:cNvSpPr/>
      </dsp:nvSpPr>
      <dsp:spPr>
        <a:xfrm>
          <a:off x="3580" y="1155853"/>
          <a:ext cx="2152997" cy="344223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200" kern="1200" dirty="0"/>
        </a:p>
      </dsp:txBody>
      <dsp:txXfrm>
        <a:off x="3580" y="1155853"/>
        <a:ext cx="2152997" cy="3442230"/>
      </dsp:txXfrm>
    </dsp:sp>
    <dsp:sp modelId="{E3909872-BD5F-4A1F-AEC5-B2E14E9B975A}">
      <dsp:nvSpPr>
        <dsp:cNvPr id="0" name=""/>
        <dsp:cNvSpPr/>
      </dsp:nvSpPr>
      <dsp:spPr>
        <a:xfrm>
          <a:off x="2457997" y="342969"/>
          <a:ext cx="2152997" cy="8331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Lower Middle Income</a:t>
          </a:r>
        </a:p>
      </dsp:txBody>
      <dsp:txXfrm>
        <a:off x="2457997" y="342969"/>
        <a:ext cx="2152997" cy="833193"/>
      </dsp:txXfrm>
    </dsp:sp>
    <dsp:sp modelId="{D7684BC4-C21A-4591-B7B3-CE59AF26EE8C}">
      <dsp:nvSpPr>
        <dsp:cNvPr id="0" name=""/>
        <dsp:cNvSpPr/>
      </dsp:nvSpPr>
      <dsp:spPr>
        <a:xfrm>
          <a:off x="2457997" y="1176162"/>
          <a:ext cx="2152997" cy="344223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u="none" kern="1200" dirty="0"/>
            <a:t>India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u="none" kern="1200" dirty="0"/>
            <a:t>Bangladesh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u="none" kern="1200" dirty="0"/>
            <a:t>Pakistan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u="none" kern="1200" dirty="0"/>
            <a:t>Ukraine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u="none" kern="1200" dirty="0"/>
            <a:t>Philippines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u="none" kern="1200" dirty="0"/>
            <a:t>Indonesia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u="none" kern="1200" dirty="0"/>
            <a:t>State of Palestine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u="none" kern="1200" dirty="0"/>
            <a:t>Egypt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u="none" kern="1200" dirty="0"/>
            <a:t>Morocco</a:t>
          </a:r>
          <a:endParaRPr lang="en-US" sz="2200" kern="1200" dirty="0"/>
        </a:p>
      </dsp:txBody>
      <dsp:txXfrm>
        <a:off x="2457997" y="1176162"/>
        <a:ext cx="2152997" cy="3442230"/>
      </dsp:txXfrm>
    </dsp:sp>
    <dsp:sp modelId="{66C2890B-3A32-4112-8CDD-D745C7D1565E}">
      <dsp:nvSpPr>
        <dsp:cNvPr id="0" name=""/>
        <dsp:cNvSpPr/>
      </dsp:nvSpPr>
      <dsp:spPr>
        <a:xfrm>
          <a:off x="4912414" y="342969"/>
          <a:ext cx="2152997" cy="8331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Upper Middle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Income</a:t>
          </a:r>
        </a:p>
      </dsp:txBody>
      <dsp:txXfrm>
        <a:off x="4912414" y="342969"/>
        <a:ext cx="2152997" cy="833193"/>
      </dsp:txXfrm>
    </dsp:sp>
    <dsp:sp modelId="{4242DC6F-B3FA-47E1-8231-C54A878B3B15}">
      <dsp:nvSpPr>
        <dsp:cNvPr id="0" name=""/>
        <dsp:cNvSpPr/>
      </dsp:nvSpPr>
      <dsp:spPr>
        <a:xfrm>
          <a:off x="4912414" y="1176162"/>
          <a:ext cx="2152997" cy="344223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u="none" kern="1200" dirty="0"/>
            <a:t>Mexico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u="none" kern="1200" dirty="0"/>
            <a:t>Russian Federation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u="none" kern="1200" dirty="0"/>
            <a:t>China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u="none" kern="1200" dirty="0"/>
            <a:t>Kazakhstan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u="none" kern="1200" dirty="0"/>
            <a:t>Romania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u="none" kern="1200" dirty="0"/>
            <a:t>Turkey</a:t>
          </a:r>
          <a:endParaRPr lang="en-US" sz="2200" kern="1200" dirty="0"/>
        </a:p>
      </dsp:txBody>
      <dsp:txXfrm>
        <a:off x="4912414" y="1176162"/>
        <a:ext cx="2152997" cy="3442230"/>
      </dsp:txXfrm>
    </dsp:sp>
    <dsp:sp modelId="{F013D4FF-EF0E-469F-884B-A5976C400ED0}">
      <dsp:nvSpPr>
        <dsp:cNvPr id="0" name=""/>
        <dsp:cNvSpPr/>
      </dsp:nvSpPr>
      <dsp:spPr>
        <a:xfrm>
          <a:off x="7366831" y="342969"/>
          <a:ext cx="2152997" cy="8331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High Income</a:t>
          </a:r>
        </a:p>
      </dsp:txBody>
      <dsp:txXfrm>
        <a:off x="7366831" y="342969"/>
        <a:ext cx="2152997" cy="833193"/>
      </dsp:txXfrm>
    </dsp:sp>
    <dsp:sp modelId="{780482CB-5FDE-4B75-96AF-1F49B16AA897}">
      <dsp:nvSpPr>
        <dsp:cNvPr id="0" name=""/>
        <dsp:cNvSpPr/>
      </dsp:nvSpPr>
      <dsp:spPr>
        <a:xfrm>
          <a:off x="7366831" y="1176162"/>
          <a:ext cx="2152997" cy="344223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United Kingdom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Poland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Germany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Italy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u="none" kern="1200" dirty="0"/>
            <a:t>United States of America</a:t>
          </a:r>
          <a:endParaRPr lang="en-US" sz="2200" kern="1200" dirty="0"/>
        </a:p>
      </dsp:txBody>
      <dsp:txXfrm>
        <a:off x="7366831" y="1176162"/>
        <a:ext cx="2152997" cy="34422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bank.org/topic/economy-and-growth" TargetMode="External"/><Relationship Id="rId2" Type="http://schemas.openxmlformats.org/officeDocument/2006/relationships/hyperlink" Target="https://www.un.org/en/development/desa/population/migration/data/estimates2/estimates17.as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.stackoverflow.com/questions/354125/help-set-qa-teamdag-product-development-priorities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EC521-304F-402C-B768-82DEFACD0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945957"/>
          </a:xfrm>
        </p:spPr>
        <p:txBody>
          <a:bodyPr/>
          <a:lstStyle/>
          <a:p>
            <a:pPr algn="ctr"/>
            <a:r>
              <a:rPr lang="en-US" dirty="0"/>
              <a:t>IMPACT OF MIGRATION ON GDP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5D253-86DA-4634-8679-E396F1CAB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2160" y="3073718"/>
            <a:ext cx="8625839" cy="1655762"/>
          </a:xfrm>
        </p:spPr>
        <p:txBody>
          <a:bodyPr/>
          <a:lstStyle/>
          <a:p>
            <a:pPr algn="ctr"/>
            <a:r>
              <a:rPr lang="en-US" sz="2400" dirty="0"/>
              <a:t>Presented by:  Martha, Nithya, Donicia</a:t>
            </a:r>
          </a:p>
          <a:p>
            <a:pPr algn="ctr"/>
            <a:r>
              <a:rPr lang="en-US" sz="2400" dirty="0"/>
              <a:t>July 2019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071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731EF0-1A7A-4D61-B1F7-EDCDB4D99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95" y="395367"/>
            <a:ext cx="2851417" cy="2520922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Remittances of high income countries and migration ratio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E9C80CA-8BFB-493D-907B-B6E250B89076}"/>
              </a:ext>
            </a:extLst>
          </p:cNvPr>
          <p:cNvSpPr txBox="1"/>
          <p:nvPr/>
        </p:nvSpPr>
        <p:spPr>
          <a:xfrm>
            <a:off x="1003453" y="2997858"/>
            <a:ext cx="27065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white"/>
                </a:solidFill>
              </a:rPr>
              <a:t>This dataset presents remittances to GDP ratio and the migrant flow for the high income countries over a period of 12 years.</a:t>
            </a:r>
          </a:p>
        </p:txBody>
      </p:sp>
      <p:pic>
        <p:nvPicPr>
          <p:cNvPr id="52" name="Content Placeholder 4" descr="A screenshot of a map&#10;&#10;Description automatically generated">
            <a:extLst>
              <a:ext uri="{FF2B5EF4-FFF2-40B4-BE49-F238E27FC236}">
                <a16:creationId xmlns:a16="http://schemas.microsoft.com/office/drawing/2014/main" id="{CDF2DF81-F3BC-4820-AA1B-88A2E1034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52361" y="1195604"/>
            <a:ext cx="8143212" cy="4441752"/>
          </a:xfrm>
        </p:spPr>
      </p:pic>
    </p:spTree>
    <p:extLst>
      <p:ext uri="{BB962C8B-B14F-4D97-AF65-F5344CB8AC3E}">
        <p14:creationId xmlns:p14="http://schemas.microsoft.com/office/powerpoint/2010/main" val="2093316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CDDDFDA-0EC3-4F12-A31E-ED582942F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4301"/>
            <a:ext cx="9906000" cy="1477961"/>
          </a:xfrm>
        </p:spPr>
        <p:txBody>
          <a:bodyPr/>
          <a:lstStyle/>
          <a:p>
            <a:pPr algn="ctr"/>
            <a:r>
              <a:rPr lang="en-US" dirty="0"/>
              <a:t>CHI SQUARE TEST</a:t>
            </a:r>
          </a:p>
        </p:txBody>
      </p:sp>
      <p:sp>
        <p:nvSpPr>
          <p:cNvPr id="88" name="Text Placeholder 87">
            <a:extLst>
              <a:ext uri="{FF2B5EF4-FFF2-40B4-BE49-F238E27FC236}">
                <a16:creationId xmlns:a16="http://schemas.microsoft.com/office/drawing/2014/main" id="{68633338-D6B8-4BC3-B368-FA09C7341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56" y="1382711"/>
            <a:ext cx="5451072" cy="823912"/>
          </a:xfrm>
        </p:spPr>
        <p:txBody>
          <a:bodyPr>
            <a:normAutofit fontScale="92500"/>
          </a:bodyPr>
          <a:lstStyle/>
          <a:p>
            <a:r>
              <a:rPr lang="en-US" cap="none" dirty="0"/>
              <a:t>Is there a relationship between income of a country and the personal remittances received?</a:t>
            </a:r>
          </a:p>
        </p:txBody>
      </p:sp>
      <p:pic>
        <p:nvPicPr>
          <p:cNvPr id="104" name="Content Placeholder 10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3577171-9B07-455E-BDA0-9DA8A46A41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21153" y="2312541"/>
            <a:ext cx="5451072" cy="3066228"/>
          </a:xfrm>
        </p:spPr>
      </p:pic>
      <p:sp>
        <p:nvSpPr>
          <p:cNvPr id="101" name="Text Placeholder 100">
            <a:extLst>
              <a:ext uri="{FF2B5EF4-FFF2-40B4-BE49-F238E27FC236}">
                <a16:creationId xmlns:a16="http://schemas.microsoft.com/office/drawing/2014/main" id="{CC2AB8A5-2C6D-488A-A4A8-748BA68C9F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5243" y="1382710"/>
            <a:ext cx="4878392" cy="823912"/>
          </a:xfrm>
        </p:spPr>
        <p:txBody>
          <a:bodyPr>
            <a:normAutofit fontScale="92500"/>
          </a:bodyPr>
          <a:lstStyle/>
          <a:p>
            <a:endParaRPr lang="en-US" dirty="0"/>
          </a:p>
        </p:txBody>
      </p:sp>
      <p:sp>
        <p:nvSpPr>
          <p:cNvPr id="102" name="Content Placeholder 101">
            <a:extLst>
              <a:ext uri="{FF2B5EF4-FFF2-40B4-BE49-F238E27FC236}">
                <a16:creationId xmlns:a16="http://schemas.microsoft.com/office/drawing/2014/main" id="{CC0C49EF-7399-409D-BA2E-B4396A3E83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8425" y="2206622"/>
            <a:ext cx="4875210" cy="3172147"/>
          </a:xfrm>
        </p:spPr>
        <p:txBody>
          <a:bodyPr>
            <a:normAutofit fontScale="92500"/>
          </a:bodyPr>
          <a:lstStyle/>
          <a:p>
            <a:r>
              <a:rPr lang="en-US" dirty="0"/>
              <a:t>Null hypothesis - Regardless of income level they will send the same amount of remittances back. </a:t>
            </a:r>
          </a:p>
          <a:p>
            <a:r>
              <a:rPr lang="en-US" dirty="0"/>
              <a:t>P-value is a low value</a:t>
            </a:r>
          </a:p>
          <a:p>
            <a:r>
              <a:rPr lang="en-US" dirty="0"/>
              <a:t>The null hypothesis is False. The income level of origination countries really affects the amount of money sent back.</a:t>
            </a:r>
          </a:p>
        </p:txBody>
      </p:sp>
    </p:spTree>
    <p:extLst>
      <p:ext uri="{BB962C8B-B14F-4D97-AF65-F5344CB8AC3E}">
        <p14:creationId xmlns:p14="http://schemas.microsoft.com/office/powerpoint/2010/main" val="384736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9BEB875-DBA8-4BB7-B0A5-72E1D06CE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8581BB4-E1AC-4075-B40E-546DF4010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 co-relation – not all countries are the same. </a:t>
            </a:r>
          </a:p>
          <a:p>
            <a:r>
              <a:rPr lang="en-US" dirty="0"/>
              <a:t>Sub categories – low income countries are sending remittances back home but not other categories.</a:t>
            </a:r>
          </a:p>
          <a:p>
            <a:r>
              <a:rPr lang="en-US" dirty="0"/>
              <a:t>Helping economy in the origination countries</a:t>
            </a:r>
          </a:p>
        </p:txBody>
      </p:sp>
    </p:spTree>
    <p:extLst>
      <p:ext uri="{BB962C8B-B14F-4D97-AF65-F5344CB8AC3E}">
        <p14:creationId xmlns:p14="http://schemas.microsoft.com/office/powerpoint/2010/main" val="1693981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F4B0-5A0D-4CD7-9450-EBCD1AA78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70250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Technical aspects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08E04E-9BDD-410D-A02B-F1586DE7F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899" y="1199404"/>
            <a:ext cx="10770919" cy="5676405"/>
          </a:xfrm>
        </p:spPr>
        <p:txBody>
          <a:bodyPr>
            <a:noAutofit/>
          </a:bodyPr>
          <a:lstStyle/>
          <a:p>
            <a:r>
              <a:rPr lang="en-US" sz="1600" dirty="0"/>
              <a:t>Sources of Data: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United Nations - Department of Economic and Social Affairs. International Migration (</a:t>
            </a:r>
            <a:r>
              <a:rPr lang="en-US" sz="1600" dirty="0">
                <a:hlinkClick r:id="rId2"/>
              </a:rPr>
              <a:t>https://www.un.org/en/development/desa/population/migration/data/estimates2/estimates17.asp</a:t>
            </a:r>
            <a:r>
              <a:rPr lang="en-US" sz="1600" dirty="0"/>
              <a:t>) 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World bank – Economy and Growth (</a:t>
            </a:r>
            <a:r>
              <a:rPr lang="en-US" sz="1600" dirty="0">
                <a:hlinkClick r:id="rId3"/>
              </a:rPr>
              <a:t>https://data.worldbank.org/topic/economy-and-growth</a:t>
            </a:r>
            <a:r>
              <a:rPr lang="en-US" sz="1600" dirty="0"/>
              <a:t> )</a:t>
            </a:r>
          </a:p>
          <a:p>
            <a:r>
              <a:rPr lang="en-US" sz="1600" dirty="0"/>
              <a:t>Cleanup Process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Data in XLS or CSV format. We uses Excel to cleanup logos and headers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Once all data was in CSV format we manipulate it in Pandas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Migration Data:</a:t>
            </a:r>
          </a:p>
          <a:p>
            <a:pPr lvl="2">
              <a:spcBef>
                <a:spcPts val="0"/>
              </a:spcBef>
            </a:pPr>
            <a:r>
              <a:rPr lang="en-US" sz="1400" dirty="0"/>
              <a:t>Using a country catalog, we filtered the migration and economic data to drop any information NOT related to countries (regions, classifications, etc.) and obtained countries’ additional information (region, development level, income level)</a:t>
            </a:r>
          </a:p>
          <a:p>
            <a:pPr lvl="2">
              <a:spcBef>
                <a:spcPts val="0"/>
              </a:spcBef>
            </a:pPr>
            <a:r>
              <a:rPr lang="en-US" sz="1400" dirty="0"/>
              <a:t>Format in migration data  did NOT help manipulation, so it was changed: from columns to rows, ellipses, commas in the numbers</a:t>
            </a:r>
          </a:p>
          <a:p>
            <a:pPr lvl="2">
              <a:spcBef>
                <a:spcPts val="0"/>
              </a:spcBef>
            </a:pPr>
            <a:r>
              <a:rPr lang="en-US" sz="1400" dirty="0"/>
              <a:t>Top countries (origin and destination) were founds and CSV produced for plotting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Economic Data:</a:t>
            </a:r>
          </a:p>
          <a:p>
            <a:pPr lvl="2">
              <a:spcBef>
                <a:spcPts val="0"/>
              </a:spcBef>
            </a:pPr>
            <a:r>
              <a:rPr lang="en-US" sz="1400" dirty="0"/>
              <a:t>Using a country catalog, we filtered the migration and economic data to drop any information NOT related to countries (regions, classifications, etc.) </a:t>
            </a:r>
          </a:p>
          <a:p>
            <a:pPr lvl="2">
              <a:spcBef>
                <a:spcPts val="0"/>
              </a:spcBef>
            </a:pPr>
            <a:r>
              <a:rPr lang="en-US" sz="1400" dirty="0"/>
              <a:t>Countries with missing economic data (GDP or remittances) had to be dropped</a:t>
            </a:r>
          </a:p>
          <a:p>
            <a:r>
              <a:rPr lang="en-US" sz="1600" dirty="0"/>
              <a:t>Surprises: top 20 countries of origination, flow between India and Pakistan, no low income countries in the top 20 list </a:t>
            </a:r>
          </a:p>
          <a:p>
            <a:r>
              <a:rPr lang="en-US" sz="1600" dirty="0"/>
              <a:t>Problems: not the same countries in both sources), format in migrant information, country names</a:t>
            </a:r>
          </a:p>
        </p:txBody>
      </p:sp>
    </p:spTree>
    <p:extLst>
      <p:ext uri="{BB962C8B-B14F-4D97-AF65-F5344CB8AC3E}">
        <p14:creationId xmlns:p14="http://schemas.microsoft.com/office/powerpoint/2010/main" val="257021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658B18A-4F10-467E-BD82-1C6E22017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558" y="0"/>
            <a:ext cx="99768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11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262419-74E5-4B5C-A977-76D5BB6DC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454" y="1000125"/>
            <a:ext cx="105156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643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845C0D-797E-497F-8BA0-F480FC84A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417" y="305653"/>
            <a:ext cx="9274629" cy="624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218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A dog looking at the camera&#10;&#10;Description automatically generated">
            <a:extLst>
              <a:ext uri="{FF2B5EF4-FFF2-40B4-BE49-F238E27FC236}">
                <a16:creationId xmlns:a16="http://schemas.microsoft.com/office/drawing/2014/main" id="{E50B0AB1-55ED-4CC3-8E1F-DE5065539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83360" y="1831979"/>
            <a:ext cx="9469119" cy="3484658"/>
          </a:xfrm>
          <a:noFill/>
        </p:spPr>
      </p:pic>
    </p:spTree>
    <p:extLst>
      <p:ext uri="{BB962C8B-B14F-4D97-AF65-F5344CB8AC3E}">
        <p14:creationId xmlns:p14="http://schemas.microsoft.com/office/powerpoint/2010/main" val="2026423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D70277A-15B9-45A4-85C8-B4A6E4045E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1490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CDDDFDA-0EC3-4F12-A31E-ED582942F2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2624" y="420688"/>
            <a:ext cx="8791575" cy="954087"/>
          </a:xfrm>
        </p:spPr>
        <p:txBody>
          <a:bodyPr/>
          <a:lstStyle/>
          <a:p>
            <a:pPr algn="ctr"/>
            <a:r>
              <a:rPr lang="en-US" dirty="0"/>
              <a:t>Assumptions</a:t>
            </a:r>
          </a:p>
        </p:txBody>
      </p:sp>
      <p:sp>
        <p:nvSpPr>
          <p:cNvPr id="88" name="Text Placeholder 87">
            <a:extLst>
              <a:ext uri="{FF2B5EF4-FFF2-40B4-BE49-F238E27FC236}">
                <a16:creationId xmlns:a16="http://schemas.microsoft.com/office/drawing/2014/main" id="{68633338-D6B8-4BC3-B368-FA09C7341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0749" y="1773238"/>
            <a:ext cx="8791575" cy="1655762"/>
          </a:xfrm>
        </p:spPr>
        <p:txBody>
          <a:bodyPr>
            <a:normAutofit/>
          </a:bodyPr>
          <a:lstStyle/>
          <a:p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805164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6C74BA-4438-4F56-A8B7-43E799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497841"/>
            <a:ext cx="3471421" cy="2065338"/>
          </a:xfrm>
        </p:spPr>
        <p:txBody>
          <a:bodyPr>
            <a:noAutofit/>
          </a:bodyPr>
          <a:lstStyle/>
          <a:p>
            <a:r>
              <a:rPr lang="en-US" sz="3500" b="1" dirty="0">
                <a:solidFill>
                  <a:srgbClr val="FFFFFF"/>
                </a:solidFill>
              </a:rPr>
              <a:t>International migrant population</a:t>
            </a:r>
            <a:endParaRPr lang="en-US" sz="3500" dirty="0">
              <a:solidFill>
                <a:srgbClr val="FFFFFF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5" name="Content Placeholder 4">
            <a:extLst>
              <a:ext uri="{FF2B5EF4-FFF2-40B4-BE49-F238E27FC236}">
                <a16:creationId xmlns:a16="http://schemas.microsoft.com/office/drawing/2014/main" id="{18831126-41F4-4C58-AD2D-1B47156DB3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46" b="12557"/>
          <a:stretch/>
        </p:blipFill>
        <p:spPr>
          <a:xfrm>
            <a:off x="4107610" y="155363"/>
            <a:ext cx="7887111" cy="6438477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1D1B6D-2ABF-4C79-AF04-4ACC7B4E2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292" y="2533967"/>
            <a:ext cx="3096445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This dataset presents origination patterns of migration by country are presented for the years 2005, 2010, 2015 and 2017.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286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8E1DDAD8-1D10-4640-A034-BE90015E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6" name="Rectangle 75">
              <a:extLst>
                <a:ext uri="{FF2B5EF4-FFF2-40B4-BE49-F238E27FC236}">
                  <a16:creationId xmlns:a16="http://schemas.microsoft.com/office/drawing/2014/main" id="{52FE7688-721D-4A97-B007-BDE056094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7" name="Picture 2">
              <a:extLst>
                <a:ext uri="{FF2B5EF4-FFF2-40B4-BE49-F238E27FC236}">
                  <a16:creationId xmlns:a16="http://schemas.microsoft.com/office/drawing/2014/main" id="{9E73A810-8571-4A9D-A3CB-336933AB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06C74BA-4438-4F56-A8B7-43E799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>
            <a:normAutofit/>
          </a:bodyPr>
          <a:lstStyle/>
          <a:p>
            <a:r>
              <a:rPr lang="en-US" sz="3200" b="1" dirty="0"/>
              <a:t>International migrant population</a:t>
            </a:r>
            <a:endParaRPr lang="en-US" sz="3200" dirty="0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79AD066F-DBBE-46A8-920A-5E15A507AF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91" r="-1" b="-1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FD642FB6-2808-4BC5-AE0B-7302C24B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B0B8F04-D9A7-48E5-A29C-51A66B59D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D6D18883-6BFF-42BB-8088-FCCF83F9C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7">
              <a:extLst>
                <a:ext uri="{FF2B5EF4-FFF2-40B4-BE49-F238E27FC236}">
                  <a16:creationId xmlns:a16="http://schemas.microsoft.com/office/drawing/2014/main" id="{1D0FEFB3-A009-4D0F-9107-C0B17786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8E86C7F-B981-4448-8A1A-856F7124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4" name="Freeform 9">
              <a:extLst>
                <a:ext uri="{FF2B5EF4-FFF2-40B4-BE49-F238E27FC236}">
                  <a16:creationId xmlns:a16="http://schemas.microsoft.com/office/drawing/2014/main" id="{4C6CFFD9-BA00-4184-8310-5FC955095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0">
              <a:extLst>
                <a:ext uri="{FF2B5EF4-FFF2-40B4-BE49-F238E27FC236}">
                  <a16:creationId xmlns:a16="http://schemas.microsoft.com/office/drawing/2014/main" id="{A1892DF3-4848-496C-8664-DFD32EE25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1">
              <a:extLst>
                <a:ext uri="{FF2B5EF4-FFF2-40B4-BE49-F238E27FC236}">
                  <a16:creationId xmlns:a16="http://schemas.microsoft.com/office/drawing/2014/main" id="{D6DB8C30-651E-4D8F-A70C-163FC5842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2">
              <a:extLst>
                <a:ext uri="{FF2B5EF4-FFF2-40B4-BE49-F238E27FC236}">
                  <a16:creationId xmlns:a16="http://schemas.microsoft.com/office/drawing/2014/main" id="{563DFB81-F969-4F44-BA6C-63479564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3">
              <a:extLst>
                <a:ext uri="{FF2B5EF4-FFF2-40B4-BE49-F238E27FC236}">
                  <a16:creationId xmlns:a16="http://schemas.microsoft.com/office/drawing/2014/main" id="{8E5DE346-AFCA-40DA-B5E2-93A86EA5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4">
              <a:extLst>
                <a:ext uri="{FF2B5EF4-FFF2-40B4-BE49-F238E27FC236}">
                  <a16:creationId xmlns:a16="http://schemas.microsoft.com/office/drawing/2014/main" id="{77A34306-2AE8-43D0-9686-E97B3B53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5">
              <a:extLst>
                <a:ext uri="{FF2B5EF4-FFF2-40B4-BE49-F238E27FC236}">
                  <a16:creationId xmlns:a16="http://schemas.microsoft.com/office/drawing/2014/main" id="{B9CC10F0-FFCD-4CB9-AF4C-22722D20B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6">
              <a:extLst>
                <a:ext uri="{FF2B5EF4-FFF2-40B4-BE49-F238E27FC236}">
                  <a16:creationId xmlns:a16="http://schemas.microsoft.com/office/drawing/2014/main" id="{2A6B0E38-C962-4491-BFDA-75378B4D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7">
              <a:extLst>
                <a:ext uri="{FF2B5EF4-FFF2-40B4-BE49-F238E27FC236}">
                  <a16:creationId xmlns:a16="http://schemas.microsoft.com/office/drawing/2014/main" id="{655F640B-8407-487C-8696-F4745147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8">
              <a:extLst>
                <a:ext uri="{FF2B5EF4-FFF2-40B4-BE49-F238E27FC236}">
                  <a16:creationId xmlns:a16="http://schemas.microsoft.com/office/drawing/2014/main" id="{FAB4F099-4FF6-4410-A5B9-2A535571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9">
              <a:extLst>
                <a:ext uri="{FF2B5EF4-FFF2-40B4-BE49-F238E27FC236}">
                  <a16:creationId xmlns:a16="http://schemas.microsoft.com/office/drawing/2014/main" id="{6FE80B6E-3DA9-4304-9925-12E578C4E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0">
              <a:extLst>
                <a:ext uri="{FF2B5EF4-FFF2-40B4-BE49-F238E27FC236}">
                  <a16:creationId xmlns:a16="http://schemas.microsoft.com/office/drawing/2014/main" id="{67D1CB75-0CBA-4E13-924C-21F221D7B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1">
              <a:extLst>
                <a:ext uri="{FF2B5EF4-FFF2-40B4-BE49-F238E27FC236}">
                  <a16:creationId xmlns:a16="http://schemas.microsoft.com/office/drawing/2014/main" id="{F2CC783B-FA45-4777-A76A-982B285C7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2">
              <a:extLst>
                <a:ext uri="{FF2B5EF4-FFF2-40B4-BE49-F238E27FC236}">
                  <a16:creationId xmlns:a16="http://schemas.microsoft.com/office/drawing/2014/main" id="{D68F4DD3-D736-4B78-972E-F5128CFB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3">
              <a:extLst>
                <a:ext uri="{FF2B5EF4-FFF2-40B4-BE49-F238E27FC236}">
                  <a16:creationId xmlns:a16="http://schemas.microsoft.com/office/drawing/2014/main" id="{B14AF103-15B3-4796-A71A-297D37E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4">
              <a:extLst>
                <a:ext uri="{FF2B5EF4-FFF2-40B4-BE49-F238E27FC236}">
                  <a16:creationId xmlns:a16="http://schemas.microsoft.com/office/drawing/2014/main" id="{B0B240FB-0453-4B6F-9F9B-C2C3305AC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EBBBDCEE-433E-40F3-B49D-375CB162A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6">
              <a:extLst>
                <a:ext uri="{FF2B5EF4-FFF2-40B4-BE49-F238E27FC236}">
                  <a16:creationId xmlns:a16="http://schemas.microsoft.com/office/drawing/2014/main" id="{09B123C6-141E-4A37-B5A7-27E7764F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7">
              <a:extLst>
                <a:ext uri="{FF2B5EF4-FFF2-40B4-BE49-F238E27FC236}">
                  <a16:creationId xmlns:a16="http://schemas.microsoft.com/office/drawing/2014/main" id="{1FA1F521-36A1-49FF-84A7-229E8970F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8">
              <a:extLst>
                <a:ext uri="{FF2B5EF4-FFF2-40B4-BE49-F238E27FC236}">
                  <a16:creationId xmlns:a16="http://schemas.microsoft.com/office/drawing/2014/main" id="{DE512F89-D901-4487-A42C-02345EC5F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9">
              <a:extLst>
                <a:ext uri="{FF2B5EF4-FFF2-40B4-BE49-F238E27FC236}">
                  <a16:creationId xmlns:a16="http://schemas.microsoft.com/office/drawing/2014/main" id="{ED3ED0E5-3226-4B78-B3EA-C591824B8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0">
              <a:extLst>
                <a:ext uri="{FF2B5EF4-FFF2-40B4-BE49-F238E27FC236}">
                  <a16:creationId xmlns:a16="http://schemas.microsoft.com/office/drawing/2014/main" id="{9CBB1F68-B6DE-4ECF-B20F-328F9811E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1">
              <a:extLst>
                <a:ext uri="{FF2B5EF4-FFF2-40B4-BE49-F238E27FC236}">
                  <a16:creationId xmlns:a16="http://schemas.microsoft.com/office/drawing/2014/main" id="{A566C551-9523-4D97-A8CF-5C91F436C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2">
              <a:extLst>
                <a:ext uri="{FF2B5EF4-FFF2-40B4-BE49-F238E27FC236}">
                  <a16:creationId xmlns:a16="http://schemas.microsoft.com/office/drawing/2014/main" id="{9E166BA0-9268-4419-9332-2D30C2123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700C031-AA54-4DC7-B8A2-2569B3FA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9" name="Freeform 34">
              <a:extLst>
                <a:ext uri="{FF2B5EF4-FFF2-40B4-BE49-F238E27FC236}">
                  <a16:creationId xmlns:a16="http://schemas.microsoft.com/office/drawing/2014/main" id="{03045EC8-ECC8-473F-8786-DE266F05B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5">
              <a:extLst>
                <a:ext uri="{FF2B5EF4-FFF2-40B4-BE49-F238E27FC236}">
                  <a16:creationId xmlns:a16="http://schemas.microsoft.com/office/drawing/2014/main" id="{9337EBA2-5088-4A44-8C0B-A6EE78989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6">
              <a:extLst>
                <a:ext uri="{FF2B5EF4-FFF2-40B4-BE49-F238E27FC236}">
                  <a16:creationId xmlns:a16="http://schemas.microsoft.com/office/drawing/2014/main" id="{3486A705-2593-45C9-A13E-8E2FB7C35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7">
              <a:extLst>
                <a:ext uri="{FF2B5EF4-FFF2-40B4-BE49-F238E27FC236}">
                  <a16:creationId xmlns:a16="http://schemas.microsoft.com/office/drawing/2014/main" id="{F357321C-6DEE-4D02-A997-75E47EE0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38">
              <a:extLst>
                <a:ext uri="{FF2B5EF4-FFF2-40B4-BE49-F238E27FC236}">
                  <a16:creationId xmlns:a16="http://schemas.microsoft.com/office/drawing/2014/main" id="{D0B8F87F-3530-4BCD-A8E5-C1B83707B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39">
              <a:extLst>
                <a:ext uri="{FF2B5EF4-FFF2-40B4-BE49-F238E27FC236}">
                  <a16:creationId xmlns:a16="http://schemas.microsoft.com/office/drawing/2014/main" id="{5BE86BA3-AB0E-4F70-A552-0D9EB9E98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0">
              <a:extLst>
                <a:ext uri="{FF2B5EF4-FFF2-40B4-BE49-F238E27FC236}">
                  <a16:creationId xmlns:a16="http://schemas.microsoft.com/office/drawing/2014/main" id="{DF5FE773-B9AE-4A3F-8EDC-165CE579B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1">
              <a:extLst>
                <a:ext uri="{FF2B5EF4-FFF2-40B4-BE49-F238E27FC236}">
                  <a16:creationId xmlns:a16="http://schemas.microsoft.com/office/drawing/2014/main" id="{4A03D7BE-B358-4F8B-85EA-65E0CBF2D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2">
              <a:extLst>
                <a:ext uri="{FF2B5EF4-FFF2-40B4-BE49-F238E27FC236}">
                  <a16:creationId xmlns:a16="http://schemas.microsoft.com/office/drawing/2014/main" id="{A6548877-0957-435B-A419-389A278E5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3">
              <a:extLst>
                <a:ext uri="{FF2B5EF4-FFF2-40B4-BE49-F238E27FC236}">
                  <a16:creationId xmlns:a16="http://schemas.microsoft.com/office/drawing/2014/main" id="{B2D5EA95-9E60-468A-8DA1-40F05C9BD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4">
              <a:extLst>
                <a:ext uri="{FF2B5EF4-FFF2-40B4-BE49-F238E27FC236}">
                  <a16:creationId xmlns:a16="http://schemas.microsoft.com/office/drawing/2014/main" id="{C9B409CE-11E5-40D1-8C9B-86614EAE2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E594AF5-DB50-4227-AC2F-10EE5233C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1" name="Freeform 46">
              <a:extLst>
                <a:ext uri="{FF2B5EF4-FFF2-40B4-BE49-F238E27FC236}">
                  <a16:creationId xmlns:a16="http://schemas.microsoft.com/office/drawing/2014/main" id="{9335DCAF-74A2-4994-B5BF-1C079A40A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47">
              <a:extLst>
                <a:ext uri="{FF2B5EF4-FFF2-40B4-BE49-F238E27FC236}">
                  <a16:creationId xmlns:a16="http://schemas.microsoft.com/office/drawing/2014/main" id="{1DC8E1A2-0C6B-4BA9-85F4-3645AED5D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48">
              <a:extLst>
                <a:ext uri="{FF2B5EF4-FFF2-40B4-BE49-F238E27FC236}">
                  <a16:creationId xmlns:a16="http://schemas.microsoft.com/office/drawing/2014/main" id="{28F38DE0-3BEE-441A-8212-E77DA2328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49">
              <a:extLst>
                <a:ext uri="{FF2B5EF4-FFF2-40B4-BE49-F238E27FC236}">
                  <a16:creationId xmlns:a16="http://schemas.microsoft.com/office/drawing/2014/main" id="{AE81208E-D239-496C-A312-506B024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0">
              <a:extLst>
                <a:ext uri="{FF2B5EF4-FFF2-40B4-BE49-F238E27FC236}">
                  <a16:creationId xmlns:a16="http://schemas.microsoft.com/office/drawing/2014/main" id="{242FE966-DDA4-4668-B8D6-C4B0D4C78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1">
              <a:extLst>
                <a:ext uri="{FF2B5EF4-FFF2-40B4-BE49-F238E27FC236}">
                  <a16:creationId xmlns:a16="http://schemas.microsoft.com/office/drawing/2014/main" id="{FB0A5F60-550F-4025-9DCE-6F42A7C06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2">
              <a:extLst>
                <a:ext uri="{FF2B5EF4-FFF2-40B4-BE49-F238E27FC236}">
                  <a16:creationId xmlns:a16="http://schemas.microsoft.com/office/drawing/2014/main" id="{D7B61D18-4A61-44C9-A809-40639E8C1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3">
              <a:extLst>
                <a:ext uri="{FF2B5EF4-FFF2-40B4-BE49-F238E27FC236}">
                  <a16:creationId xmlns:a16="http://schemas.microsoft.com/office/drawing/2014/main" id="{CB26E7EB-DC12-4BA7-B5DE-09EF2C1D0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4">
              <a:extLst>
                <a:ext uri="{FF2B5EF4-FFF2-40B4-BE49-F238E27FC236}">
                  <a16:creationId xmlns:a16="http://schemas.microsoft.com/office/drawing/2014/main" id="{921237B4-9D85-4611-851F-5DBD71544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5">
              <a:extLst>
                <a:ext uri="{FF2B5EF4-FFF2-40B4-BE49-F238E27FC236}">
                  <a16:creationId xmlns:a16="http://schemas.microsoft.com/office/drawing/2014/main" id="{C91509DE-9FAA-4E84-BCC1-CDDBEA8AC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56">
              <a:extLst>
                <a:ext uri="{FF2B5EF4-FFF2-40B4-BE49-F238E27FC236}">
                  <a16:creationId xmlns:a16="http://schemas.microsoft.com/office/drawing/2014/main" id="{C7029B06-6A09-4E46-BA86-F3C66DBDD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57">
              <a:extLst>
                <a:ext uri="{FF2B5EF4-FFF2-40B4-BE49-F238E27FC236}">
                  <a16:creationId xmlns:a16="http://schemas.microsoft.com/office/drawing/2014/main" id="{FF4ACFBF-D1F2-47B1-B0EB-F08C6508B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58">
              <a:extLst>
                <a:ext uri="{FF2B5EF4-FFF2-40B4-BE49-F238E27FC236}">
                  <a16:creationId xmlns:a16="http://schemas.microsoft.com/office/drawing/2014/main" id="{A6FD1991-3A0E-4F63-BAD9-A98C2986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1D1B6D-2ABF-4C79-AF04-4ACC7B4E2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2519" y="2249487"/>
            <a:ext cx="3084892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This dataset presents estimates of international migrant population by the top 20 destinations. </a:t>
            </a:r>
          </a:p>
        </p:txBody>
      </p:sp>
    </p:spTree>
    <p:extLst>
      <p:ext uri="{BB962C8B-B14F-4D97-AF65-F5344CB8AC3E}">
        <p14:creationId xmlns:p14="http://schemas.microsoft.com/office/powerpoint/2010/main" val="182052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A0157-1E25-4399-BB9B-2F9241D5E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653" y="90198"/>
            <a:ext cx="9905998" cy="1478570"/>
          </a:xfrm>
        </p:spPr>
        <p:txBody>
          <a:bodyPr>
            <a:noAutofit/>
          </a:bodyPr>
          <a:lstStyle/>
          <a:p>
            <a:pPr algn="ctr"/>
            <a:r>
              <a:rPr lang="en-US" cap="none" dirty="0"/>
              <a:t>PERSONAL REMITTANCES TO GDP RATIO </a:t>
            </a:r>
            <a:br>
              <a:rPr lang="en-US" cap="none" dirty="0"/>
            </a:br>
            <a:r>
              <a:rPr lang="en-US" cap="none" dirty="0"/>
              <a:t>BY COUNTRY </a:t>
            </a:r>
            <a:endParaRPr lang="en-US" b="1" cap="none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BA3C08-EBB7-4721-A633-CFF9563E3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402"/>
          <a:stretch/>
        </p:blipFill>
        <p:spPr>
          <a:xfrm>
            <a:off x="0" y="1305249"/>
            <a:ext cx="12225017" cy="5554021"/>
          </a:xfrm>
        </p:spPr>
      </p:pic>
    </p:spTree>
    <p:extLst>
      <p:ext uri="{BB962C8B-B14F-4D97-AF65-F5344CB8AC3E}">
        <p14:creationId xmlns:p14="http://schemas.microsoft.com/office/powerpoint/2010/main" val="661922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A0157-1E25-4399-BB9B-2F9241D5E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653" y="90198"/>
            <a:ext cx="9905998" cy="1478570"/>
          </a:xfrm>
        </p:spPr>
        <p:txBody>
          <a:bodyPr>
            <a:noAutofit/>
          </a:bodyPr>
          <a:lstStyle/>
          <a:p>
            <a:pPr algn="ctr"/>
            <a:r>
              <a:rPr lang="en-US" cap="none" dirty="0"/>
              <a:t>REMITTANCES AMOUNT VS GDP </a:t>
            </a:r>
            <a:br>
              <a:rPr lang="en-US" cap="none" dirty="0"/>
            </a:br>
            <a:r>
              <a:rPr lang="en-US" cap="none" dirty="0"/>
              <a:t>PER TOTAL NUMBER OF MIGRANTS </a:t>
            </a:r>
            <a:endParaRPr lang="en-US" b="1" cap="none" dirty="0"/>
          </a:p>
        </p:txBody>
      </p:sp>
      <p:pic>
        <p:nvPicPr>
          <p:cNvPr id="6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8B01DDBE-4703-4ED5-BF39-4017E34B3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8622"/>
            <a:ext cx="12192000" cy="53445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E4630F-AA02-4761-8A7F-5F0189D7E21A}"/>
              </a:ext>
            </a:extLst>
          </p:cNvPr>
          <p:cNvSpPr txBox="1"/>
          <p:nvPr/>
        </p:nvSpPr>
        <p:spPr>
          <a:xfrm>
            <a:off x="2647950" y="1900952"/>
            <a:ext cx="96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India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93DFF6-8BDD-4229-8D04-211B9A55971E}"/>
              </a:ext>
            </a:extLst>
          </p:cNvPr>
          <p:cNvSpPr txBox="1"/>
          <p:nvPr/>
        </p:nvSpPr>
        <p:spPr>
          <a:xfrm>
            <a:off x="10603863" y="5359378"/>
            <a:ext cx="962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United States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30A23E-D39A-4F1D-BA71-0DAC279CECD8}"/>
              </a:ext>
            </a:extLst>
          </p:cNvPr>
          <p:cNvSpPr txBox="1"/>
          <p:nvPr/>
        </p:nvSpPr>
        <p:spPr>
          <a:xfrm>
            <a:off x="1852612" y="3485888"/>
            <a:ext cx="96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Mexico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F14D3F-857F-43E3-BF7E-DB726240717E}"/>
              </a:ext>
            </a:extLst>
          </p:cNvPr>
          <p:cNvSpPr txBox="1"/>
          <p:nvPr/>
        </p:nvSpPr>
        <p:spPr>
          <a:xfrm>
            <a:off x="5203744" y="4021312"/>
            <a:ext cx="96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China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5A0781-57C7-41F6-ABC1-7BCF1D513C15}"/>
              </a:ext>
            </a:extLst>
          </p:cNvPr>
          <p:cNvSpPr txBox="1"/>
          <p:nvPr/>
        </p:nvSpPr>
        <p:spPr>
          <a:xfrm>
            <a:off x="1757611" y="5050805"/>
            <a:ext cx="96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Russia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9C80415-0F62-4C2F-B7E0-07AF5B985A28}"/>
              </a:ext>
            </a:extLst>
          </p:cNvPr>
          <p:cNvCxnSpPr>
            <a:cxnSpLocks/>
          </p:cNvCxnSpPr>
          <p:nvPr/>
        </p:nvCxnSpPr>
        <p:spPr>
          <a:xfrm flipH="1">
            <a:off x="2030682" y="5272644"/>
            <a:ext cx="130627" cy="3206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140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6" name="Rectangle 18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7" name="Group 20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58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9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70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5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731EF0-1A7A-4D61-B1F7-EDCDB4D99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195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Remittances of low-income countries </a:t>
            </a:r>
            <a:br>
              <a:rPr lang="en-US" dirty="0"/>
            </a:br>
            <a:r>
              <a:rPr lang="en-US" dirty="0"/>
              <a:t>and migration ratio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51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graphicFrame>
        <p:nvGraphicFramePr>
          <p:cNvPr id="185" name="Diagram 184">
            <a:extLst>
              <a:ext uri="{FF2B5EF4-FFF2-40B4-BE49-F238E27FC236}">
                <a16:creationId xmlns:a16="http://schemas.microsoft.com/office/drawing/2014/main" id="{6EEFFE02-C84A-4F42-8590-872DC2BA48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9560343"/>
              </p:ext>
            </p:extLst>
          </p:nvPr>
        </p:nvGraphicFramePr>
        <p:xfrm>
          <a:off x="1474788" y="1611313"/>
          <a:ext cx="9523410" cy="4961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8292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731EF0-1A7A-4D61-B1F7-EDCDB4D99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66" y="618518"/>
            <a:ext cx="2851417" cy="2520922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Remittances of low-middle income countries and migration ratio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E9C80CA-8BFB-493D-907B-B6E250B89076}"/>
              </a:ext>
            </a:extLst>
          </p:cNvPr>
          <p:cNvSpPr txBox="1"/>
          <p:nvPr/>
        </p:nvSpPr>
        <p:spPr>
          <a:xfrm>
            <a:off x="865102" y="3307467"/>
            <a:ext cx="27065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This dataset presents remittances to GDP ratio and the migrant flow for the lower-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midd</a:t>
            </a:r>
            <a:r>
              <a:rPr lang="en-US" sz="2400" dirty="0">
                <a:solidFill>
                  <a:prstClr val="white"/>
                </a:solidFill>
                <a:latin typeface="Tw Cen MT" panose="020B0602020104020603"/>
              </a:rPr>
              <a:t>le income countries over a period of 12 years.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49" name="Content Placeholder 4" descr="A screenshot of a map&#10;&#10;Description automatically generated">
            <a:extLst>
              <a:ext uri="{FF2B5EF4-FFF2-40B4-BE49-F238E27FC236}">
                <a16:creationId xmlns:a16="http://schemas.microsoft.com/office/drawing/2014/main" id="{332543EA-92AD-4594-A0CE-BA4CC14EE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342" y="1420813"/>
            <a:ext cx="8012376" cy="437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757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731EF0-1A7A-4D61-B1F7-EDCDB4D99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66" y="618518"/>
            <a:ext cx="2851417" cy="2520922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Remittances of upper-middle income countries and migration ratio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E9C80CA-8BFB-493D-907B-B6E250B89076}"/>
              </a:ext>
            </a:extLst>
          </p:cNvPr>
          <p:cNvSpPr txBox="1"/>
          <p:nvPr/>
        </p:nvSpPr>
        <p:spPr>
          <a:xfrm>
            <a:off x="911226" y="3306155"/>
            <a:ext cx="278180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white"/>
                </a:solidFill>
              </a:rPr>
              <a:t>This dataset presents remittances to GDP ratio and the migrant flow for the upper- middle income countries over a period of 12 years.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6" name="Content Placeholder 5" descr="A screenshot of a map&#10;&#10;Description automatically generated">
            <a:extLst>
              <a:ext uri="{FF2B5EF4-FFF2-40B4-BE49-F238E27FC236}">
                <a16:creationId xmlns:a16="http://schemas.microsoft.com/office/drawing/2014/main" id="{D43CEC10-2953-4FE8-A4F0-F7B9786A8B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85723" y="1368583"/>
            <a:ext cx="8058652" cy="4395629"/>
          </a:xfrm>
        </p:spPr>
      </p:pic>
    </p:spTree>
    <p:extLst>
      <p:ext uri="{BB962C8B-B14F-4D97-AF65-F5344CB8AC3E}">
        <p14:creationId xmlns:p14="http://schemas.microsoft.com/office/powerpoint/2010/main" val="30546575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565</Words>
  <Application>Microsoft Office PowerPoint</Application>
  <PresentationFormat>Widescreen</PresentationFormat>
  <Paragraphs>73</Paragraphs>
  <Slides>18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Tw Cen MT</vt:lpstr>
      <vt:lpstr>Circuit</vt:lpstr>
      <vt:lpstr>IMPACT OF MIGRATION ON GDP</vt:lpstr>
      <vt:lpstr>Assumptions</vt:lpstr>
      <vt:lpstr>International migrant population</vt:lpstr>
      <vt:lpstr>International migrant population</vt:lpstr>
      <vt:lpstr>PERSONAL REMITTANCES TO GDP RATIO  BY COUNTRY </vt:lpstr>
      <vt:lpstr>REMITTANCES AMOUNT VS GDP  PER TOTAL NUMBER OF MIGRANTS </vt:lpstr>
      <vt:lpstr>Remittances of low-income countries  and migration ratio</vt:lpstr>
      <vt:lpstr>Remittances of low-middle income countries and migration ratio</vt:lpstr>
      <vt:lpstr>Remittances of upper-middle income countries and migration ratio</vt:lpstr>
      <vt:lpstr>Remittances of high income countries and migration ratio</vt:lpstr>
      <vt:lpstr>CHI SQUARE TEST</vt:lpstr>
      <vt:lpstr>CONCLUSION</vt:lpstr>
      <vt:lpstr>Technical aspects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MIGRATION ON GDP</dc:title>
  <dc:creator>Nithya Iyengar</dc:creator>
  <cp:lastModifiedBy>Martha Aguilar</cp:lastModifiedBy>
  <cp:revision>30</cp:revision>
  <dcterms:created xsi:type="dcterms:W3CDTF">2019-07-27T21:05:39Z</dcterms:created>
  <dcterms:modified xsi:type="dcterms:W3CDTF">2019-07-29T15:17:25Z</dcterms:modified>
</cp:coreProperties>
</file>