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9" r:id="rId5"/>
    <p:sldId id="262" r:id="rId6"/>
    <p:sldId id="269" r:id="rId7"/>
    <p:sldId id="261" r:id="rId8"/>
    <p:sldId id="266" r:id="rId9"/>
    <p:sldId id="268" r:id="rId10"/>
    <p:sldId id="267" r:id="rId11"/>
    <p:sldId id="265" r:id="rId12"/>
    <p:sldId id="270" r:id="rId13"/>
    <p:sldId id="274" r:id="rId14"/>
    <p:sldId id="275" r:id="rId15"/>
    <p:sldId id="276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topic/economy-and-growth" TargetMode="External"/><Relationship Id="rId2" Type="http://schemas.openxmlformats.org/officeDocument/2006/relationships/hyperlink" Target="https://www.un.org/en/development/desa/population/migration/data/estimates2/estimates17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overflow.com/questions/354125/help-set-qa-teamdag-product-development-priori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521-304F-402C-B768-82DEFAC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945957"/>
          </a:xfrm>
        </p:spPr>
        <p:txBody>
          <a:bodyPr/>
          <a:lstStyle/>
          <a:p>
            <a:pPr algn="ctr"/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5D253-86DA-4634-8679-E396F1CA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160" y="3073718"/>
            <a:ext cx="8625839" cy="1655762"/>
          </a:xfrm>
        </p:spPr>
        <p:txBody>
          <a:bodyPr/>
          <a:lstStyle/>
          <a:p>
            <a:pPr algn="ctr"/>
            <a:r>
              <a:rPr lang="en-US" sz="2400" dirty="0"/>
              <a:t>Presented by:  Martha, Nithya, Donicia</a:t>
            </a:r>
          </a:p>
          <a:p>
            <a:pPr algn="ctr"/>
            <a:r>
              <a:rPr lang="en-US" sz="2400" dirty="0"/>
              <a:t>July 2019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7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95" y="395367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high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1003453" y="2997858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high income countries over a period of 12 years.</a:t>
            </a:r>
          </a:p>
        </p:txBody>
      </p:sp>
      <p:pic>
        <p:nvPicPr>
          <p:cNvPr id="52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DF2DF81-F3BC-4820-AA1B-88A2E103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2361" y="88164"/>
            <a:ext cx="8143212" cy="4441752"/>
          </a:xfr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6385195-77FE-48F2-AAE8-93DB1ED8766B}"/>
              </a:ext>
            </a:extLst>
          </p:cNvPr>
          <p:cNvSpPr/>
          <p:nvPr/>
        </p:nvSpPr>
        <p:spPr>
          <a:xfrm>
            <a:off x="4425508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2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United Kingdom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Poland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Germany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Italy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United States of America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EE82D4-D1E9-4D1D-AF9D-AC27A5B29EA8}"/>
              </a:ext>
            </a:extLst>
          </p:cNvPr>
          <p:cNvSpPr/>
          <p:nvPr/>
        </p:nvSpPr>
        <p:spPr>
          <a:xfrm>
            <a:off x="8087272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0" lvl="1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kern="1200" dirty="0"/>
              <a:t>OBSERVATIONS:</a:t>
            </a:r>
            <a:endParaRPr lang="en-US" sz="1600" b="1" dirty="0"/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700" kern="1200" dirty="0"/>
              <a:t>High</a:t>
            </a:r>
            <a:r>
              <a:rPr lang="en-US" sz="1700" dirty="0"/>
              <a:t> Income countries show some outbound</a:t>
            </a:r>
            <a:r>
              <a:rPr lang="en-US" sz="1700" kern="1200" dirty="0"/>
              <a:t> migration to other countries</a:t>
            </a:r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700" dirty="0"/>
              <a:t>T</a:t>
            </a:r>
            <a:r>
              <a:rPr lang="en-US" sz="1700" kern="1200" dirty="0"/>
              <a:t>he remittance levels are very low.</a:t>
            </a:r>
          </a:p>
        </p:txBody>
      </p:sp>
    </p:spTree>
    <p:extLst>
      <p:ext uri="{BB962C8B-B14F-4D97-AF65-F5344CB8AC3E}">
        <p14:creationId xmlns:p14="http://schemas.microsoft.com/office/powerpoint/2010/main" val="209331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4942"/>
            <a:ext cx="9906000" cy="1194916"/>
          </a:xfrm>
        </p:spPr>
        <p:txBody>
          <a:bodyPr/>
          <a:lstStyle/>
          <a:p>
            <a:pPr algn="ctr"/>
            <a:r>
              <a:rPr lang="en-US" dirty="0"/>
              <a:t>CHI-SQUARED distribution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8633338-D6B8-4BC3-B368-FA09C734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996" y="1860231"/>
            <a:ext cx="10092284" cy="823912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Is there a relationship between income of a country and </a:t>
            </a:r>
          </a:p>
          <a:p>
            <a:pPr algn="ctr"/>
            <a:r>
              <a:rPr lang="en-US" cap="none" dirty="0"/>
              <a:t>the personal remittances received by them?</a:t>
            </a:r>
          </a:p>
        </p:txBody>
      </p:sp>
      <p:pic>
        <p:nvPicPr>
          <p:cNvPr id="104" name="Content Placeholder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77171-9B07-455E-BDA0-9DA8A46A4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7996" y="2769741"/>
            <a:ext cx="5451072" cy="3066228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B4BD89-9751-4685-9737-A9273421B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49455"/>
              </p:ext>
            </p:extLst>
          </p:nvPr>
        </p:nvGraphicFramePr>
        <p:xfrm>
          <a:off x="6659880" y="2777957"/>
          <a:ext cx="4470400" cy="305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1744592058"/>
                    </a:ext>
                  </a:extLst>
                </a:gridCol>
              </a:tblGrid>
              <a:tr h="431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OBSERVATIONS: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55282"/>
                  </a:ext>
                </a:extLst>
              </a:tr>
              <a:tr h="26262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50" dirty="0"/>
                        <a:t>Null hypothesis - Regardless of income level they will send the same amount of remittances back.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50" dirty="0"/>
                        <a:t>P-value is a low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50" dirty="0"/>
                        <a:t>In this dataset we understand that the Null Hypothesis is False. The income level of inbound countries really affects the amount of money sent 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9BEB875-DBA8-4BB7-B0A5-72E1D06C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836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581BB4-E1AC-4075-B40E-546DF40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516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Immigration to countries with high GDP has gradually increased over the past 12 yrs.</a:t>
            </a:r>
          </a:p>
          <a:p>
            <a:r>
              <a:rPr lang="en-US" dirty="0"/>
              <a:t>Immigrants from lower income countries are the highest contributors to remittances at origin.</a:t>
            </a:r>
          </a:p>
          <a:p>
            <a:r>
              <a:rPr lang="en-US" dirty="0"/>
              <a:t>Despite high rate of migration from upper middle income countries, remittances are nominal (notably less when compared to lower income countries)</a:t>
            </a:r>
          </a:p>
          <a:p>
            <a:r>
              <a:rPr lang="en-US" dirty="0"/>
              <a:t>Gradual growth in outbound migration from higher income countries have negligible co-relation to remittances.</a:t>
            </a:r>
          </a:p>
          <a:p>
            <a:r>
              <a:rPr lang="en-US" dirty="0"/>
              <a:t>GDP has continued to grow in High income countries with the in-flow of immigrants.</a:t>
            </a:r>
          </a:p>
        </p:txBody>
      </p:sp>
    </p:spTree>
    <p:extLst>
      <p:ext uri="{BB962C8B-B14F-4D97-AF65-F5344CB8AC3E}">
        <p14:creationId xmlns:p14="http://schemas.microsoft.com/office/powerpoint/2010/main" val="169398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4B0-5A0D-4CD7-9450-EBCD1AA7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025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Technical aspects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8E04E-9BDD-410D-A02B-F1586DE7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99" y="904241"/>
            <a:ext cx="10770919" cy="5730240"/>
          </a:xfrm>
        </p:spPr>
        <p:txBody>
          <a:bodyPr>
            <a:noAutofit/>
          </a:bodyPr>
          <a:lstStyle/>
          <a:p>
            <a:r>
              <a:rPr lang="en-US" sz="1600" dirty="0"/>
              <a:t>Sources of Data: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United Nations - Department of Economic and Social Affairs. International Migration (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https://www.un.org/en/development/desa/population/migration/data/estimates2/estimates17.asp</a:t>
            </a:r>
            <a:r>
              <a:rPr lang="en-US" sz="1600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World bank – Economy and Growth (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https://data.worldbank.org/topic/economy-and-growth</a:t>
            </a:r>
            <a:r>
              <a:rPr lang="en-US" sz="1600" dirty="0"/>
              <a:t> )</a:t>
            </a:r>
          </a:p>
          <a:p>
            <a:r>
              <a:rPr lang="en-US" sz="1600" dirty="0"/>
              <a:t>Cleanup Process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Data in XLS or CSV format. We uses Excel to cleanup logos and headers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Once all data was in CSV format we manipulated it in Pandas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Migration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and obtained countries’ additional information (region, development level, income level)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Format in migration data did NOT help manipulation, so it was changed: from columns to rows, ellipses, commas in the numbers 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Top countries (origin and destination) were found and CSV produced for plotting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Economic Data: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Using a country catalog, we filtered the migration and economic data to drop any information NOT related to countries (regions, classifications, etc.) </a:t>
            </a:r>
          </a:p>
          <a:p>
            <a:pPr lvl="2">
              <a:spcBef>
                <a:spcPts val="0"/>
              </a:spcBef>
            </a:pPr>
            <a:r>
              <a:rPr lang="en-US" sz="1400" dirty="0"/>
              <a:t>Countries with missing economic data (GDP or remittances) had to be dropped</a:t>
            </a:r>
          </a:p>
          <a:p>
            <a:r>
              <a:rPr lang="en-US" sz="1600" dirty="0"/>
              <a:t>Surprises: Top 20 countries of origination, flow between India and Pakistan, no low income countries in the top 20 list </a:t>
            </a:r>
          </a:p>
          <a:p>
            <a:r>
              <a:rPr lang="en-US" sz="1600" dirty="0"/>
              <a:t>Problems: not the same countries in both sources, format in migrant information, country names</a:t>
            </a:r>
          </a:p>
        </p:txBody>
      </p:sp>
    </p:spTree>
    <p:extLst>
      <p:ext uri="{BB962C8B-B14F-4D97-AF65-F5344CB8AC3E}">
        <p14:creationId xmlns:p14="http://schemas.microsoft.com/office/powerpoint/2010/main" val="2570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8B18A-4F10-467E-BD82-1C6E2201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02" y="81280"/>
            <a:ext cx="9740395" cy="6695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E1CE8-5BA1-4091-A409-A506C054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0B8C-0C75-4A0C-8DF5-41415B27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262419-74E5-4B5C-A977-76D5BB6D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1000125"/>
            <a:ext cx="10515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45C0D-797E-497F-8BA0-F480FC8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305653"/>
            <a:ext cx="9274629" cy="62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1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E50B0AB1-55ED-4CC3-8E1F-DE506553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3360" y="1831979"/>
            <a:ext cx="9469119" cy="3484658"/>
          </a:xfrm>
          <a:noFill/>
        </p:spPr>
      </p:pic>
    </p:spTree>
    <p:extLst>
      <p:ext uri="{BB962C8B-B14F-4D97-AF65-F5344CB8AC3E}">
        <p14:creationId xmlns:p14="http://schemas.microsoft.com/office/powerpoint/2010/main" val="20264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DDDFDA-0EC3-4F12-A31E-ED582942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258128"/>
            <a:ext cx="8791575" cy="954087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D9C64461-2A83-4F5B-A887-DD69952B5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758" y="1470991"/>
            <a:ext cx="8791575" cy="49663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analysis was conducted using two data sources: </a:t>
            </a:r>
          </a:p>
          <a:p>
            <a:r>
              <a:rPr lang="en-US" cap="none" dirty="0"/>
              <a:t>	Data Sources: 	</a:t>
            </a:r>
          </a:p>
          <a:p>
            <a:r>
              <a:rPr lang="en-US" cap="none" dirty="0"/>
              <a:t>		World Bank - GDP (US$) current report (last published 2018) </a:t>
            </a:r>
          </a:p>
          <a:p>
            <a:r>
              <a:rPr lang="en-US" cap="none" dirty="0"/>
              <a:t>		United Nations Migration Data (last published 2017)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Years presented are 2005, 2010, 2015 and 2017.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2017 was the last year published by the United 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The top 20 countries were selected using the total number of migrants from country of origination over the years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Countries are categorized within the World Bank GDP data and mapped to United Nations Migration Data.</a:t>
            </a:r>
          </a:p>
        </p:txBody>
      </p:sp>
    </p:spTree>
    <p:extLst>
      <p:ext uri="{BB962C8B-B14F-4D97-AF65-F5344CB8AC3E}">
        <p14:creationId xmlns:p14="http://schemas.microsoft.com/office/powerpoint/2010/main" val="18029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97841"/>
            <a:ext cx="3471421" cy="2065338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International migrant population</a:t>
            </a:r>
            <a:endParaRPr lang="en-US" sz="3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5" name="Content Placeholder 4">
            <a:extLst>
              <a:ext uri="{FF2B5EF4-FFF2-40B4-BE49-F238E27FC236}">
                <a16:creationId xmlns:a16="http://schemas.microsoft.com/office/drawing/2014/main" id="{18831126-41F4-4C58-AD2D-1B47156DB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b="12557"/>
          <a:stretch/>
        </p:blipFill>
        <p:spPr>
          <a:xfrm>
            <a:off x="4107610" y="155363"/>
            <a:ext cx="7887111" cy="64384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2" y="2533967"/>
            <a:ext cx="309644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Outbound migration patterns by country over 12 years – 2005 to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C74BA-4438-4F56-A8B7-43E799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International migrant population</a:t>
            </a:r>
            <a:endParaRPr lang="en-US" sz="32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9AD066F-DBBE-46A8-920A-5E15A507A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1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1D1B6D-2ABF-4C79-AF04-4ACC7B4E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Inbound migration pattern for top 20 destinations over 12 years – 2005 through 2017</a:t>
            </a:r>
          </a:p>
        </p:txBody>
      </p:sp>
    </p:spTree>
    <p:extLst>
      <p:ext uri="{BB962C8B-B14F-4D97-AF65-F5344CB8AC3E}">
        <p14:creationId xmlns:p14="http://schemas.microsoft.com/office/powerpoint/2010/main" val="1820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PERSONAL REMITTANCES TO GDP RATIO </a:t>
            </a:r>
            <a:br>
              <a:rPr lang="en-US" cap="none" dirty="0"/>
            </a:br>
            <a:r>
              <a:rPr lang="en-US" cap="none" dirty="0"/>
              <a:t>BY COUNTRY </a:t>
            </a:r>
            <a:endParaRPr lang="en-US" b="1" cap="non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A3C08-EBB7-4721-A633-CFF9563E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2"/>
          <a:stretch/>
        </p:blipFill>
        <p:spPr>
          <a:xfrm>
            <a:off x="0" y="1324299"/>
            <a:ext cx="12225017" cy="5554021"/>
          </a:xfrm>
        </p:spPr>
      </p:pic>
    </p:spTree>
    <p:extLst>
      <p:ext uri="{BB962C8B-B14F-4D97-AF65-F5344CB8AC3E}">
        <p14:creationId xmlns:p14="http://schemas.microsoft.com/office/powerpoint/2010/main" val="6619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57-1E25-4399-BB9B-2F9241D5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53" y="9019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cap="none" dirty="0"/>
              <a:t>REMITTANCES AMOUNT VS GDP </a:t>
            </a:r>
            <a:br>
              <a:rPr lang="en-US" cap="none" dirty="0"/>
            </a:br>
            <a:r>
              <a:rPr lang="en-US" cap="none" dirty="0"/>
              <a:t>PER TOTAL NUMBER OF MIGRANTS </a:t>
            </a:r>
            <a:endParaRPr lang="en-US" b="1" cap="none" dirty="0"/>
          </a:p>
        </p:txBody>
      </p:sp>
      <p:pic>
        <p:nvPicPr>
          <p:cNvPr id="6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B01DDBE-4703-4ED5-BF39-4017E34B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22"/>
            <a:ext cx="12192000" cy="534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630F-AA02-4761-8A7F-5F0189D7E21A}"/>
              </a:ext>
            </a:extLst>
          </p:cNvPr>
          <p:cNvSpPr txBox="1"/>
          <p:nvPr/>
        </p:nvSpPr>
        <p:spPr>
          <a:xfrm>
            <a:off x="2647950" y="190095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DFF6-8BDD-4229-8D04-211B9A55971E}"/>
              </a:ext>
            </a:extLst>
          </p:cNvPr>
          <p:cNvSpPr txBox="1"/>
          <p:nvPr/>
        </p:nvSpPr>
        <p:spPr>
          <a:xfrm>
            <a:off x="10603863" y="5359378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A23E-D39A-4F1D-BA71-0DAC279CECD8}"/>
              </a:ext>
            </a:extLst>
          </p:cNvPr>
          <p:cNvSpPr txBox="1"/>
          <p:nvPr/>
        </p:nvSpPr>
        <p:spPr>
          <a:xfrm>
            <a:off x="1852612" y="3485888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Mexico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4D3F-857F-43E3-BF7E-DB726240717E}"/>
              </a:ext>
            </a:extLst>
          </p:cNvPr>
          <p:cNvSpPr txBox="1"/>
          <p:nvPr/>
        </p:nvSpPr>
        <p:spPr>
          <a:xfrm>
            <a:off x="5417502" y="4021312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TBF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A0781-57C7-41F6-ABC1-7BCF1D513C15}"/>
              </a:ext>
            </a:extLst>
          </p:cNvPr>
          <p:cNvSpPr txBox="1"/>
          <p:nvPr/>
        </p:nvSpPr>
        <p:spPr>
          <a:xfrm>
            <a:off x="1852612" y="5062680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TBF</a:t>
            </a:r>
          </a:p>
        </p:txBody>
      </p:sp>
    </p:spTree>
    <p:extLst>
      <p:ext uri="{BB962C8B-B14F-4D97-AF65-F5344CB8AC3E}">
        <p14:creationId xmlns:p14="http://schemas.microsoft.com/office/powerpoint/2010/main" val="34751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2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9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Remittances of low-income countries </a:t>
            </a:r>
            <a:br>
              <a:rPr lang="en-US" dirty="0"/>
            </a:br>
            <a:r>
              <a:rPr lang="en-US" dirty="0"/>
              <a:t>and migration ratio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436D4A-ABDF-46A2-8757-52A11A38BDD5}"/>
              </a:ext>
            </a:extLst>
          </p:cNvPr>
          <p:cNvSpPr/>
          <p:nvPr/>
        </p:nvSpPr>
        <p:spPr>
          <a:xfrm>
            <a:off x="1478368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Low Income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D7132A-63F4-4979-A95D-4CF1EEDF450D}"/>
              </a:ext>
            </a:extLst>
          </p:cNvPr>
          <p:cNvSpPr/>
          <p:nvPr/>
        </p:nvSpPr>
        <p:spPr>
          <a:xfrm>
            <a:off x="1478368" y="2767166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2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07BDD0-AA66-4ECD-A326-0DFB3EF041DE}"/>
              </a:ext>
            </a:extLst>
          </p:cNvPr>
          <p:cNvSpPr/>
          <p:nvPr/>
        </p:nvSpPr>
        <p:spPr>
          <a:xfrm>
            <a:off x="3932785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Lower Middle Income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38D41B-787F-4015-9A89-372C5A915823}"/>
              </a:ext>
            </a:extLst>
          </p:cNvPr>
          <p:cNvSpPr/>
          <p:nvPr/>
        </p:nvSpPr>
        <p:spPr>
          <a:xfrm>
            <a:off x="3932785" y="2787475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Bangladesh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Pakistan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Ukraine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Philippines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Indonesia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State of Palestine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Egypt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Morocco</a:t>
            </a:r>
            <a:endParaRPr lang="en-US" sz="20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A2C5FC-D9A0-477C-831F-4D93210AF7C1}"/>
              </a:ext>
            </a:extLst>
          </p:cNvPr>
          <p:cNvSpPr/>
          <p:nvPr/>
        </p:nvSpPr>
        <p:spPr>
          <a:xfrm>
            <a:off x="6387202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Upper Middle</a:t>
            </a: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Income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E12BFE-941D-4E4C-B0E3-18FF87347C0B}"/>
              </a:ext>
            </a:extLst>
          </p:cNvPr>
          <p:cNvSpPr/>
          <p:nvPr/>
        </p:nvSpPr>
        <p:spPr>
          <a:xfrm>
            <a:off x="6387202" y="2787475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Mexico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Russian Federation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China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Kazakhstan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Romania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Turkey</a:t>
            </a:r>
            <a:endParaRPr lang="en-US" sz="20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EA3156-7552-4262-BCBE-7D5F38312132}"/>
              </a:ext>
            </a:extLst>
          </p:cNvPr>
          <p:cNvSpPr/>
          <p:nvPr/>
        </p:nvSpPr>
        <p:spPr>
          <a:xfrm>
            <a:off x="8841619" y="1954282"/>
            <a:ext cx="2152997" cy="833193"/>
          </a:xfrm>
          <a:custGeom>
            <a:avLst/>
            <a:gdLst>
              <a:gd name="connsiteX0" fmla="*/ 0 w 2152997"/>
              <a:gd name="connsiteY0" fmla="*/ 0 h 833193"/>
              <a:gd name="connsiteX1" fmla="*/ 2152997 w 2152997"/>
              <a:gd name="connsiteY1" fmla="*/ 0 h 833193"/>
              <a:gd name="connsiteX2" fmla="*/ 2152997 w 2152997"/>
              <a:gd name="connsiteY2" fmla="*/ 833193 h 833193"/>
              <a:gd name="connsiteX3" fmla="*/ 0 w 2152997"/>
              <a:gd name="connsiteY3" fmla="*/ 833193 h 833193"/>
              <a:gd name="connsiteX4" fmla="*/ 0 w 2152997"/>
              <a:gd name="connsiteY4" fmla="*/ 0 h 83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833193">
                <a:moveTo>
                  <a:pt x="0" y="0"/>
                </a:moveTo>
                <a:lnTo>
                  <a:pt x="2152997" y="0"/>
                </a:lnTo>
                <a:lnTo>
                  <a:pt x="2152997" y="833193"/>
                </a:lnTo>
                <a:lnTo>
                  <a:pt x="0" y="833193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High Income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55FA7C-A4F3-4830-8947-4687E24B4AD0}"/>
              </a:ext>
            </a:extLst>
          </p:cNvPr>
          <p:cNvSpPr/>
          <p:nvPr/>
        </p:nvSpPr>
        <p:spPr>
          <a:xfrm>
            <a:off x="8841619" y="2787475"/>
            <a:ext cx="2152997" cy="3442230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United Kingdom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Poland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Germany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kern="1200" dirty="0"/>
              <a:t>Italy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United States of America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12829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low-middle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865102" y="3307467"/>
            <a:ext cx="270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dataset presents remittances to GDP ratio and the migrant flow for the lower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midd</a:t>
            </a:r>
            <a:r>
              <a:rPr lang="en-US" sz="2400" dirty="0">
                <a:solidFill>
                  <a:prstClr val="white"/>
                </a:solidFill>
                <a:latin typeface="Tw Cen MT" panose="020B0602020104020603"/>
              </a:rPr>
              <a:t>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9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332543EA-92AD-4594-A0CE-BA4CC14E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2" y="211138"/>
            <a:ext cx="8012376" cy="4370388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5CECA5D-F6AC-49DB-AF35-37E90304B0B8}"/>
              </a:ext>
            </a:extLst>
          </p:cNvPr>
          <p:cNvSpPr/>
          <p:nvPr/>
        </p:nvSpPr>
        <p:spPr>
          <a:xfrm>
            <a:off x="4425508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2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Bangladesh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Pakistan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Ukraine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Philippines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Indonesia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State of Palestine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Egypt</a:t>
            </a:r>
            <a:endParaRPr lang="en-US" sz="20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b="0" i="0" u="none" kern="1200" dirty="0"/>
              <a:t>Morocco</a:t>
            </a:r>
            <a:endParaRPr lang="en-US" sz="2000" kern="12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0F4C010-285C-46D0-BD7D-B0AD049C1062}"/>
              </a:ext>
            </a:extLst>
          </p:cNvPr>
          <p:cNvSpPr/>
          <p:nvPr/>
        </p:nvSpPr>
        <p:spPr>
          <a:xfrm>
            <a:off x="8087272" y="4816139"/>
            <a:ext cx="3420515" cy="1748192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0" lvl="1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kern="1200" dirty="0"/>
              <a:t>OBSERVATIONS:</a:t>
            </a:r>
            <a:endParaRPr lang="en-US" sz="1600" b="1" dirty="0"/>
          </a:p>
          <a:p>
            <a:pPr marL="285750" lvl="1" indent="-28575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dirty="0"/>
              <a:t>Greater outbound migration from lower middle income countries.</a:t>
            </a:r>
            <a:endParaRPr lang="en-US" kern="1200" dirty="0"/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kern="1200" dirty="0"/>
              <a:t>Proportionate increase in remittances in the same period.</a:t>
            </a:r>
          </a:p>
        </p:txBody>
      </p:sp>
    </p:spTree>
    <p:extLst>
      <p:ext uri="{BB962C8B-B14F-4D97-AF65-F5344CB8AC3E}">
        <p14:creationId xmlns:p14="http://schemas.microsoft.com/office/powerpoint/2010/main" val="318575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31EF0-1A7A-4D61-B1F7-EDCDB4D9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66" y="618518"/>
            <a:ext cx="2851417" cy="25209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Remittances of upper-middle income countries and migration ratio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9C80CA-8BFB-493D-907B-B6E250B89076}"/>
              </a:ext>
            </a:extLst>
          </p:cNvPr>
          <p:cNvSpPr txBox="1"/>
          <p:nvPr/>
        </p:nvSpPr>
        <p:spPr>
          <a:xfrm>
            <a:off x="911226" y="3306155"/>
            <a:ext cx="2781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This dataset presents remittances to GDP ratio and the migrant flow for the upper middle income countries over a period of 12 years.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D43CEC10-2953-4FE8-A4F0-F7B9786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723" y="169703"/>
            <a:ext cx="8058652" cy="4395629"/>
          </a:xfr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735FE45-89FD-4211-843D-368027903FDD}"/>
              </a:ext>
            </a:extLst>
          </p:cNvPr>
          <p:cNvSpPr/>
          <p:nvPr/>
        </p:nvSpPr>
        <p:spPr>
          <a:xfrm>
            <a:off x="4425508" y="4816139"/>
            <a:ext cx="3420515" cy="1696421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2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Mexico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Russian Federation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China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Kazakhstan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Romania</a:t>
            </a:r>
          </a:p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000" dirty="0"/>
              <a:t>Turkey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691542C-C7A1-49B3-9011-6C4C159B7DF2}"/>
              </a:ext>
            </a:extLst>
          </p:cNvPr>
          <p:cNvSpPr/>
          <p:nvPr/>
        </p:nvSpPr>
        <p:spPr>
          <a:xfrm>
            <a:off x="8087272" y="4816138"/>
            <a:ext cx="3420515" cy="1696421"/>
          </a:xfrm>
          <a:custGeom>
            <a:avLst/>
            <a:gdLst>
              <a:gd name="connsiteX0" fmla="*/ 0 w 2152997"/>
              <a:gd name="connsiteY0" fmla="*/ 0 h 3442230"/>
              <a:gd name="connsiteX1" fmla="*/ 2152997 w 2152997"/>
              <a:gd name="connsiteY1" fmla="*/ 0 h 3442230"/>
              <a:gd name="connsiteX2" fmla="*/ 2152997 w 2152997"/>
              <a:gd name="connsiteY2" fmla="*/ 3442230 h 3442230"/>
              <a:gd name="connsiteX3" fmla="*/ 0 w 2152997"/>
              <a:gd name="connsiteY3" fmla="*/ 3442230 h 3442230"/>
              <a:gd name="connsiteX4" fmla="*/ 0 w 2152997"/>
              <a:gd name="connsiteY4" fmla="*/ 0 h 34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997" h="3442230">
                <a:moveTo>
                  <a:pt x="0" y="0"/>
                </a:moveTo>
                <a:lnTo>
                  <a:pt x="2152997" y="0"/>
                </a:lnTo>
                <a:lnTo>
                  <a:pt x="2152997" y="3442230"/>
                </a:lnTo>
                <a:lnTo>
                  <a:pt x="0" y="3442230"/>
                </a:lnTo>
                <a:lnTo>
                  <a:pt x="0" y="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48" tIns="117348" rIns="156464" bIns="176022" numCol="1" spcCol="1270" anchor="t" anchorCtr="0">
            <a:noAutofit/>
          </a:bodyPr>
          <a:lstStyle/>
          <a:p>
            <a:pPr marL="0" lvl="1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/>
              <a:t>OBSERVATIONS:</a:t>
            </a:r>
            <a:endParaRPr lang="en-US" sz="1400" b="1" dirty="0"/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500" dirty="0"/>
              <a:t>Outbound migration is high.</a:t>
            </a:r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en-US" sz="1500" dirty="0"/>
              <a:t>Remittance is moderate. Mexico (2.4%) is one of the primary countries followed by Romania (1.3%)driving the increase in remittances.  The rest contribute between (0.2-05%). </a:t>
            </a:r>
          </a:p>
          <a:p>
            <a:pPr marL="285750" lvl="1" indent="-28575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7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729</Words>
  <Application>Microsoft Office PowerPoint</Application>
  <PresentationFormat>Widescreen</PresentationFormat>
  <Paragraphs>113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IMPACT OF MIGRATION ON GDP</vt:lpstr>
      <vt:lpstr>Assumptions</vt:lpstr>
      <vt:lpstr>International migrant population</vt:lpstr>
      <vt:lpstr>International migrant population</vt:lpstr>
      <vt:lpstr>PERSONAL REMITTANCES TO GDP RATIO  BY COUNTRY </vt:lpstr>
      <vt:lpstr>REMITTANCES AMOUNT VS GDP  PER TOTAL NUMBER OF MIGRANTS </vt:lpstr>
      <vt:lpstr>Remittances of low-income countries  and migration ratio</vt:lpstr>
      <vt:lpstr>Remittances of low-middle income countries and migration ratio</vt:lpstr>
      <vt:lpstr>Remittances of upper-middle income countries and migration ratio</vt:lpstr>
      <vt:lpstr>Remittances of high income countries and migration ratio</vt:lpstr>
      <vt:lpstr>CHI-SQUARED distribution</vt:lpstr>
      <vt:lpstr>CONCLUSIONS</vt:lpstr>
      <vt:lpstr>Technical aspects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Nithya Iyengar</dc:creator>
  <cp:lastModifiedBy>Nithya Iyengar</cp:lastModifiedBy>
  <cp:revision>52</cp:revision>
  <dcterms:created xsi:type="dcterms:W3CDTF">2019-07-27T21:05:39Z</dcterms:created>
  <dcterms:modified xsi:type="dcterms:W3CDTF">2019-07-29T21:35:17Z</dcterms:modified>
</cp:coreProperties>
</file>