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87" r:id="rId17"/>
    <p:sldId id="274" r:id="rId18"/>
    <p:sldId id="273" r:id="rId19"/>
    <p:sldId id="277" r:id="rId20"/>
    <p:sldId id="278" r:id="rId21"/>
    <p:sldId id="276" r:id="rId22"/>
    <p:sldId id="299" r:id="rId23"/>
    <p:sldId id="297" r:id="rId24"/>
    <p:sldId id="279" r:id="rId25"/>
    <p:sldId id="280" r:id="rId26"/>
    <p:sldId id="281" r:id="rId27"/>
    <p:sldId id="282" r:id="rId28"/>
    <p:sldId id="288" r:id="rId29"/>
    <p:sldId id="291" r:id="rId30"/>
    <p:sldId id="298" r:id="rId31"/>
    <p:sldId id="289" r:id="rId32"/>
    <p:sldId id="290" r:id="rId33"/>
    <p:sldId id="292" r:id="rId34"/>
    <p:sldId id="293" r:id="rId35"/>
    <p:sldId id="294" r:id="rId36"/>
    <p:sldId id="295" r:id="rId37"/>
    <p:sldId id="296" r:id="rId38"/>
    <p:sldId id="283" r:id="rId39"/>
    <p:sldId id="284" r:id="rId40"/>
    <p:sldId id="272" r:id="rId41"/>
    <p:sldId id="286" r:id="rId42"/>
    <p:sldId id="331" r:id="rId43"/>
    <p:sldId id="300" r:id="rId44"/>
    <p:sldId id="304" r:id="rId45"/>
    <p:sldId id="305" r:id="rId46"/>
    <p:sldId id="301" r:id="rId47"/>
    <p:sldId id="306" r:id="rId48"/>
    <p:sldId id="307" r:id="rId49"/>
    <p:sldId id="308" r:id="rId50"/>
    <p:sldId id="302" r:id="rId51"/>
    <p:sldId id="303"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40" r:id="rId74"/>
    <p:sldId id="330" r:id="rId75"/>
    <p:sldId id="332" r:id="rId76"/>
    <p:sldId id="333" r:id="rId77"/>
    <p:sldId id="334" r:id="rId78"/>
    <p:sldId id="335" r:id="rId79"/>
    <p:sldId id="337" r:id="rId80"/>
    <p:sldId id="336" r:id="rId81"/>
    <p:sldId id="338" r:id="rId82"/>
    <p:sldId id="339"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9AB1-7901-30E5-B12C-BAE48BF1A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CAA130-C15E-7902-EC37-95A8BAC45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A2026B-C164-1E3D-8D95-9DEC7F40674B}"/>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5" name="Footer Placeholder 4">
            <a:extLst>
              <a:ext uri="{FF2B5EF4-FFF2-40B4-BE49-F238E27FC236}">
                <a16:creationId xmlns:a16="http://schemas.microsoft.com/office/drawing/2014/main" id="{64CF0470-3677-8BCF-FA36-80900EE32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C049-E215-1EB9-0ADE-F4FA85AB1E4F}"/>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4255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A19C-1D07-1E38-95C9-368012BED0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24E292-E0E6-9C24-A284-EC0FA6124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85C87-EC95-9878-F8B7-8C1B2DFEE42D}"/>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5" name="Footer Placeholder 4">
            <a:extLst>
              <a:ext uri="{FF2B5EF4-FFF2-40B4-BE49-F238E27FC236}">
                <a16:creationId xmlns:a16="http://schemas.microsoft.com/office/drawing/2014/main" id="{3E6ED743-A4C5-4802-7112-C712E7388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D937F-A622-853F-3C70-CB07BD7CC486}"/>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5799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B9408-02A7-4D1F-DF63-F93C26B76F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BA4F9-E476-40B3-7D73-36BA99CA0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8C8FA-D680-CEA2-2EA3-3B07E2E47839}"/>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5" name="Footer Placeholder 4">
            <a:extLst>
              <a:ext uri="{FF2B5EF4-FFF2-40B4-BE49-F238E27FC236}">
                <a16:creationId xmlns:a16="http://schemas.microsoft.com/office/drawing/2014/main" id="{50AF2F67-39B8-5A49-7C25-92D9E61D5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49ECF-E238-88AB-E97A-724E56D4134C}"/>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297666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0FBA-D67D-E39B-9CE9-FBF592BA3F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C4737D-D739-6D3B-DAF0-3DE0FFA9A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B038F-466C-6176-ACD4-4061D80E3215}"/>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5" name="Footer Placeholder 4">
            <a:extLst>
              <a:ext uri="{FF2B5EF4-FFF2-40B4-BE49-F238E27FC236}">
                <a16:creationId xmlns:a16="http://schemas.microsoft.com/office/drawing/2014/main" id="{18B1826C-913C-6475-7B22-516F9EBC3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0316D-8818-5FEE-809C-E2A83D9C1DCF}"/>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11594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2441-2DF6-0918-BB2A-C5C90B260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5D539C-9109-0A6B-A2FD-F3F533CE1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28958-5401-3BCF-8509-2634251269FA}"/>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5" name="Footer Placeholder 4">
            <a:extLst>
              <a:ext uri="{FF2B5EF4-FFF2-40B4-BE49-F238E27FC236}">
                <a16:creationId xmlns:a16="http://schemas.microsoft.com/office/drawing/2014/main" id="{8AEFABED-A54F-94BD-006D-999D57D0A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2C857-0CB2-D72E-725E-29672F0D50E6}"/>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23094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350C-40D3-D2DB-B239-839ABBC35F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A6312F-8E4E-1600-D385-AC884A686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F56821-52B9-72C5-ECAD-6804060FD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0925A8-12EC-C7AC-9C47-A66DB4EE0767}"/>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6" name="Footer Placeholder 5">
            <a:extLst>
              <a:ext uri="{FF2B5EF4-FFF2-40B4-BE49-F238E27FC236}">
                <a16:creationId xmlns:a16="http://schemas.microsoft.com/office/drawing/2014/main" id="{9E84AF46-1C77-98D9-77FD-06486C134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D81A6-F42D-1E58-7E9C-DF2FADA1EACB}"/>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296652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AD59-3621-C26E-AF0C-31002D7AC6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FB059D-CB65-CE1D-D648-734E7B2B3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33438-1A4D-308B-CC94-B9C8102E7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B93EFB-BD9B-D2EC-37B8-3A445548B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1775D-3C3B-DF1E-1490-4B5842D46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B60A24-F7C8-ECDC-A286-F8CA65D49C77}"/>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8" name="Footer Placeholder 7">
            <a:extLst>
              <a:ext uri="{FF2B5EF4-FFF2-40B4-BE49-F238E27FC236}">
                <a16:creationId xmlns:a16="http://schemas.microsoft.com/office/drawing/2014/main" id="{7BC4CA54-BD9D-D65B-05E1-63BA778E47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AA4FC8-C706-40CE-06FA-B2F424353355}"/>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41511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FDD-C796-E2FB-14CA-D2E9774CEA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13DFCC-CB93-2919-E4A0-3374B53AF06A}"/>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4" name="Footer Placeholder 3">
            <a:extLst>
              <a:ext uri="{FF2B5EF4-FFF2-40B4-BE49-F238E27FC236}">
                <a16:creationId xmlns:a16="http://schemas.microsoft.com/office/drawing/2014/main" id="{BF5117D7-9B0A-B6C6-5704-0FD76068AC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ED4703-F60B-E557-8F0F-188F5D7DD1E8}"/>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29459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88935-D252-67B0-BD85-4300EA7A3976}"/>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3" name="Footer Placeholder 2">
            <a:extLst>
              <a:ext uri="{FF2B5EF4-FFF2-40B4-BE49-F238E27FC236}">
                <a16:creationId xmlns:a16="http://schemas.microsoft.com/office/drawing/2014/main" id="{60BBAE99-DA05-3010-220D-33D160643F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85F72B-A7DC-6FC6-D3AC-EF76BB1C1A36}"/>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82716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4559-8BE4-4993-DE40-22F5A7205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7DC077-02AE-543A-EE16-9370D7FBF0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C3624B-19BD-2769-DBB3-5D131671D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9E6D3-AD7F-61C5-F00C-C8330A5D2532}"/>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6" name="Footer Placeholder 5">
            <a:extLst>
              <a:ext uri="{FF2B5EF4-FFF2-40B4-BE49-F238E27FC236}">
                <a16:creationId xmlns:a16="http://schemas.microsoft.com/office/drawing/2014/main" id="{DF6D040F-A6E2-5AEB-FAAD-E99AC4DA1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26B5D-9517-F4BA-D6C7-ADAE94CF379B}"/>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71114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59C4-DDF0-6AB2-87F7-7061D310E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AC53C6-0179-6821-8D4F-BE3B739F5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9E56E5-1154-A6F6-7ADD-B8DC88D02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5BC9C-654A-D148-DF79-4910CA764BCA}"/>
              </a:ext>
            </a:extLst>
          </p:cNvPr>
          <p:cNvSpPr>
            <a:spLocks noGrp="1"/>
          </p:cNvSpPr>
          <p:nvPr>
            <p:ph type="dt" sz="half" idx="10"/>
          </p:nvPr>
        </p:nvSpPr>
        <p:spPr/>
        <p:txBody>
          <a:bodyPr/>
          <a:lstStyle/>
          <a:p>
            <a:fld id="{93628106-C755-4CA9-9953-D0741145497F}" type="datetimeFigureOut">
              <a:rPr lang="en-IN" smtClean="0"/>
              <a:t>09-11-2022</a:t>
            </a:fld>
            <a:endParaRPr lang="en-IN"/>
          </a:p>
        </p:txBody>
      </p:sp>
      <p:sp>
        <p:nvSpPr>
          <p:cNvPr id="6" name="Footer Placeholder 5">
            <a:extLst>
              <a:ext uri="{FF2B5EF4-FFF2-40B4-BE49-F238E27FC236}">
                <a16:creationId xmlns:a16="http://schemas.microsoft.com/office/drawing/2014/main" id="{5DF43027-FFB7-546A-AFCB-9024A2B01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332292-A08F-BB0F-72DB-E86EEFA08762}"/>
              </a:ext>
            </a:extLst>
          </p:cNvPr>
          <p:cNvSpPr>
            <a:spLocks noGrp="1"/>
          </p:cNvSpPr>
          <p:nvPr>
            <p:ph type="sldNum" sz="quarter" idx="12"/>
          </p:nvPr>
        </p:nvSpPr>
        <p:spPr/>
        <p:txBody>
          <a:bodyPr/>
          <a:lstStyle/>
          <a:p>
            <a:fld id="{A6B338A2-2D24-4307-8C86-39932E796F08}" type="slidenum">
              <a:rPr lang="en-IN" smtClean="0"/>
              <a:t>‹#›</a:t>
            </a:fld>
            <a:endParaRPr lang="en-IN"/>
          </a:p>
        </p:txBody>
      </p:sp>
    </p:spTree>
    <p:extLst>
      <p:ext uri="{BB962C8B-B14F-4D97-AF65-F5344CB8AC3E}">
        <p14:creationId xmlns:p14="http://schemas.microsoft.com/office/powerpoint/2010/main" val="170877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4CDCA-C2F9-B174-E6DF-29C2DAB17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7D33B9-1607-A9DB-B0D3-374F46B2A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4C806-F865-B12C-2857-39D08493B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28106-C755-4CA9-9953-D0741145497F}" type="datetimeFigureOut">
              <a:rPr lang="en-IN" smtClean="0"/>
              <a:t>09-11-2022</a:t>
            </a:fld>
            <a:endParaRPr lang="en-IN"/>
          </a:p>
        </p:txBody>
      </p:sp>
      <p:sp>
        <p:nvSpPr>
          <p:cNvPr id="5" name="Footer Placeholder 4">
            <a:extLst>
              <a:ext uri="{FF2B5EF4-FFF2-40B4-BE49-F238E27FC236}">
                <a16:creationId xmlns:a16="http://schemas.microsoft.com/office/drawing/2014/main" id="{4D96E7E0-6AFE-8A0F-989B-620E4661C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85C8B-8AE3-DF7B-A73B-8E548F6AF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38A2-2D24-4307-8C86-39932E796F08}" type="slidenum">
              <a:rPr lang="en-IN" smtClean="0"/>
              <a:t>‹#›</a:t>
            </a:fld>
            <a:endParaRPr lang="en-IN"/>
          </a:p>
        </p:txBody>
      </p:sp>
    </p:spTree>
    <p:extLst>
      <p:ext uri="{BB962C8B-B14F-4D97-AF65-F5344CB8AC3E}">
        <p14:creationId xmlns:p14="http://schemas.microsoft.com/office/powerpoint/2010/main" val="399139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A9B-7110-6DC1-8F53-9A094178469A}"/>
              </a:ext>
            </a:extLst>
          </p:cNvPr>
          <p:cNvSpPr>
            <a:spLocks noGrp="1"/>
          </p:cNvSpPr>
          <p:nvPr>
            <p:ph type="title"/>
          </p:nvPr>
        </p:nvSpPr>
        <p:spPr>
          <a:xfrm>
            <a:off x="838200" y="365125"/>
            <a:ext cx="10515600" cy="5081518"/>
          </a:xfrm>
        </p:spPr>
        <p:txBody>
          <a:bodyPr/>
          <a:lstStyle/>
          <a:p>
            <a:endParaRPr lang="en-IN" dirty="0"/>
          </a:p>
        </p:txBody>
      </p:sp>
      <p:pic>
        <p:nvPicPr>
          <p:cNvPr id="4" name="Picture 3">
            <a:extLst>
              <a:ext uri="{FF2B5EF4-FFF2-40B4-BE49-F238E27FC236}">
                <a16:creationId xmlns:a16="http://schemas.microsoft.com/office/drawing/2014/main" id="{BE996FD5-962A-E79D-561B-DFA6FC49C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28625"/>
            <a:ext cx="11430000" cy="6000750"/>
          </a:xfrm>
          <a:prstGeom prst="rect">
            <a:avLst/>
          </a:prstGeom>
        </p:spPr>
      </p:pic>
    </p:spTree>
    <p:extLst>
      <p:ext uri="{BB962C8B-B14F-4D97-AF65-F5344CB8AC3E}">
        <p14:creationId xmlns:p14="http://schemas.microsoft.com/office/powerpoint/2010/main" val="382739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C23E-922E-C97C-9417-DE5A170D9B7E}"/>
              </a:ext>
            </a:extLst>
          </p:cNvPr>
          <p:cNvSpPr>
            <a:spLocks noGrp="1"/>
          </p:cNvSpPr>
          <p:nvPr>
            <p:ph type="title"/>
          </p:nvPr>
        </p:nvSpPr>
        <p:spPr>
          <a:xfrm>
            <a:off x="1286435" y="298519"/>
            <a:ext cx="10515600" cy="6260962"/>
          </a:xfrm>
        </p:spPr>
        <p:txBody>
          <a:bodyPr>
            <a:normAutofit fontScale="90000"/>
          </a:bodyPr>
          <a:lstStyle/>
          <a:p>
            <a:pPr>
              <a:lnSpc>
                <a:spcPct val="150000"/>
              </a:lnSpc>
            </a:pPr>
            <a:r>
              <a:rPr lang="en-GB" b="1" i="1" dirty="0">
                <a:latin typeface="Times New Roman" panose="02020603050405020304" pitchFamily="18" charset="0"/>
                <a:cs typeface="Times New Roman" panose="02020603050405020304" pitchFamily="18" charset="0"/>
              </a:rPr>
              <a:t>Design Phase: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t>
            </a:r>
            <a:r>
              <a:rPr lang="en-GB" sz="3600" dirty="0">
                <a:latin typeface="Times New Roman" panose="02020603050405020304" pitchFamily="18" charset="0"/>
                <a:cs typeface="Times New Roman" panose="02020603050405020304" pitchFamily="18" charset="0"/>
              </a:rPr>
              <a:t>Aims to transform the requirements gathered in the SRS into a suitable form which permits further coding in a programming language.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defines the overall software architecture together with high level and detailed design.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-All this work is documented as a Software Design Document (SDD).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77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1A5A-702F-1113-DC42-156355B42659}"/>
              </a:ext>
            </a:extLst>
          </p:cNvPr>
          <p:cNvSpPr>
            <a:spLocks noGrp="1"/>
          </p:cNvSpPr>
          <p:nvPr>
            <p:ph type="title"/>
          </p:nvPr>
        </p:nvSpPr>
        <p:spPr>
          <a:xfrm>
            <a:off x="838200" y="365125"/>
            <a:ext cx="10515600" cy="6141692"/>
          </a:xfrm>
        </p:spPr>
        <p:txBody>
          <a:bodyPr>
            <a:normAutofit fontScale="90000"/>
          </a:bodyPr>
          <a:lstStyle/>
          <a:p>
            <a:pPr>
              <a:lnSpc>
                <a:spcPct val="150000"/>
              </a:lnSpc>
            </a:pPr>
            <a:r>
              <a:rPr lang="en-GB" b="1" i="1" dirty="0">
                <a:latin typeface="Times New Roman" panose="02020603050405020304" pitchFamily="18" charset="0"/>
                <a:cs typeface="Times New Roman" panose="02020603050405020304" pitchFamily="18" charset="0"/>
              </a:rPr>
              <a:t>Implementation and unit testing:</a:t>
            </a:r>
            <a:br>
              <a:rPr lang="en-GB" dirty="0"/>
            </a:br>
            <a:r>
              <a:rPr lang="en-GB" sz="4000" dirty="0">
                <a:latin typeface="Times New Roman" panose="02020603050405020304" pitchFamily="18" charset="0"/>
                <a:cs typeface="Times New Roman" panose="02020603050405020304" pitchFamily="18" charset="0"/>
              </a:rPr>
              <a:t>-Design is implemented.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-If the SDD is complete, the implementation or coding phase proceeds smoothly, because all the information needed by software developers is contained in the SDD.</a:t>
            </a:r>
            <a:br>
              <a:rPr lang="en-GB"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49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DBBD-5BF9-4710-BABB-8F01FE665642}"/>
              </a:ext>
            </a:extLst>
          </p:cNvPr>
          <p:cNvSpPr>
            <a:spLocks noGrp="1"/>
          </p:cNvSpPr>
          <p:nvPr>
            <p:ph type="title"/>
          </p:nvPr>
        </p:nvSpPr>
        <p:spPr>
          <a:xfrm>
            <a:off x="1160930" y="291893"/>
            <a:ext cx="10515600" cy="6274214"/>
          </a:xfrm>
        </p:spPr>
        <p:txBody>
          <a:bodyPr>
            <a:normAutofit fontScale="90000"/>
          </a:bodyPr>
          <a:lstStyle/>
          <a:p>
            <a:r>
              <a:rPr lang="en-GB" b="1" i="1" dirty="0">
                <a:latin typeface="Times New Roman" panose="02020603050405020304" pitchFamily="18" charset="0"/>
                <a:cs typeface="Times New Roman" panose="02020603050405020304" pitchFamily="18" charset="0"/>
              </a:rPr>
              <a:t>Integration and System Testing: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phase is highly crucial as the quality of the end product is determined by the effectiveness of the testing carried out.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better output will lead to satisfied customers, lower maintenance costs, and accurate results.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-Unit testing determines the efficiency of individual modules.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modules are tested for their interactions with each other and with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6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AC1C-D8C7-428E-E11C-44B71BC5F59F}"/>
              </a:ext>
            </a:extLst>
          </p:cNvPr>
          <p:cNvSpPr>
            <a:spLocks noGrp="1"/>
          </p:cNvSpPr>
          <p:nvPr>
            <p:ph type="title"/>
          </p:nvPr>
        </p:nvSpPr>
        <p:spPr>
          <a:xfrm>
            <a:off x="1340223" y="437667"/>
            <a:ext cx="10515600" cy="5982666"/>
          </a:xfrm>
        </p:spPr>
        <p:txBody>
          <a:bodyPr/>
          <a:lstStyle/>
          <a:p>
            <a:r>
              <a:rPr lang="en-GB" b="1" i="1" dirty="0">
                <a:latin typeface="Times New Roman" panose="02020603050405020304" pitchFamily="18" charset="0"/>
                <a:cs typeface="Times New Roman" panose="02020603050405020304" pitchFamily="18" charset="0"/>
              </a:rPr>
              <a:t>Operation and maintenance phase: </a:t>
            </a:r>
            <a:br>
              <a:rPr lang="en-GB" b="1" i="1"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-Maintenance is the task performed by every user once the software has been delivered to the customer, installed, and operational.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A10A-3CF6-B727-2EDB-DF6AF03412A8}"/>
              </a:ext>
            </a:extLst>
          </p:cNvPr>
          <p:cNvSpPr>
            <a:spLocks noGrp="1"/>
          </p:cNvSpPr>
          <p:nvPr>
            <p:ph type="title"/>
          </p:nvPr>
        </p:nvSpPr>
        <p:spPr>
          <a:xfrm>
            <a:off x="1268505" y="526490"/>
            <a:ext cx="10515600" cy="6141692"/>
          </a:xfrm>
        </p:spPr>
        <p:txBody>
          <a:bodyPr>
            <a:normAutofit/>
          </a:bodyPr>
          <a:lstStyle/>
          <a:p>
            <a:pPr>
              <a:lnSpc>
                <a:spcPct val="100000"/>
              </a:lnSpc>
            </a:pPr>
            <a:r>
              <a:rPr lang="en-GB" sz="3200" b="1" dirty="0">
                <a:latin typeface="Times New Roman" panose="02020603050405020304" pitchFamily="18" charset="0"/>
                <a:cs typeface="Times New Roman" panose="02020603050405020304" pitchFamily="18" charset="0"/>
              </a:rPr>
              <a:t>Advantages:</a:t>
            </a:r>
            <a:br>
              <a:rPr lang="en-GB" sz="3200" b="1"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-Simple to implement also the number of resources that are required for it is minimal.</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requirements are simple and explicitly declared; they remain unchanged during the entire project development.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start and end points for each phase is fixed, which makes it easy to cover progress.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release date for the complete product, as well as its final cost, can be determined before development.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gives easy to control and clarity for the customer due to a strict reporting system.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66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A081-CA9F-A1D1-87B9-A182469ABD37}"/>
              </a:ext>
            </a:extLst>
          </p:cNvPr>
          <p:cNvSpPr>
            <a:spLocks noGrp="1"/>
          </p:cNvSpPr>
          <p:nvPr>
            <p:ph type="title"/>
          </p:nvPr>
        </p:nvSpPr>
        <p:spPr>
          <a:xfrm>
            <a:off x="1465730" y="291893"/>
            <a:ext cx="10515600" cy="6274214"/>
          </a:xfrm>
        </p:spPr>
        <p:txBody>
          <a:bodyPr>
            <a:normAutofit/>
          </a:bodyPr>
          <a:lstStyle/>
          <a:p>
            <a:pPr>
              <a:lnSpc>
                <a:spcPct val="150000"/>
              </a:lnSpc>
            </a:pPr>
            <a:r>
              <a:rPr lang="en-GB" b="1" dirty="0">
                <a:latin typeface="Times New Roman" panose="02020603050405020304" pitchFamily="18" charset="0"/>
                <a:cs typeface="Times New Roman" panose="02020603050405020304" pitchFamily="18" charset="0"/>
              </a:rPr>
              <a:t>Disadvantages: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risk factor is higher, so it is not suitable for more significant and complex projects.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cannot accept the changes in requirements during development.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becomes tough to go back to the phase.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5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6C4C-6A13-72C4-12E5-6AA57378405D}"/>
              </a:ext>
            </a:extLst>
          </p:cNvPr>
          <p:cNvSpPr>
            <a:spLocks noGrp="1"/>
          </p:cNvSpPr>
          <p:nvPr>
            <p:ph type="title"/>
          </p:nvPr>
        </p:nvSpPr>
        <p:spPr>
          <a:xfrm>
            <a:off x="838200" y="365125"/>
            <a:ext cx="10515600" cy="6492875"/>
          </a:xfrm>
        </p:spPr>
        <p:txBody>
          <a:bodyPr/>
          <a:lstStyle/>
          <a:p>
            <a:endParaRPr lang="en-IN" dirty="0"/>
          </a:p>
        </p:txBody>
      </p:sp>
      <p:pic>
        <p:nvPicPr>
          <p:cNvPr id="4" name="Picture 3">
            <a:extLst>
              <a:ext uri="{FF2B5EF4-FFF2-40B4-BE49-F238E27FC236}">
                <a16:creationId xmlns:a16="http://schemas.microsoft.com/office/drawing/2014/main" id="{1CDCDAB3-B565-7B50-4DAE-55FABC4F9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857250"/>
            <a:ext cx="11468100" cy="5143500"/>
          </a:xfrm>
          <a:prstGeom prst="rect">
            <a:avLst/>
          </a:prstGeom>
        </p:spPr>
      </p:pic>
    </p:spTree>
    <p:extLst>
      <p:ext uri="{BB962C8B-B14F-4D97-AF65-F5344CB8AC3E}">
        <p14:creationId xmlns:p14="http://schemas.microsoft.com/office/powerpoint/2010/main" val="10383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F567-FD08-FEDD-60B0-02C65E8D78E9}"/>
              </a:ext>
            </a:extLst>
          </p:cNvPr>
          <p:cNvSpPr>
            <a:spLocks noGrp="1"/>
          </p:cNvSpPr>
          <p:nvPr>
            <p:ph type="title"/>
          </p:nvPr>
        </p:nvSpPr>
        <p:spPr>
          <a:xfrm>
            <a:off x="1676400" y="471142"/>
            <a:ext cx="10515600" cy="6204487"/>
          </a:xfrm>
        </p:spPr>
        <p:txBody>
          <a:bodyPr>
            <a:normAutofit fontScale="90000"/>
          </a:bodyPr>
          <a:lstStyle/>
          <a:p>
            <a:r>
              <a:rPr lang="en-GB" sz="3600" b="1" dirty="0">
                <a:latin typeface="Times New Roman" panose="02020603050405020304" pitchFamily="18" charset="0"/>
                <a:cs typeface="Times New Roman" panose="02020603050405020304" pitchFamily="18" charset="0"/>
              </a:rPr>
              <a:t>AGILE MODEL </a:t>
            </a:r>
            <a:r>
              <a:rPr lang="en-GB" sz="3600" dirty="0">
                <a:latin typeface="Times New Roman" panose="02020603050405020304" pitchFamily="18" charset="0"/>
                <a:cs typeface="Times New Roman" panose="02020603050405020304" pitchFamily="18" charset="0"/>
              </a:rPr>
              <a:t>:</a:t>
            </a:r>
            <a:r>
              <a:rPr lang="en-GB" sz="3600" dirty="0">
                <a:highlight>
                  <a:srgbClr val="FFFF00"/>
                </a:highlight>
                <a:latin typeface="Times New Roman" panose="02020603050405020304" pitchFamily="18" charset="0"/>
                <a:cs typeface="Times New Roman" panose="02020603050405020304" pitchFamily="18" charset="0"/>
              </a:rPr>
              <a:t>commitment to create software incrementally</a:t>
            </a:r>
            <a:br>
              <a:rPr lang="en-GB" sz="3600" dirty="0">
                <a:highlight>
                  <a:srgbClr val="FFFF00"/>
                </a:highlight>
                <a:latin typeface="Times New Roman" panose="02020603050405020304" pitchFamily="18" charset="0"/>
                <a:cs typeface="Times New Roman" panose="02020603050405020304" pitchFamily="18" charset="0"/>
              </a:rPr>
            </a:br>
            <a:r>
              <a:rPr lang="en-GB" sz="3600" dirty="0">
                <a:highlight>
                  <a:srgbClr val="FFFF00"/>
                </a:highlight>
                <a:latin typeface="Times New Roman" panose="02020603050405020304" pitchFamily="18" charset="0"/>
                <a:cs typeface="Times New Roman" panose="02020603050405020304" pitchFamily="18" charset="0"/>
              </a:rPr>
              <a:t>-AGILE is based on RAD model.</a:t>
            </a:r>
            <a:br>
              <a:rPr lang="en-GB" sz="3600" dirty="0">
                <a:highlight>
                  <a:srgbClr val="FFFF00"/>
                </a:highlight>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-Agile model is the combination of iterative and incremental process models.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-Designed to help a project to adapt to change requests quickly.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-To facilitate quick project completion.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-To accomplish this task agility is required.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-Agility is achieved by fitting the process to the project, removing activities that may not be essential for a specific project.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-Anything that is waste of time and effort is avoided.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13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8B19-4DEB-BC9F-1581-62AA5BD78B70}"/>
              </a:ext>
            </a:extLst>
          </p:cNvPr>
          <p:cNvSpPr>
            <a:spLocks noGrp="1"/>
          </p:cNvSpPr>
          <p:nvPr>
            <p:ph type="title"/>
          </p:nvPr>
        </p:nvSpPr>
        <p:spPr>
          <a:xfrm>
            <a:off x="1676400" y="524151"/>
            <a:ext cx="10515600" cy="6234458"/>
          </a:xfrm>
        </p:spPr>
        <p:txBody>
          <a:bodyPr>
            <a:normAutofit fontScale="90000"/>
          </a:bodyPr>
          <a:lstStyle/>
          <a:p>
            <a:r>
              <a:rPr lang="en-GB" dirty="0"/>
              <a:t>-</a:t>
            </a:r>
            <a:r>
              <a:rPr lang="en-GB" sz="4000" dirty="0">
                <a:latin typeface="Times New Roman" panose="02020603050405020304" pitchFamily="18" charset="0"/>
                <a:cs typeface="Times New Roman" panose="02020603050405020304" pitchFamily="18" charset="0"/>
              </a:rPr>
              <a:t>The requirements are decomposed into many small parts that can be incrementally developed.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-The Agile model adopts Iterative development.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-Each incremental part is developed over an iteration.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-Each iteration is intended to be small and easily manageable and can be completed within a couple of weeks only.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-At a time one iteration is planned, developed and deployed to the customers.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-Long-term plans are not made. </a:t>
            </a:r>
            <a:br>
              <a:rPr lang="en-GB"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101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398-C57E-51D3-450F-546CC6D87E77}"/>
              </a:ext>
            </a:extLst>
          </p:cNvPr>
          <p:cNvSpPr>
            <a:spLocks noGrp="1"/>
          </p:cNvSpPr>
          <p:nvPr>
            <p:ph type="title"/>
          </p:nvPr>
        </p:nvSpPr>
        <p:spPr>
          <a:xfrm>
            <a:off x="1553817" y="550656"/>
            <a:ext cx="10515600" cy="6134149"/>
          </a:xfrm>
        </p:spPr>
        <p:txBody>
          <a:bodyPr>
            <a:normAutofit fontScale="90000"/>
          </a:bodyPr>
          <a:lstStyle/>
          <a:p>
            <a:pPr>
              <a:lnSpc>
                <a:spcPct val="100000"/>
              </a:lnSpc>
            </a:pPr>
            <a:r>
              <a:rPr lang="en-GB" dirty="0"/>
              <a:t>-</a:t>
            </a:r>
            <a:r>
              <a:rPr lang="en-GB" dirty="0">
                <a:latin typeface="Times New Roman" panose="02020603050405020304" pitchFamily="18" charset="0"/>
                <a:cs typeface="Times New Roman" panose="02020603050405020304" pitchFamily="18" charset="0"/>
              </a:rPr>
              <a:t>The time to complete an iteration is known as a Time Box.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-Time-box refers to the maximum amount of time needed to deliver an iteration to customers.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end date for an iteration does not change.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central principle of the Agile model is the delivery of an increment to the customer after each Time-box. </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54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2F811-A82E-46A3-37D8-64DE16D764AF}"/>
              </a:ext>
            </a:extLst>
          </p:cNvPr>
          <p:cNvSpPr>
            <a:spLocks noGrp="1"/>
          </p:cNvSpPr>
          <p:nvPr>
            <p:ph type="title"/>
          </p:nvPr>
        </p:nvSpPr>
        <p:spPr>
          <a:xfrm>
            <a:off x="838200" y="365125"/>
            <a:ext cx="10515600" cy="5995918"/>
          </a:xfrm>
        </p:spPr>
        <p:txBody>
          <a:bodyPr/>
          <a:lstStyle/>
          <a:p>
            <a:br>
              <a:rPr lang="en-GB" dirty="0"/>
            </a:br>
            <a:br>
              <a:rPr lang="en-GB" dirty="0"/>
            </a:br>
            <a:endParaRPr lang="en-IN" dirty="0"/>
          </a:p>
        </p:txBody>
      </p:sp>
      <p:pic>
        <p:nvPicPr>
          <p:cNvPr id="6" name="Picture 5">
            <a:extLst>
              <a:ext uri="{FF2B5EF4-FFF2-40B4-BE49-F238E27FC236}">
                <a16:creationId xmlns:a16="http://schemas.microsoft.com/office/drawing/2014/main" id="{A33B6147-461E-650D-0CB5-708D5C7BB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0" y="670890"/>
            <a:ext cx="9806609" cy="5516219"/>
          </a:xfrm>
          <a:prstGeom prst="rect">
            <a:avLst/>
          </a:prstGeom>
        </p:spPr>
      </p:pic>
    </p:spTree>
    <p:extLst>
      <p:ext uri="{BB962C8B-B14F-4D97-AF65-F5344CB8AC3E}">
        <p14:creationId xmlns:p14="http://schemas.microsoft.com/office/powerpoint/2010/main" val="1634761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8090-9709-8DFB-D053-C736B29918FC}"/>
              </a:ext>
            </a:extLst>
          </p:cNvPr>
          <p:cNvSpPr>
            <a:spLocks noGrp="1"/>
          </p:cNvSpPr>
          <p:nvPr>
            <p:ph type="title"/>
          </p:nvPr>
        </p:nvSpPr>
        <p:spPr>
          <a:xfrm>
            <a:off x="1275521" y="524151"/>
            <a:ext cx="10515600" cy="6162284"/>
          </a:xfrm>
        </p:spPr>
        <p:txBody>
          <a:bodyPr/>
          <a:lstStyle/>
          <a:p>
            <a:pPr>
              <a:lnSpc>
                <a:spcPct val="150000"/>
              </a:lnSpc>
            </a:pPr>
            <a:r>
              <a:rPr lang="en-GB" dirty="0">
                <a:latin typeface="Times New Roman" panose="02020603050405020304" pitchFamily="18" charset="0"/>
                <a:cs typeface="Times New Roman" panose="02020603050405020304" pitchFamily="18" charset="0"/>
              </a:rPr>
              <a:t>-Agile offers users new versions, or releases, of software following brief periods of work.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-Those brief periods of work are often called sprints.</a:t>
            </a:r>
          </a:p>
        </p:txBody>
      </p:sp>
    </p:spTree>
    <p:extLst>
      <p:ext uri="{BB962C8B-B14F-4D97-AF65-F5344CB8AC3E}">
        <p14:creationId xmlns:p14="http://schemas.microsoft.com/office/powerpoint/2010/main" val="279079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E995-260C-CC90-2E80-A729943EA8BF}"/>
              </a:ext>
            </a:extLst>
          </p:cNvPr>
          <p:cNvSpPr>
            <a:spLocks noGrp="1"/>
          </p:cNvSpPr>
          <p:nvPr>
            <p:ph type="title"/>
          </p:nvPr>
        </p:nvSpPr>
        <p:spPr>
          <a:xfrm>
            <a:off x="1553817" y="312688"/>
            <a:ext cx="10515600" cy="6232623"/>
          </a:xfrm>
        </p:spPr>
        <p:txBody>
          <a:bodyPr>
            <a:normAutofit fontScale="90000"/>
          </a:bodyPr>
          <a:lstStyle/>
          <a:p>
            <a:pPr algn="l" fontAlgn="base"/>
            <a:r>
              <a:rPr lang="en-GB" dirty="0">
                <a:solidFill>
                  <a:srgbClr val="FF0000"/>
                </a:solidFill>
                <a:latin typeface="Times New Roman" panose="02020603050405020304" pitchFamily="18" charset="0"/>
                <a:cs typeface="Times New Roman" panose="02020603050405020304" pitchFamily="18" charset="0"/>
              </a:rPr>
              <a:t>Steps involve in agile SDLC models are: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t>
            </a:r>
            <a:r>
              <a:rPr lang="en-GB" b="0" i="0" dirty="0">
                <a:solidFill>
                  <a:srgbClr val="273239"/>
                </a:solidFill>
                <a:effectLst/>
                <a:latin typeface="Times New Roman" panose="02020603050405020304" pitchFamily="18" charset="0"/>
                <a:cs typeface="Times New Roman" panose="02020603050405020304" pitchFamily="18" charset="0"/>
              </a:rPr>
              <a:t>Requirement gathering</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-Requirement Analysis</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-Design</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-Coding</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-Unit testing</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-Acceptance testing</a:t>
            </a:r>
            <a:br>
              <a:rPr lang="en-GB" b="0" i="0" dirty="0">
                <a:solidFill>
                  <a:srgbClr val="273239"/>
                </a:solidFill>
                <a:effectLst/>
                <a:latin typeface="urw-din"/>
              </a:rPr>
            </a:b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01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7836-C550-C31F-3F91-6850DE967C07}"/>
              </a:ext>
            </a:extLst>
          </p:cNvPr>
          <p:cNvSpPr>
            <a:spLocks noGrp="1"/>
          </p:cNvSpPr>
          <p:nvPr>
            <p:ph type="title"/>
          </p:nvPr>
        </p:nvSpPr>
        <p:spPr>
          <a:xfrm>
            <a:off x="-812272" y="-206374"/>
            <a:ext cx="12205828" cy="6305556"/>
          </a:xfrm>
        </p:spPr>
        <p:txBody>
          <a:bodyPr/>
          <a:lstStyle/>
          <a:p>
            <a:endParaRPr lang="en-IN" dirty="0"/>
          </a:p>
        </p:txBody>
      </p:sp>
      <p:pic>
        <p:nvPicPr>
          <p:cNvPr id="1026" name="Picture 2">
            <a:extLst>
              <a:ext uri="{FF2B5EF4-FFF2-40B4-BE49-F238E27FC236}">
                <a16:creationId xmlns:a16="http://schemas.microsoft.com/office/drawing/2014/main" id="{FFBBC432-E9CF-D347-77BE-D6C29E8C3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04" y="0"/>
            <a:ext cx="8590515" cy="663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8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BC4E-CE74-4A23-33C9-59BD61805E7A}"/>
              </a:ext>
            </a:extLst>
          </p:cNvPr>
          <p:cNvSpPr>
            <a:spLocks noGrp="1"/>
          </p:cNvSpPr>
          <p:nvPr>
            <p:ph type="title"/>
          </p:nvPr>
        </p:nvSpPr>
        <p:spPr>
          <a:xfrm>
            <a:off x="1020416" y="129553"/>
            <a:ext cx="11353800" cy="6598893"/>
          </a:xfrm>
        </p:spPr>
        <p:txBody>
          <a:bodyPr/>
          <a:lstStyle/>
          <a:p>
            <a:r>
              <a:rPr lang="en-IN" sz="2800" b="1" dirty="0">
                <a:latin typeface="Times New Roman" panose="02020603050405020304" pitchFamily="18" charset="0"/>
                <a:cs typeface="Times New Roman" panose="02020603050405020304" pitchFamily="18" charset="0"/>
              </a:rPr>
              <a:t>Graphical Illustration of Agile Development Model</a:t>
            </a:r>
            <a:br>
              <a:rPr lang="en-IN" sz="2000" dirty="0"/>
            </a:br>
            <a:br>
              <a:rPr lang="en-IN" sz="2000" dirty="0"/>
            </a:br>
            <a:br>
              <a:rPr lang="en-IN" sz="2000" dirty="0"/>
            </a:br>
            <a:br>
              <a:rPr lang="en-IN" sz="2000"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4" name="Picture 3">
            <a:extLst>
              <a:ext uri="{FF2B5EF4-FFF2-40B4-BE49-F238E27FC236}">
                <a16:creationId xmlns:a16="http://schemas.microsoft.com/office/drawing/2014/main" id="{05283E9E-528F-A59A-30E5-04A05637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16" y="1021718"/>
            <a:ext cx="10853531" cy="5577175"/>
          </a:xfrm>
          <a:prstGeom prst="rect">
            <a:avLst/>
          </a:prstGeom>
        </p:spPr>
      </p:pic>
    </p:spTree>
    <p:extLst>
      <p:ext uri="{BB962C8B-B14F-4D97-AF65-F5344CB8AC3E}">
        <p14:creationId xmlns:p14="http://schemas.microsoft.com/office/powerpoint/2010/main" val="2752321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CBD9-1535-F8D3-9C1E-2493879BCACE}"/>
              </a:ext>
            </a:extLst>
          </p:cNvPr>
          <p:cNvSpPr>
            <a:spLocks noGrp="1"/>
          </p:cNvSpPr>
          <p:nvPr>
            <p:ph type="title"/>
          </p:nvPr>
        </p:nvSpPr>
        <p:spPr>
          <a:xfrm>
            <a:off x="1676400" y="312688"/>
            <a:ext cx="10515600" cy="6232623"/>
          </a:xfrm>
        </p:spPr>
        <p:txBody>
          <a:bodyPr>
            <a:normAutofit/>
          </a:bodyPr>
          <a:lstStyle/>
          <a:p>
            <a:r>
              <a:rPr lang="en-GB" sz="3600" b="1" dirty="0">
                <a:latin typeface="Times New Roman" panose="02020603050405020304" pitchFamily="18" charset="0"/>
                <a:cs typeface="Times New Roman" panose="02020603050405020304" pitchFamily="18" charset="0"/>
              </a:rPr>
              <a:t>The Agile Manifesto's purpose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-Proponents of Agile methodologies say </a:t>
            </a:r>
            <a:r>
              <a:rPr lang="en-GB" sz="3600" dirty="0">
                <a:highlight>
                  <a:srgbClr val="FFFF00"/>
                </a:highlight>
                <a:latin typeface="Times New Roman" panose="02020603050405020304" pitchFamily="18" charset="0"/>
                <a:cs typeface="Times New Roman" panose="02020603050405020304" pitchFamily="18" charset="0"/>
              </a:rPr>
              <a:t>the four values </a:t>
            </a:r>
            <a:r>
              <a:rPr lang="en-GB" sz="3600" dirty="0">
                <a:latin typeface="Times New Roman" panose="02020603050405020304" pitchFamily="18" charset="0"/>
                <a:cs typeface="Times New Roman" panose="02020603050405020304" pitchFamily="18" charset="0"/>
              </a:rPr>
              <a:t>outlined in the Agile Manifesto promote </a:t>
            </a:r>
            <a:r>
              <a:rPr lang="en-GB" sz="3600" dirty="0">
                <a:highlight>
                  <a:srgbClr val="FFFF00"/>
                </a:highlight>
                <a:latin typeface="Times New Roman" panose="02020603050405020304" pitchFamily="18" charset="0"/>
                <a:cs typeface="Times New Roman" panose="02020603050405020304" pitchFamily="18" charset="0"/>
              </a:rPr>
              <a:t>a software development process that focuses on quality by creating products that meet consumers' needs and expectations.</a:t>
            </a:r>
            <a:br>
              <a:rPr lang="en-GB" sz="3600" dirty="0">
                <a:highlight>
                  <a:srgbClr val="FFFF00"/>
                </a:highlight>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-The </a:t>
            </a:r>
            <a:r>
              <a:rPr lang="en-GB" sz="3600" dirty="0">
                <a:highlight>
                  <a:srgbClr val="FFFF00"/>
                </a:highlight>
                <a:latin typeface="Times New Roman" panose="02020603050405020304" pitchFamily="18" charset="0"/>
                <a:cs typeface="Times New Roman" panose="02020603050405020304" pitchFamily="18" charset="0"/>
              </a:rPr>
              <a:t>12 principles </a:t>
            </a:r>
            <a:r>
              <a:rPr lang="en-GB" sz="3600" dirty="0">
                <a:latin typeface="Times New Roman" panose="02020603050405020304" pitchFamily="18" charset="0"/>
                <a:cs typeface="Times New Roman" panose="02020603050405020304" pitchFamily="18" charset="0"/>
              </a:rPr>
              <a:t>are intended to </a:t>
            </a:r>
            <a:r>
              <a:rPr lang="en-GB" sz="3600" dirty="0">
                <a:highlight>
                  <a:srgbClr val="FFFF00"/>
                </a:highlight>
                <a:latin typeface="Times New Roman" panose="02020603050405020304" pitchFamily="18" charset="0"/>
                <a:cs typeface="Times New Roman" panose="02020603050405020304" pitchFamily="18" charset="0"/>
              </a:rPr>
              <a:t>create and support a work environment that is focused on the customer, that aligns to business objectives and that can respond and pivot quickly as user needs and market forces change.</a:t>
            </a:r>
            <a:endParaRPr lang="en-IN" sz="36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114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90C4-058B-008C-7EFB-AFC38DC6E499}"/>
              </a:ext>
            </a:extLst>
          </p:cNvPr>
          <p:cNvSpPr>
            <a:spLocks noGrp="1"/>
          </p:cNvSpPr>
          <p:nvPr>
            <p:ph type="title"/>
          </p:nvPr>
        </p:nvSpPr>
        <p:spPr>
          <a:xfrm>
            <a:off x="1676400" y="630169"/>
            <a:ext cx="10515600" cy="6359232"/>
          </a:xfrm>
        </p:spPr>
        <p:txBody>
          <a:bodyPr>
            <a:normAutofit fontScale="90000"/>
          </a:bodyPr>
          <a:lstStyle/>
          <a:p>
            <a:r>
              <a:rPr lang="en-GB" b="1" dirty="0">
                <a:latin typeface="Times New Roman" panose="02020603050405020304" pitchFamily="18" charset="0"/>
                <a:cs typeface="Times New Roman" panose="02020603050405020304" pitchFamily="18" charset="0"/>
              </a:rPr>
              <a:t>Four values of Agile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four core values of Agile software development as stated by the Agile Manifesto are: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1.Individuals and interactions over processes and tools.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2.Working software over comprehensive documentation.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3.Customer collaboration over contract negotiation.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4.Responding to change over following a plan.</a:t>
            </a:r>
            <a:br>
              <a:rPr lang="en-GB" dirty="0"/>
            </a:br>
            <a:endParaRPr lang="en-IN" dirty="0"/>
          </a:p>
        </p:txBody>
      </p:sp>
    </p:spTree>
    <p:extLst>
      <p:ext uri="{BB962C8B-B14F-4D97-AF65-F5344CB8AC3E}">
        <p14:creationId xmlns:p14="http://schemas.microsoft.com/office/powerpoint/2010/main" val="1071533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EA75-5682-402C-2AA3-6DD554D00A85}"/>
              </a:ext>
            </a:extLst>
          </p:cNvPr>
          <p:cNvSpPr>
            <a:spLocks noGrp="1"/>
          </p:cNvSpPr>
          <p:nvPr>
            <p:ph type="title"/>
          </p:nvPr>
        </p:nvSpPr>
        <p:spPr>
          <a:xfrm>
            <a:off x="1676400" y="474467"/>
            <a:ext cx="10515600" cy="5909066"/>
          </a:xfrm>
        </p:spPr>
        <p:txBody>
          <a:bodyPr>
            <a:normAutofit fontScale="90000"/>
          </a:bodyPr>
          <a:lstStyle/>
          <a:p>
            <a:r>
              <a:rPr lang="en-GB" sz="3100" b="1" dirty="0">
                <a:latin typeface="Times New Roman" panose="02020603050405020304" pitchFamily="18" charset="0"/>
                <a:cs typeface="Times New Roman" panose="02020603050405020304" pitchFamily="18" charset="0"/>
              </a:rPr>
              <a:t>The 12 principles articulated in the Agile Manifesto </a:t>
            </a:r>
            <a:r>
              <a:rPr lang="en-GB" sz="3100" dirty="0">
                <a:latin typeface="Times New Roman" panose="02020603050405020304" pitchFamily="18" charset="0"/>
                <a:cs typeface="Times New Roman" panose="02020603050405020304" pitchFamily="18" charset="0"/>
              </a:rPr>
              <a:t>are:</a:t>
            </a:r>
            <a:br>
              <a:rPr lang="en-GB" sz="3100" dirty="0">
                <a:latin typeface="Times New Roman" panose="02020603050405020304" pitchFamily="18" charset="0"/>
                <a:cs typeface="Times New Roman" panose="02020603050405020304" pitchFamily="18" charset="0"/>
              </a:rPr>
            </a:b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1.Satisfying customers through early and continuous delivery of valuable work.</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2.Breaking big work down into smaller tasks that can be completed quickly.</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3.Recognizing that the best work emerges from self-organized teams.</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4.Providing motivated individuals with the environment and support they need and trusting them to get the job done.</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5.Creating processes that promote sustainable efforts.</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6.Maintaining a constant pace for completed work.</a:t>
            </a:r>
            <a:br>
              <a:rPr lang="en-GB" sz="3100" dirty="0">
                <a:latin typeface="Times New Roman" panose="02020603050405020304" pitchFamily="18" charset="0"/>
                <a:cs typeface="Times New Roman" panose="02020603050405020304" pitchFamily="18" charset="0"/>
              </a:rPr>
            </a:br>
            <a:r>
              <a:rPr lang="en-GB" sz="3100" dirty="0">
                <a:latin typeface="Times New Roman" panose="02020603050405020304" pitchFamily="18" charset="0"/>
                <a:cs typeface="Times New Roman" panose="02020603050405020304" pitchFamily="18" charset="0"/>
              </a:rPr>
              <a:t>7.Welcoming changing requirements, even late in a project.</a:t>
            </a:r>
            <a:br>
              <a:rPr lang="en-GB"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80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8090-544A-73DA-38D6-9B90E49B2A6A}"/>
              </a:ext>
            </a:extLst>
          </p:cNvPr>
          <p:cNvSpPr>
            <a:spLocks noGrp="1"/>
          </p:cNvSpPr>
          <p:nvPr>
            <p:ph type="title"/>
          </p:nvPr>
        </p:nvSpPr>
        <p:spPr>
          <a:xfrm>
            <a:off x="1676400" y="457891"/>
            <a:ext cx="10515600" cy="6288893"/>
          </a:xfrm>
        </p:spPr>
        <p:txBody>
          <a:bodyPr>
            <a:normAutofit/>
          </a:bodyPr>
          <a:lstStyle/>
          <a:p>
            <a:pPr>
              <a:lnSpc>
                <a:spcPct val="100000"/>
              </a:lnSpc>
            </a:pPr>
            <a:r>
              <a:rPr lang="en-GB" sz="3600" dirty="0">
                <a:latin typeface="Times New Roman" panose="02020603050405020304" pitchFamily="18" charset="0"/>
                <a:cs typeface="Times New Roman" panose="02020603050405020304" pitchFamily="18" charset="0"/>
              </a:rPr>
              <a:t>8.Assembling the project team and business owners on a daily basis throughout the project.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9.Having the team reflect at regular intervals on how to become more effective, then tuning and adjusting </a:t>
            </a:r>
            <a:r>
              <a:rPr lang="en-GB" sz="3600" dirty="0" err="1">
                <a:latin typeface="Times New Roman" panose="02020603050405020304" pitchFamily="18" charset="0"/>
                <a:cs typeface="Times New Roman" panose="02020603050405020304" pitchFamily="18" charset="0"/>
              </a:rPr>
              <a:t>behavior</a:t>
            </a:r>
            <a:r>
              <a:rPr lang="en-GB" sz="3600" dirty="0">
                <a:latin typeface="Times New Roman" panose="02020603050405020304" pitchFamily="18" charset="0"/>
                <a:cs typeface="Times New Roman" panose="02020603050405020304" pitchFamily="18" charset="0"/>
              </a:rPr>
              <a:t> accordingly.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10.Measuring progress by the amount of completed work.</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11.Continually seeking excellence.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12.Harnessing change for a competitive advantage.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19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EE45-590F-C383-07BD-5C852DD2DA52}"/>
              </a:ext>
            </a:extLst>
          </p:cNvPr>
          <p:cNvSpPr>
            <a:spLocks noGrp="1"/>
          </p:cNvSpPr>
          <p:nvPr>
            <p:ph type="title"/>
          </p:nvPr>
        </p:nvSpPr>
        <p:spPr>
          <a:xfrm>
            <a:off x="1567069" y="182562"/>
            <a:ext cx="10515600" cy="6492875"/>
          </a:xfrm>
        </p:spPr>
        <p:txBody>
          <a:bodyPr>
            <a:normAutofit fontScale="90000"/>
          </a:bodyPr>
          <a:lstStyle/>
          <a:p>
            <a:r>
              <a:rPr lang="en-GB" b="1" dirty="0">
                <a:solidFill>
                  <a:srgbClr val="FF0000"/>
                </a:solidFill>
                <a:latin typeface="Times New Roman" panose="02020603050405020304" pitchFamily="18" charset="0"/>
                <a:cs typeface="Times New Roman" panose="02020603050405020304" pitchFamily="18" charset="0"/>
              </a:rPr>
              <a:t>Agile myths: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10: Agile has NO Planning</a:t>
            </a:r>
            <a:br>
              <a:rPr lang="en-GB"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9: Agile has NO Documentation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8: There is No End to Development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7: There is NO Long-Term Planning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6: Daily </a:t>
            </a:r>
            <a:r>
              <a:rPr lang="en-GB" dirty="0" err="1">
                <a:latin typeface="Times New Roman" panose="02020603050405020304" pitchFamily="18" charset="0"/>
                <a:cs typeface="Times New Roman" panose="02020603050405020304" pitchFamily="18" charset="0"/>
              </a:rPr>
              <a:t>Standup</a:t>
            </a:r>
            <a:r>
              <a:rPr lang="en-GB" dirty="0">
                <a:latin typeface="Times New Roman" panose="02020603050405020304" pitchFamily="18" charset="0"/>
                <a:cs typeface="Times New Roman" panose="02020603050405020304" pitchFamily="18" charset="0"/>
              </a:rPr>
              <a:t> &amp; Solutions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5: There are No Requirements Needed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4: There is No Focus on Quality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3: Agile is Faster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 Agile is Better!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 Agile Has No Structure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74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6258-6EF5-F17C-03CB-FB953EF7C279}"/>
              </a:ext>
            </a:extLst>
          </p:cNvPr>
          <p:cNvSpPr>
            <a:spLocks noGrp="1"/>
          </p:cNvSpPr>
          <p:nvPr>
            <p:ph type="title"/>
          </p:nvPr>
        </p:nvSpPr>
        <p:spPr>
          <a:xfrm>
            <a:off x="1676400" y="497647"/>
            <a:ext cx="10515600" cy="6075432"/>
          </a:xfrm>
        </p:spPr>
        <p:txBody>
          <a:bodyPr/>
          <a:lstStyle/>
          <a:p>
            <a:r>
              <a:rPr lang="en-GB" dirty="0">
                <a:latin typeface="Times New Roman" panose="02020603050405020304" pitchFamily="18" charset="0"/>
                <a:cs typeface="Times New Roman" panose="02020603050405020304" pitchFamily="18" charset="0"/>
              </a:rPr>
              <a:t>What are the three biggest challenges of Agile project management?</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-Resistance to change is a common pitfall.</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-Reluctant to try out new workflows.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-Lack of support from management and team members.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99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C3E0-CF27-7F82-D9F9-F39A8854B285}"/>
              </a:ext>
            </a:extLst>
          </p:cNvPr>
          <p:cNvSpPr>
            <a:spLocks noGrp="1"/>
          </p:cNvSpPr>
          <p:nvPr>
            <p:ph type="title"/>
          </p:nvPr>
        </p:nvSpPr>
        <p:spPr>
          <a:xfrm>
            <a:off x="838200" y="365125"/>
            <a:ext cx="10515600" cy="6247710"/>
          </a:xfrm>
        </p:spPr>
        <p:txBody>
          <a:bodyPr>
            <a:normAutofit/>
          </a:bodyPr>
          <a:lstStyle/>
          <a:p>
            <a:r>
              <a:rPr lang="en-GB" sz="4000" b="1" dirty="0">
                <a:latin typeface="Times New Roman" panose="02020603050405020304" pitchFamily="18" charset="0"/>
                <a:cs typeface="Times New Roman" panose="02020603050405020304" pitchFamily="18" charset="0"/>
              </a:rPr>
              <a:t>SDLC(Software Development Life Cycle)</a:t>
            </a:r>
            <a:br>
              <a:rPr lang="en-GB" sz="4000" b="1"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-SDLC is a structured process that enables the production of high-quality, low-cost software, in the shortest possible production time.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-Goal  is to produce superior software that meets and exceeds all customer expectations and demands.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32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0745-5C5A-C7AC-F955-EAD6C7BD083D}"/>
              </a:ext>
            </a:extLst>
          </p:cNvPr>
          <p:cNvSpPr>
            <a:spLocks noGrp="1"/>
          </p:cNvSpPr>
          <p:nvPr>
            <p:ph type="title"/>
          </p:nvPr>
        </p:nvSpPr>
        <p:spPr>
          <a:xfrm>
            <a:off x="838200" y="365125"/>
            <a:ext cx="11221278" cy="6300718"/>
          </a:xfrm>
        </p:spPr>
        <p:txBody>
          <a:bodyPr/>
          <a:lstStyle/>
          <a:p>
            <a:endParaRPr lang="en-IN" dirty="0"/>
          </a:p>
        </p:txBody>
      </p:sp>
      <p:pic>
        <p:nvPicPr>
          <p:cNvPr id="4" name="Picture 3">
            <a:extLst>
              <a:ext uri="{FF2B5EF4-FFF2-40B4-BE49-F238E27FC236}">
                <a16:creationId xmlns:a16="http://schemas.microsoft.com/office/drawing/2014/main" id="{7823DD25-9896-0636-C073-3ACCFBB25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35" y="365125"/>
            <a:ext cx="9547269" cy="6858000"/>
          </a:xfrm>
          <a:prstGeom prst="rect">
            <a:avLst/>
          </a:prstGeom>
        </p:spPr>
      </p:pic>
    </p:spTree>
    <p:extLst>
      <p:ext uri="{BB962C8B-B14F-4D97-AF65-F5344CB8AC3E}">
        <p14:creationId xmlns:p14="http://schemas.microsoft.com/office/powerpoint/2010/main" val="775686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0943-C8FA-7A22-8F1B-D084C901EF04}"/>
              </a:ext>
            </a:extLst>
          </p:cNvPr>
          <p:cNvSpPr>
            <a:spLocks noGrp="1"/>
          </p:cNvSpPr>
          <p:nvPr>
            <p:ph type="title"/>
          </p:nvPr>
        </p:nvSpPr>
        <p:spPr>
          <a:xfrm>
            <a:off x="838199" y="365125"/>
            <a:ext cx="11102009" cy="6141692"/>
          </a:xfrm>
        </p:spPr>
        <p:txBody>
          <a:bodyPr>
            <a:noAutofit/>
          </a:bodyPr>
          <a:lstStyle/>
          <a:p>
            <a:br>
              <a:rPr lang="en-GB" sz="3600" dirty="0"/>
            </a:br>
            <a:r>
              <a:rPr lang="en-GB" sz="3600" b="1" dirty="0">
                <a:latin typeface="Times New Roman" panose="02020603050405020304" pitchFamily="18" charset="0"/>
                <a:cs typeface="Times New Roman" panose="02020603050405020304" pitchFamily="18" charset="0"/>
              </a:rPr>
              <a:t>WHEN TO USE AGILE?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It is best to use when a project has one or more of the following conditions:</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-Uncertainty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Particularly in requirements and changing conditions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-Complexity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content, integration, stakeholder mgmt., solution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-Innovation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New technology, content or system</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-Urgent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High priority, short timeline</a:t>
            </a:r>
            <a:br>
              <a:rPr lang="en-GB"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7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C008-A088-D571-D9F7-321655F5DB7D}"/>
              </a:ext>
            </a:extLst>
          </p:cNvPr>
          <p:cNvSpPr>
            <a:spLocks noGrp="1"/>
          </p:cNvSpPr>
          <p:nvPr>
            <p:ph type="title"/>
          </p:nvPr>
        </p:nvSpPr>
        <p:spPr>
          <a:xfrm>
            <a:off x="1676400" y="603664"/>
            <a:ext cx="10515600" cy="6353727"/>
          </a:xfrm>
        </p:spPr>
        <p:txBody>
          <a:bodyPr>
            <a:normAutofit/>
          </a:bodyPr>
          <a:lstStyle/>
          <a:p>
            <a:r>
              <a:rPr lang="en-GB" dirty="0">
                <a:latin typeface="Times New Roman" panose="02020603050405020304" pitchFamily="18" charset="0"/>
                <a:cs typeface="Times New Roman" panose="02020603050405020304" pitchFamily="18" charset="0"/>
              </a:rPr>
              <a:t>When is project management considered truly Agile?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-Transparency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-Customer focus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-Adaptability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-Sense of ownership (shared leadership)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Continuous improvement</a:t>
            </a:r>
            <a:br>
              <a:rPr lang="en-GB" dirty="0"/>
            </a:br>
            <a:endParaRPr lang="en-IN" dirty="0"/>
          </a:p>
        </p:txBody>
      </p:sp>
    </p:spTree>
    <p:extLst>
      <p:ext uri="{BB962C8B-B14F-4D97-AF65-F5344CB8AC3E}">
        <p14:creationId xmlns:p14="http://schemas.microsoft.com/office/powerpoint/2010/main" val="567432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254B-15A1-A6C1-BB76-C53326999F5F}"/>
              </a:ext>
            </a:extLst>
          </p:cNvPr>
          <p:cNvSpPr>
            <a:spLocks noGrp="1"/>
          </p:cNvSpPr>
          <p:nvPr>
            <p:ph type="title"/>
          </p:nvPr>
        </p:nvSpPr>
        <p:spPr>
          <a:xfrm>
            <a:off x="1676400" y="179594"/>
            <a:ext cx="10515600" cy="6247710"/>
          </a:xfrm>
        </p:spPr>
        <p:txBody>
          <a:bodyPr>
            <a:noAutofit/>
          </a:bodyPr>
          <a:lstStyle/>
          <a:p>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Who uses Agile project management?</a:t>
            </a:r>
            <a:br>
              <a:rPr lang="en-GB" sz="3600" b="1"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-Originally created for software development.  </a:t>
            </a:r>
            <a:br>
              <a:rPr lang="en-GB" sz="3600"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Other users: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-Marketers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-Universities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-Military</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-Automotive industry</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b="0" i="0" dirty="0">
                <a:solidFill>
                  <a:srgbClr val="000000"/>
                </a:solidFill>
                <a:effectLst/>
                <a:latin typeface="Times New Roman" panose="02020603050405020304" pitchFamily="18" charset="0"/>
                <a:cs typeface="Times New Roman" panose="02020603050405020304" pitchFamily="18" charset="0"/>
              </a:rPr>
              <a:t>Many organizations can benefit from Agile project management, and it’s simple to set up and utilize.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42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7F84-9F44-2D9E-8BB4-A6997CF56490}"/>
              </a:ext>
            </a:extLst>
          </p:cNvPr>
          <p:cNvSpPr>
            <a:spLocks noGrp="1"/>
          </p:cNvSpPr>
          <p:nvPr>
            <p:ph type="title"/>
          </p:nvPr>
        </p:nvSpPr>
        <p:spPr>
          <a:xfrm>
            <a:off x="904461" y="318397"/>
            <a:ext cx="11287539" cy="6221205"/>
          </a:xfrm>
        </p:spPr>
        <p:txBody>
          <a:bodyPr>
            <a:normAutofit fontScale="90000"/>
          </a:bodyPr>
          <a:lstStyle/>
          <a:p>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4000" b="1" dirty="0" err="1">
                <a:latin typeface="Times New Roman" panose="02020603050405020304" pitchFamily="18" charset="0"/>
                <a:cs typeface="Times New Roman" panose="02020603050405020304" pitchFamily="18" charset="0"/>
              </a:rPr>
              <a:t>Agile’s</a:t>
            </a:r>
            <a:r>
              <a:rPr lang="en-GB" sz="4000" b="1" dirty="0">
                <a:latin typeface="Times New Roman" panose="02020603050405020304" pitchFamily="18" charset="0"/>
                <a:cs typeface="Times New Roman" panose="02020603050405020304" pitchFamily="18" charset="0"/>
              </a:rPr>
              <a:t> Popular Methodologies</a:t>
            </a:r>
            <a:br>
              <a:rPr lang="en-GB" sz="4000"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Scrum: </a:t>
            </a:r>
            <a:r>
              <a:rPr lang="en-GB" sz="4000" dirty="0">
                <a:latin typeface="Times New Roman" panose="02020603050405020304" pitchFamily="18" charset="0"/>
                <a:cs typeface="Times New Roman" panose="02020603050405020304" pitchFamily="18" charset="0"/>
              </a:rPr>
              <a:t>Characterized by cycles or stages of development, known as sprints, and by the maximization of development time for a software product.</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Kanban: </a:t>
            </a:r>
            <a:r>
              <a:rPr lang="en-GB" sz="4000" dirty="0">
                <a:latin typeface="Times New Roman" panose="02020603050405020304" pitchFamily="18" charset="0"/>
                <a:cs typeface="Times New Roman" panose="02020603050405020304" pitchFamily="18" charset="0"/>
              </a:rPr>
              <a:t>A workflow management method that aims to visualize work and maximize efficiency.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It exists on a board or table that is divided into columns that show every flow of the software product</a:t>
            </a:r>
            <a:r>
              <a:rPr lang="en-GB"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001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36EB-0ABE-2B62-08FB-FD09BB95C002}"/>
              </a:ext>
            </a:extLst>
          </p:cNvPr>
          <p:cNvSpPr>
            <a:spLocks noGrp="1"/>
          </p:cNvSpPr>
          <p:nvPr>
            <p:ph type="title"/>
          </p:nvPr>
        </p:nvSpPr>
        <p:spPr>
          <a:xfrm>
            <a:off x="1676400" y="524151"/>
            <a:ext cx="10515600" cy="6009171"/>
          </a:xfrm>
        </p:spPr>
        <p:txBody>
          <a:bodyPr>
            <a:normAutofit fontScale="90000"/>
          </a:bodyPr>
          <a:lstStyle/>
          <a:p>
            <a:pPr>
              <a:lnSpc>
                <a:spcPct val="100000"/>
              </a:lnSpc>
            </a:pPr>
            <a:r>
              <a:rPr lang="en-GB" sz="4000" b="1" dirty="0">
                <a:latin typeface="Times New Roman" panose="02020603050405020304" pitchFamily="18" charset="0"/>
                <a:cs typeface="Times New Roman" panose="02020603050405020304" pitchFamily="18" charset="0"/>
              </a:rPr>
              <a:t>Extreme Programming (XP):- </a:t>
            </a:r>
            <a:r>
              <a:rPr lang="en-GB" sz="4000" dirty="0">
                <a:latin typeface="Times New Roman" panose="02020603050405020304" pitchFamily="18" charset="0"/>
                <a:cs typeface="Times New Roman" panose="02020603050405020304" pitchFamily="18" charset="0"/>
              </a:rPr>
              <a:t>A methodology that takes good software development practices to the extreme.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-Code reviews become pair programming; programmers constantly review each other’s code, -Unit testing applies to all code.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-Extreme programming values a flat management structure and constant communication with both the client and within the programming team.</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210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01BD-ED87-4B71-2BF8-DA06A3AE4888}"/>
              </a:ext>
            </a:extLst>
          </p:cNvPr>
          <p:cNvSpPr>
            <a:spLocks noGrp="1"/>
          </p:cNvSpPr>
          <p:nvPr>
            <p:ph type="title"/>
          </p:nvPr>
        </p:nvSpPr>
        <p:spPr>
          <a:xfrm>
            <a:off x="1676400" y="331649"/>
            <a:ext cx="10515600" cy="6194701"/>
          </a:xfrm>
        </p:spPr>
        <p:txBody>
          <a:bodyPr>
            <a:noAutofit/>
          </a:bodyPr>
          <a:lstStyle/>
          <a:p>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Lean Development: -</a:t>
            </a:r>
            <a:r>
              <a:rPr lang="en-GB" sz="3600" dirty="0">
                <a:latin typeface="Times New Roman" panose="02020603050405020304" pitchFamily="18" charset="0"/>
                <a:cs typeface="Times New Roman" panose="02020603050405020304" pitchFamily="18" charset="0"/>
              </a:rPr>
              <a:t>Focuses on seven fundamental principles.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-Deleting the things that do not matter, quality development, creating knowledge, differing commitments, fast delivery, respecting the team, and optimizing the whole. </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Crystal: </a:t>
            </a:r>
            <a:r>
              <a:rPr lang="en-GB" sz="3600" dirty="0">
                <a:latin typeface="Times New Roman" panose="02020603050405020304" pitchFamily="18" charset="0"/>
                <a:cs typeface="Times New Roman" panose="02020603050405020304" pitchFamily="18" charset="0"/>
              </a:rPr>
              <a:t>A family of different agile methodologies that includes categories depending on the size of teams.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Crystal clear (up to an 8-person team), crystal orange (20 to 50), and crystal red (50 to 1000)  Focuses on delivering the best possible software development process. </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87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41C3-C9D5-198E-D315-AD28DDC9AC3C}"/>
              </a:ext>
            </a:extLst>
          </p:cNvPr>
          <p:cNvSpPr>
            <a:spLocks noGrp="1"/>
          </p:cNvSpPr>
          <p:nvPr>
            <p:ph type="title"/>
          </p:nvPr>
        </p:nvSpPr>
        <p:spPr>
          <a:xfrm>
            <a:off x="1540565" y="583786"/>
            <a:ext cx="10515600" cy="6274214"/>
          </a:xfrm>
        </p:spPr>
        <p:txBody>
          <a:bodyPr/>
          <a:lstStyle/>
          <a:p>
            <a:r>
              <a:rPr lang="en-GB" b="1" dirty="0">
                <a:latin typeface="Times New Roman" panose="02020603050405020304" pitchFamily="18" charset="0"/>
                <a:cs typeface="Times New Roman" panose="02020603050405020304" pitchFamily="18" charset="0"/>
              </a:rPr>
              <a:t>Adaptive Project Framework (APF):- </a:t>
            </a:r>
            <a:r>
              <a:rPr lang="en-GB" dirty="0">
                <a:latin typeface="Times New Roman" panose="02020603050405020304" pitchFamily="18" charset="0"/>
                <a:cs typeface="Times New Roman" panose="02020603050405020304" pitchFamily="18" charset="0"/>
              </a:rPr>
              <a:t>APF is the project management methodology where teams work in stages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each 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162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64BA-720B-3F09-31F8-01C3951D11E8}"/>
              </a:ext>
            </a:extLst>
          </p:cNvPr>
          <p:cNvSpPr>
            <a:spLocks noGrp="1"/>
          </p:cNvSpPr>
          <p:nvPr>
            <p:ph type="title"/>
          </p:nvPr>
        </p:nvSpPr>
        <p:spPr>
          <a:xfrm>
            <a:off x="1156252" y="404882"/>
            <a:ext cx="10515600" cy="5768389"/>
          </a:xfrm>
        </p:spPr>
        <p:txBody>
          <a:bodyPr>
            <a:normAutofit fontScale="90000"/>
          </a:bodyPr>
          <a:lstStyle/>
          <a:p>
            <a:r>
              <a:rPr lang="en-GB" b="1" dirty="0">
                <a:latin typeface="Times New Roman" panose="02020603050405020304" pitchFamily="18" charset="0"/>
                <a:cs typeface="Times New Roman" panose="02020603050405020304" pitchFamily="18" charset="0"/>
              </a:rPr>
              <a:t>Advantages: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-Working through Pair programming produce well written compact programs which have fewer errors as compared to programmers working alone.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reduces total development time of the whole project.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-Customer representatives get the idea of updated software products after each iteration. So, it is easy to change any requirement if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840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E128-E427-CFC6-5609-B8871F836EE0}"/>
              </a:ext>
            </a:extLst>
          </p:cNvPr>
          <p:cNvSpPr>
            <a:spLocks noGrp="1"/>
          </p:cNvSpPr>
          <p:nvPr>
            <p:ph type="title"/>
          </p:nvPr>
        </p:nvSpPr>
        <p:spPr>
          <a:xfrm>
            <a:off x="1171135" y="390061"/>
            <a:ext cx="11020865" cy="6077878"/>
          </a:xfrm>
        </p:spPr>
        <p:txBody>
          <a:bodyPr>
            <a:normAutofit fontScale="90000"/>
          </a:bodyPr>
          <a:lstStyle/>
          <a:p>
            <a:r>
              <a:rPr lang="en-GB" b="1" dirty="0">
                <a:latin typeface="Times New Roman" panose="02020603050405020304" pitchFamily="18" charset="0"/>
                <a:cs typeface="Times New Roman" panose="02020603050405020304" pitchFamily="18" charset="0"/>
              </a:rPr>
              <a:t>Disadvantages:  </a:t>
            </a:r>
            <a:br>
              <a:rPr lang="en-GB" dirty="0"/>
            </a:br>
            <a:br>
              <a:rPr lang="en-GB" dirty="0"/>
            </a:br>
            <a:r>
              <a:rPr lang="en-GB" dirty="0">
                <a:latin typeface="Times New Roman" panose="02020603050405020304" pitchFamily="18" charset="0"/>
                <a:cs typeface="Times New Roman" panose="02020603050405020304" pitchFamily="18" charset="0"/>
              </a:rPr>
              <a:t>-Due to lack of formal documents, it creates confusion and important decisions taken during different phases; can be misinterpreted at any time by different team members.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-Due to the absence of proper documentation, when the project completes and the developers are assigned to another project, maintenance of the developed project can become a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80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6EDE-E6F9-0648-20C5-40E4FF7C199B}"/>
              </a:ext>
            </a:extLst>
          </p:cNvPr>
          <p:cNvSpPr>
            <a:spLocks noGrp="1"/>
          </p:cNvSpPr>
          <p:nvPr>
            <p:ph type="title"/>
          </p:nvPr>
        </p:nvSpPr>
        <p:spPr>
          <a:xfrm>
            <a:off x="838200" y="365125"/>
            <a:ext cx="10515600" cy="6128440"/>
          </a:xfrm>
        </p:spPr>
        <p:txBody>
          <a:bodyPr/>
          <a:lstStyle/>
          <a:p>
            <a:r>
              <a:rPr lang="en-GB" sz="4000" dirty="0">
                <a:latin typeface="Times New Roman" panose="02020603050405020304" pitchFamily="18" charset="0"/>
                <a:cs typeface="Times New Roman" panose="02020603050405020304" pitchFamily="18" charset="0"/>
              </a:rPr>
              <a:t>-SDLC defines and outlines a detailed plan with stages, or phases, that each encompass their own process and deliverables. </a:t>
            </a:r>
            <a:br>
              <a:rPr lang="en-GB" sz="4000"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-Adherence to the SDLC enhances development speed and minimizes project risks and costs associated with alternative methods of production</a:t>
            </a:r>
            <a:r>
              <a:rPr lang="en-GB" dirty="0"/>
              <a:t>.</a:t>
            </a:r>
            <a:endParaRPr lang="en-IN" dirty="0"/>
          </a:p>
        </p:txBody>
      </p:sp>
    </p:spTree>
    <p:extLst>
      <p:ext uri="{BB962C8B-B14F-4D97-AF65-F5344CB8AC3E}">
        <p14:creationId xmlns:p14="http://schemas.microsoft.com/office/powerpoint/2010/main" val="1867765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479A-843D-E95D-C68F-61EDF5E38032}"/>
              </a:ext>
            </a:extLst>
          </p:cNvPr>
          <p:cNvSpPr>
            <a:spLocks noGrp="1"/>
          </p:cNvSpPr>
          <p:nvPr>
            <p:ph type="title"/>
          </p:nvPr>
        </p:nvSpPr>
        <p:spPr>
          <a:xfrm>
            <a:off x="1408044" y="378032"/>
            <a:ext cx="10515600" cy="6101936"/>
          </a:xfrm>
        </p:spPr>
        <p:txBody>
          <a:bodyPr>
            <a:noAutofit/>
          </a:bodyPr>
          <a:lstStyle/>
          <a:p>
            <a:r>
              <a:rPr lang="en-GB" sz="3200" b="1" dirty="0">
                <a:latin typeface="Times New Roman" panose="02020603050405020304" pitchFamily="18" charset="0"/>
                <a:cs typeface="Times New Roman" panose="02020603050405020304" pitchFamily="18" charset="0"/>
              </a:rPr>
              <a:t>Agile vs Waterfall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-Waterfall is a Linear Sequential Life Cycle Model, whereas Agile is a continuous iteration of development and testing in the software development process.</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Agile methodology is known for its flexibility, whereas Waterfall is a structured software development methodology.</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-Agile follows an incremental approach, whereas the Waterfall is a sequential design process.</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271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ACAC-DD79-3C80-876C-ABD1D29EF391}"/>
              </a:ext>
            </a:extLst>
          </p:cNvPr>
          <p:cNvSpPr>
            <a:spLocks noGrp="1"/>
          </p:cNvSpPr>
          <p:nvPr>
            <p:ph type="title"/>
          </p:nvPr>
        </p:nvSpPr>
        <p:spPr>
          <a:xfrm>
            <a:off x="1129748" y="484395"/>
            <a:ext cx="10515600" cy="5529238"/>
          </a:xfrm>
        </p:spPr>
        <p:txBody>
          <a:bodyPr/>
          <a:lstStyle/>
          <a:p>
            <a:r>
              <a:rPr lang="en-GB" sz="4400" dirty="0">
                <a:latin typeface="Times New Roman" panose="02020603050405020304" pitchFamily="18" charset="0"/>
                <a:cs typeface="Times New Roman" panose="02020603050405020304" pitchFamily="18" charset="0"/>
              </a:rPr>
              <a:t>-Agile performs testing concurrently with software development, whereas in Waterfall methodology, testing comes after the “Build” phase.</a:t>
            </a:r>
            <a:br>
              <a:rPr lang="en-GB" sz="4400" dirty="0">
                <a:latin typeface="Times New Roman" panose="02020603050405020304" pitchFamily="18" charset="0"/>
                <a:cs typeface="Times New Roman" panose="02020603050405020304" pitchFamily="18" charset="0"/>
              </a:rPr>
            </a:br>
            <a:r>
              <a:rPr lang="en-GB" sz="4400" dirty="0">
                <a:latin typeface="Times New Roman" panose="02020603050405020304" pitchFamily="18" charset="0"/>
                <a:cs typeface="Times New Roman" panose="02020603050405020304" pitchFamily="18" charset="0"/>
              </a:rPr>
              <a:t>-Agile allows changes in project development requirements, whereas Waterfall has no scope of changing the requirements once the project development starts.</a:t>
            </a:r>
            <a:endParaRPr lang="en-IN" dirty="0"/>
          </a:p>
        </p:txBody>
      </p:sp>
    </p:spTree>
    <p:extLst>
      <p:ext uri="{BB962C8B-B14F-4D97-AF65-F5344CB8AC3E}">
        <p14:creationId xmlns:p14="http://schemas.microsoft.com/office/powerpoint/2010/main" val="226984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05DE-A16D-85E0-0A0B-02F054A7D73C}"/>
              </a:ext>
            </a:extLst>
          </p:cNvPr>
          <p:cNvSpPr>
            <a:spLocks noGrp="1"/>
          </p:cNvSpPr>
          <p:nvPr>
            <p:ph type="title"/>
          </p:nvPr>
        </p:nvSpPr>
        <p:spPr>
          <a:xfrm>
            <a:off x="1328530" y="418134"/>
            <a:ext cx="10515600" cy="6207953"/>
          </a:xfrm>
        </p:spPr>
        <p:txBody>
          <a:bodyPr>
            <a:normAutofit/>
          </a:bodyPr>
          <a:lstStyle/>
          <a:p>
            <a:r>
              <a:rPr lang="en-GB" sz="3200" b="1" dirty="0">
                <a:latin typeface="Times New Roman" panose="02020603050405020304" pitchFamily="18" charset="0"/>
                <a:cs typeface="Times New Roman" panose="02020603050405020304" pitchFamily="18" charset="0"/>
              </a:rPr>
              <a:t>What Is a User Story?</a:t>
            </a:r>
            <a:br>
              <a:rPr lang="en-GB" sz="3200" b="1" dirty="0">
                <a:latin typeface="Times New Roman" panose="02020603050405020304" pitchFamily="18" charset="0"/>
                <a:cs typeface="Times New Roman" panose="02020603050405020304" pitchFamily="18" charset="0"/>
              </a:rPr>
            </a:br>
            <a:r>
              <a:rPr lang="en-GB" sz="3200" b="1" dirty="0">
                <a:latin typeface="Times New Roman" panose="02020603050405020304" pitchFamily="18" charset="0"/>
                <a:cs typeface="Times New Roman" panose="02020603050405020304" pitchFamily="18" charset="0"/>
              </a:rPr>
              <a:t>-</a:t>
            </a:r>
            <a:r>
              <a:rPr lang="en-GB" sz="3200" dirty="0">
                <a:latin typeface="Times New Roman" panose="02020603050405020304" pitchFamily="18" charset="0"/>
                <a:cs typeface="Times New Roman" panose="02020603050405020304" pitchFamily="18" charset="0"/>
              </a:rPr>
              <a:t>A user story is a short, informal, plain language description of what a user wants to do within a software product to gain something they find valuable.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-Smallest unit of work in an Agile setting.</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User stories are a key tool in incremental development.</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User stories typically follow the role-feature-benefit pattern:</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As a [type of user],</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 want [an action]</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so that [a benefit/value]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966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BE1B-CC80-88FC-1085-379E919513E6}"/>
              </a:ext>
            </a:extLst>
          </p:cNvPr>
          <p:cNvSpPr>
            <a:spLocks noGrp="1"/>
          </p:cNvSpPr>
          <p:nvPr>
            <p:ph type="title"/>
          </p:nvPr>
        </p:nvSpPr>
        <p:spPr>
          <a:xfrm>
            <a:off x="838200" y="365125"/>
            <a:ext cx="10515600" cy="6075432"/>
          </a:xfrm>
        </p:spPr>
        <p:txBody>
          <a:bodyPr/>
          <a:lstStyle/>
          <a:p>
            <a:endParaRPr lang="en-IN" dirty="0"/>
          </a:p>
        </p:txBody>
      </p:sp>
      <p:pic>
        <p:nvPicPr>
          <p:cNvPr id="6" name="Picture 5">
            <a:extLst>
              <a:ext uri="{FF2B5EF4-FFF2-40B4-BE49-F238E27FC236}">
                <a16:creationId xmlns:a16="http://schemas.microsoft.com/office/drawing/2014/main" id="{57FD13AB-2CC8-BD47-D12B-C6E1490CF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5" y="1204912"/>
            <a:ext cx="10382250" cy="4448175"/>
          </a:xfrm>
          <a:prstGeom prst="rect">
            <a:avLst/>
          </a:prstGeom>
        </p:spPr>
      </p:pic>
    </p:spTree>
    <p:extLst>
      <p:ext uri="{BB962C8B-B14F-4D97-AF65-F5344CB8AC3E}">
        <p14:creationId xmlns:p14="http://schemas.microsoft.com/office/powerpoint/2010/main" val="4066669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F9A7-F01D-C49A-5584-F327C7027AE1}"/>
              </a:ext>
            </a:extLst>
          </p:cNvPr>
          <p:cNvSpPr>
            <a:spLocks noGrp="1"/>
          </p:cNvSpPr>
          <p:nvPr>
            <p:ph type="title"/>
          </p:nvPr>
        </p:nvSpPr>
        <p:spPr>
          <a:xfrm>
            <a:off x="1249017" y="437667"/>
            <a:ext cx="10515600" cy="5982666"/>
          </a:xfrm>
        </p:spPr>
        <p:txBody>
          <a:bodyPr>
            <a:normAutofit fontScale="90000"/>
          </a:bodyPr>
          <a:lstStyle/>
          <a:p>
            <a:r>
              <a:rPr lang="en-GB" dirty="0">
                <a:latin typeface="Times New Roman" panose="02020603050405020304" pitchFamily="18" charset="0"/>
                <a:cs typeface="Times New Roman" panose="02020603050405020304" pitchFamily="18" charset="0"/>
              </a:rPr>
              <a:t>SCRUM</a:t>
            </a:r>
            <a:r>
              <a:rPr lang="en-GB" dirty="0">
                <a:latin typeface="Times New Roman" panose="02020603050405020304" pitchFamily="18" charset="0"/>
                <a:cs typeface="Times New Roman" panose="02020603050405020304" pitchFamily="18" charset="0"/>
                <a:sym typeface="Wingdings" panose="05000000000000000000" pitchFamily="2" charset="2"/>
              </a:rPr>
              <a:t>(RUGBY:TEAM WORK)</a:t>
            </a:r>
            <a:br>
              <a:rPr lang="en-GB" dirty="0">
                <a:latin typeface="Times New Roman" panose="02020603050405020304" pitchFamily="18" charset="0"/>
                <a:cs typeface="Times New Roman" panose="02020603050405020304" pitchFamily="18" charset="0"/>
                <a:sym typeface="Wingdings" panose="05000000000000000000" pitchFamily="2" charset="2"/>
              </a:rPr>
            </a:br>
            <a:r>
              <a:rPr lang="en-GB" dirty="0">
                <a:latin typeface="Times New Roman" panose="02020603050405020304" pitchFamily="18" charset="0"/>
                <a:cs typeface="Times New Roman" panose="02020603050405020304" pitchFamily="18" charset="0"/>
                <a:sym typeface="Wingdings" panose="05000000000000000000" pitchFamily="2" charset="2"/>
              </a:rPr>
              <a:t>-A lightweight, iterative, and incremental framework for developing, delivering, and sustaining complex products.</a:t>
            </a:r>
            <a:br>
              <a:rPr lang="en-GB" dirty="0">
                <a:latin typeface="Times New Roman" panose="02020603050405020304" pitchFamily="18" charset="0"/>
                <a:cs typeface="Times New Roman" panose="02020603050405020304" pitchFamily="18" charset="0"/>
                <a:sym typeface="Wingdings" panose="05000000000000000000" pitchFamily="2" charset="2"/>
              </a:rPr>
            </a:br>
            <a:r>
              <a:rPr lang="en-GB" dirty="0">
                <a:latin typeface="Times New Roman" panose="02020603050405020304" pitchFamily="18" charset="0"/>
                <a:cs typeface="Times New Roman" panose="02020603050405020304" pitchFamily="18" charset="0"/>
                <a:sym typeface="Wingdings" panose="05000000000000000000" pitchFamily="2" charset="2"/>
              </a:rPr>
              <a:t>-Designed for teams of ten or fewer members.</a:t>
            </a:r>
            <a:br>
              <a:rPr lang="en-GB" dirty="0">
                <a:latin typeface="Times New Roman" panose="02020603050405020304" pitchFamily="18" charset="0"/>
                <a:cs typeface="Times New Roman" panose="02020603050405020304" pitchFamily="18" charset="0"/>
                <a:sym typeface="Wingdings" panose="05000000000000000000" pitchFamily="2" charset="2"/>
              </a:rPr>
            </a:br>
            <a:r>
              <a:rPr lang="en-GB" dirty="0">
                <a:latin typeface="Times New Roman" panose="02020603050405020304" pitchFamily="18" charset="0"/>
                <a:cs typeface="Times New Roman" panose="02020603050405020304" pitchFamily="18" charset="0"/>
                <a:sym typeface="Wingdings" panose="05000000000000000000" pitchFamily="2" charset="2"/>
              </a:rPr>
              <a:t>-Work is broken into goals that can be completed within time-boxed iterations, called sprints.</a:t>
            </a:r>
            <a:br>
              <a:rPr lang="en-GB" dirty="0">
                <a:latin typeface="Times New Roman" panose="02020603050405020304" pitchFamily="18" charset="0"/>
                <a:cs typeface="Times New Roman" panose="02020603050405020304" pitchFamily="18" charset="0"/>
                <a:sym typeface="Wingdings" panose="05000000000000000000" pitchFamily="2" charset="2"/>
              </a:rPr>
            </a:br>
            <a:r>
              <a:rPr lang="en-GB" dirty="0">
                <a:latin typeface="Times New Roman" panose="02020603050405020304" pitchFamily="18" charset="0"/>
                <a:cs typeface="Times New Roman" panose="02020603050405020304" pitchFamily="18" charset="0"/>
                <a:sym typeface="Wingdings" panose="05000000000000000000" pitchFamily="2" charset="2"/>
              </a:rPr>
              <a:t>-Scrum framework is heuristic; it’s based on continuous learning and adjustment to fluctuating factors.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39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35CC-87AB-1AF0-6144-723E04DB3DBE}"/>
              </a:ext>
            </a:extLst>
          </p:cNvPr>
          <p:cNvSpPr>
            <a:spLocks noGrp="1"/>
          </p:cNvSpPr>
          <p:nvPr>
            <p:ph type="title"/>
          </p:nvPr>
        </p:nvSpPr>
        <p:spPr>
          <a:xfrm>
            <a:off x="838200" y="365125"/>
            <a:ext cx="10515600" cy="6194701"/>
          </a:xfrm>
        </p:spPr>
        <p:txBody>
          <a:bodyPr>
            <a:normAutofit/>
          </a:bodyPr>
          <a:lstStyle/>
          <a:p>
            <a:r>
              <a:rPr lang="en-GB" sz="4000" dirty="0">
                <a:latin typeface="Times New Roman" panose="02020603050405020304" pitchFamily="18" charset="0"/>
                <a:cs typeface="Times New Roman" panose="02020603050405020304" pitchFamily="18" charset="0"/>
              </a:rPr>
              <a:t>-Acknowledges that the team doesn’t know everything at the start of a project and will evolve through experience.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Scrum is founded on </a:t>
            </a:r>
            <a:r>
              <a:rPr lang="en-GB" sz="4000" b="1" dirty="0">
                <a:latin typeface="Times New Roman" panose="02020603050405020304" pitchFamily="18" charset="0"/>
                <a:cs typeface="Times New Roman" panose="02020603050405020304" pitchFamily="18" charset="0"/>
              </a:rPr>
              <a:t>empiricism and lean thinking</a:t>
            </a:r>
            <a:r>
              <a:rPr lang="en-GB" sz="4000" dirty="0">
                <a:latin typeface="Times New Roman" panose="02020603050405020304" pitchFamily="18" charset="0"/>
                <a:cs typeface="Times New Roman" panose="02020603050405020304" pitchFamily="18" charset="0"/>
              </a:rPr>
              <a:t>. </a:t>
            </a:r>
            <a:br>
              <a:rPr lang="en-GB" sz="40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-Empiricism </a:t>
            </a:r>
            <a:r>
              <a:rPr lang="en-GB" sz="4000" dirty="0">
                <a:latin typeface="Times New Roman" panose="02020603050405020304" pitchFamily="18" charset="0"/>
                <a:cs typeface="Times New Roman" panose="02020603050405020304" pitchFamily="18" charset="0"/>
              </a:rPr>
              <a:t>asserts that knowledge comes from experience and making decisions based on what is observed. </a:t>
            </a:r>
            <a:br>
              <a:rPr lang="en-GB" sz="400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-Lean thinking </a:t>
            </a:r>
            <a:r>
              <a:rPr lang="en-GB" sz="4000" dirty="0">
                <a:latin typeface="Times New Roman" panose="02020603050405020304" pitchFamily="18" charset="0"/>
                <a:cs typeface="Times New Roman" panose="02020603050405020304" pitchFamily="18" charset="0"/>
              </a:rPr>
              <a:t>reduces waste and focuses on the essentials.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88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08C2-B1DC-174B-1FA0-00DACC60341E}"/>
              </a:ext>
            </a:extLst>
          </p:cNvPr>
          <p:cNvSpPr>
            <a:spLocks noGrp="1"/>
          </p:cNvSpPr>
          <p:nvPr>
            <p:ph type="title"/>
          </p:nvPr>
        </p:nvSpPr>
        <p:spPr>
          <a:xfrm>
            <a:off x="838200" y="365125"/>
            <a:ext cx="10515600" cy="6048927"/>
          </a:xfrm>
        </p:spPr>
        <p:txBody>
          <a:bodyPr/>
          <a:lstStyle/>
          <a:p>
            <a:endParaRPr lang="en-IN" dirty="0"/>
          </a:p>
        </p:txBody>
      </p:sp>
      <p:pic>
        <p:nvPicPr>
          <p:cNvPr id="6" name="Picture 5">
            <a:extLst>
              <a:ext uri="{FF2B5EF4-FFF2-40B4-BE49-F238E27FC236}">
                <a16:creationId xmlns:a16="http://schemas.microsoft.com/office/drawing/2014/main" id="{E254D49B-F2F4-42B1-0F40-69EA385DE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07" y="1123831"/>
            <a:ext cx="9436585" cy="4610337"/>
          </a:xfrm>
          <a:prstGeom prst="rect">
            <a:avLst/>
          </a:prstGeom>
        </p:spPr>
      </p:pic>
    </p:spTree>
    <p:extLst>
      <p:ext uri="{BB962C8B-B14F-4D97-AF65-F5344CB8AC3E}">
        <p14:creationId xmlns:p14="http://schemas.microsoft.com/office/powerpoint/2010/main" val="1487696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24F5-C6F9-651D-E929-279C0BC8EC37}"/>
              </a:ext>
            </a:extLst>
          </p:cNvPr>
          <p:cNvSpPr>
            <a:spLocks noGrp="1"/>
          </p:cNvSpPr>
          <p:nvPr>
            <p:ph type="title"/>
          </p:nvPr>
        </p:nvSpPr>
        <p:spPr>
          <a:xfrm>
            <a:off x="838200" y="365125"/>
            <a:ext cx="10515600" cy="6340475"/>
          </a:xfrm>
        </p:spPr>
        <p:txBody>
          <a:bodyPr/>
          <a:lstStyle/>
          <a:p>
            <a:r>
              <a:rPr lang="en-GB" b="1" i="0" dirty="0">
                <a:solidFill>
                  <a:srgbClr val="474747"/>
                </a:solidFill>
                <a:effectLst/>
                <a:latin typeface="Verdana" panose="020B0604030504040204" pitchFamily="34" charset="0"/>
              </a:rPr>
              <a:t>Scrum</a:t>
            </a:r>
            <a:r>
              <a:rPr lang="en-GB" b="0" i="0" dirty="0">
                <a:solidFill>
                  <a:srgbClr val="474747"/>
                </a:solidFill>
                <a:effectLst/>
                <a:latin typeface="Verdana" panose="020B0604030504040204" pitchFamily="34" charset="0"/>
              </a:rPr>
              <a:t> - 3 pillars</a:t>
            </a:r>
            <a:br>
              <a:rPr lang="en-GB" b="0" i="0" dirty="0">
                <a:solidFill>
                  <a:srgbClr val="474747"/>
                </a:solidFill>
                <a:effectLst/>
                <a:latin typeface="Verdana" panose="020B0604030504040204" pitchFamily="34" charset="0"/>
              </a:rPr>
            </a:br>
            <a:br>
              <a:rPr lang="en-GB" b="0" i="0" dirty="0">
                <a:solidFill>
                  <a:srgbClr val="474747"/>
                </a:solidFill>
                <a:effectLst/>
                <a:latin typeface="Verdana" panose="020B0604030504040204" pitchFamily="34" charset="0"/>
              </a:rPr>
            </a:br>
            <a:br>
              <a:rPr lang="en-GB" b="0" i="0" dirty="0">
                <a:solidFill>
                  <a:srgbClr val="474747"/>
                </a:solidFill>
                <a:effectLst/>
                <a:latin typeface="Verdana" panose="020B0604030504040204" pitchFamily="34" charset="0"/>
              </a:rPr>
            </a:br>
            <a:br>
              <a:rPr lang="en-GB" b="0" i="0" dirty="0">
                <a:solidFill>
                  <a:srgbClr val="474747"/>
                </a:solidFill>
                <a:effectLst/>
                <a:latin typeface="Verdana" panose="020B0604030504040204" pitchFamily="34" charset="0"/>
              </a:rPr>
            </a:br>
            <a:r>
              <a:rPr lang="en-GB" b="0" i="0" dirty="0">
                <a:solidFill>
                  <a:srgbClr val="474747"/>
                </a:solidFill>
                <a:effectLst/>
                <a:latin typeface="Verdana" panose="020B0604030504040204" pitchFamily="34" charset="0"/>
              </a:rPr>
              <a:t> </a:t>
            </a:r>
            <a:br>
              <a:rPr lang="en-GB" b="0" i="0" dirty="0">
                <a:solidFill>
                  <a:srgbClr val="474747"/>
                </a:solidFill>
                <a:effectLst/>
                <a:latin typeface="Verdana" panose="020B0604030504040204" pitchFamily="34" charset="0"/>
              </a:rPr>
            </a:br>
            <a:br>
              <a:rPr lang="en-GB" b="0" i="0" dirty="0">
                <a:solidFill>
                  <a:srgbClr val="474747"/>
                </a:solidFill>
                <a:effectLst/>
                <a:latin typeface="Verdana" panose="020B0604030504040204" pitchFamily="34" charset="0"/>
              </a:rPr>
            </a:br>
            <a:br>
              <a:rPr lang="en-GB" b="0" i="0" dirty="0">
                <a:solidFill>
                  <a:srgbClr val="474747"/>
                </a:solidFill>
                <a:effectLst/>
                <a:latin typeface="Verdana" panose="020B0604030504040204" pitchFamily="34" charset="0"/>
              </a:rPr>
            </a:br>
            <a:br>
              <a:rPr lang="en-GB" b="0" i="0" dirty="0">
                <a:solidFill>
                  <a:srgbClr val="474747"/>
                </a:solidFill>
                <a:effectLst/>
                <a:latin typeface="Verdana" panose="020B0604030504040204" pitchFamily="34" charset="0"/>
              </a:rPr>
            </a:br>
            <a:r>
              <a:rPr lang="en-GB" b="0" i="0" dirty="0">
                <a:solidFill>
                  <a:srgbClr val="474747"/>
                </a:solidFill>
                <a:effectLst/>
                <a:latin typeface="Verdana" panose="020B0604030504040204" pitchFamily="34" charset="0"/>
              </a:rPr>
              <a:t> </a:t>
            </a:r>
            <a:br>
              <a:rPr lang="en-GB" dirty="0">
                <a:solidFill>
                  <a:srgbClr val="474747"/>
                </a:solidFill>
                <a:latin typeface="Verdana" panose="020B0604030504040204" pitchFamily="34" charset="0"/>
              </a:rPr>
            </a:br>
            <a:endParaRPr lang="en-IN" dirty="0"/>
          </a:p>
        </p:txBody>
      </p:sp>
      <p:pic>
        <p:nvPicPr>
          <p:cNvPr id="6" name="Picture 5">
            <a:extLst>
              <a:ext uri="{FF2B5EF4-FFF2-40B4-BE49-F238E27FC236}">
                <a16:creationId xmlns:a16="http://schemas.microsoft.com/office/drawing/2014/main" id="{BC44F733-F7B0-D166-A63D-D396AE0BEA7E}"/>
              </a:ext>
            </a:extLst>
          </p:cNvPr>
          <p:cNvPicPr>
            <a:picLocks noChangeAspect="1"/>
          </p:cNvPicPr>
          <p:nvPr/>
        </p:nvPicPr>
        <p:blipFill>
          <a:blip r:embed="rId2"/>
          <a:stretch>
            <a:fillRect/>
          </a:stretch>
        </p:blipFill>
        <p:spPr>
          <a:xfrm>
            <a:off x="1790700" y="1294987"/>
            <a:ext cx="7391400" cy="5010150"/>
          </a:xfrm>
          <a:prstGeom prst="rect">
            <a:avLst/>
          </a:prstGeom>
        </p:spPr>
      </p:pic>
    </p:spTree>
    <p:extLst>
      <p:ext uri="{BB962C8B-B14F-4D97-AF65-F5344CB8AC3E}">
        <p14:creationId xmlns:p14="http://schemas.microsoft.com/office/powerpoint/2010/main" val="3851643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BC6D-C4A7-28BC-0BD6-49B4E0AC8A46}"/>
              </a:ext>
            </a:extLst>
          </p:cNvPr>
          <p:cNvSpPr>
            <a:spLocks noGrp="1"/>
          </p:cNvSpPr>
          <p:nvPr>
            <p:ph type="title"/>
          </p:nvPr>
        </p:nvSpPr>
        <p:spPr>
          <a:xfrm>
            <a:off x="583095" y="365125"/>
            <a:ext cx="11039061" cy="5995918"/>
          </a:xfrm>
        </p:spPr>
        <p:txBody>
          <a:bodyPr>
            <a:normAutofit fontScale="90000"/>
          </a:bodyPr>
          <a:lstStyle/>
          <a:p>
            <a:r>
              <a:rPr lang="en-GB" b="1" dirty="0">
                <a:latin typeface="Times New Roman" panose="02020603050405020304" pitchFamily="18" charset="0"/>
                <a:cs typeface="Times New Roman" panose="02020603050405020304" pitchFamily="18" charset="0"/>
              </a:rPr>
              <a:t>Transparency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-Emergent process and work must be visible to those performing the work as well as those receiving the work.</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-Important decisions are based on the perceived state of its three formal artifacts.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-Artifacts that have low transparency can lead to decisions that diminish value and increase risk.</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-Transparency enables inspection.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-Inspection without transparency is misleading and wasteful.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140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611C-2997-BCB0-AC8E-BB76939A8BC4}"/>
              </a:ext>
            </a:extLst>
          </p:cNvPr>
          <p:cNvSpPr>
            <a:spLocks noGrp="1"/>
          </p:cNvSpPr>
          <p:nvPr>
            <p:ph type="title"/>
          </p:nvPr>
        </p:nvSpPr>
        <p:spPr>
          <a:xfrm>
            <a:off x="838200" y="365125"/>
            <a:ext cx="10515600" cy="5995918"/>
          </a:xfrm>
        </p:spPr>
        <p:txBody>
          <a:bodyPr/>
          <a:lstStyle/>
          <a:p>
            <a:r>
              <a:rPr lang="en-GB" b="1" dirty="0">
                <a:latin typeface="Times New Roman" panose="02020603050405020304" pitchFamily="18" charset="0"/>
                <a:cs typeface="Times New Roman" panose="02020603050405020304" pitchFamily="18" charset="0"/>
              </a:rPr>
              <a:t>Inspection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Scrum artifacts and the progress toward agreed goals must be inspected frequently and diligently to detect.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potentially undesirable variances or problems.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-Inspection enables adaptation.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-Inspection without adaptation is considered pointless.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6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1A96-B17A-A9DB-D65D-8AD6F34DCE86}"/>
              </a:ext>
            </a:extLst>
          </p:cNvPr>
          <p:cNvSpPr>
            <a:spLocks noGrp="1"/>
          </p:cNvSpPr>
          <p:nvPr>
            <p:ph type="title"/>
          </p:nvPr>
        </p:nvSpPr>
        <p:spPr>
          <a:xfrm>
            <a:off x="838200" y="365125"/>
            <a:ext cx="10515600" cy="5929658"/>
          </a:xfrm>
        </p:spPr>
        <p:txBody>
          <a:bodyPr>
            <a:normAutofit fontScale="90000"/>
          </a:bodyPr>
          <a:lstStyle/>
          <a:p>
            <a:pPr>
              <a:lnSpc>
                <a:spcPct val="100000"/>
              </a:lnSpc>
            </a:pP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Why is SDLC important?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provides a standardized framework that defines activities and deliverables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aids in project planning, estimating, and scheduling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makes project tracking and control easier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increases visibility on all aspects of the life cycle to all stakeholders involved in the development process</a:t>
            </a:r>
            <a:br>
              <a:rPr lang="en-GB" dirty="0"/>
            </a:br>
            <a:endParaRPr lang="en-IN" dirty="0"/>
          </a:p>
        </p:txBody>
      </p:sp>
    </p:spTree>
    <p:extLst>
      <p:ext uri="{BB962C8B-B14F-4D97-AF65-F5344CB8AC3E}">
        <p14:creationId xmlns:p14="http://schemas.microsoft.com/office/powerpoint/2010/main" val="783253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21CA-DE01-1A64-161C-772C2F28A238}"/>
              </a:ext>
            </a:extLst>
          </p:cNvPr>
          <p:cNvSpPr>
            <a:spLocks noGrp="1"/>
          </p:cNvSpPr>
          <p:nvPr>
            <p:ph type="title"/>
          </p:nvPr>
        </p:nvSpPr>
        <p:spPr>
          <a:xfrm>
            <a:off x="838200" y="365125"/>
            <a:ext cx="10515600" cy="6048927"/>
          </a:xfrm>
        </p:spPr>
        <p:txBody>
          <a:bodyPr>
            <a:normAutofit fontScale="90000"/>
          </a:bodyPr>
          <a:lstStyle/>
          <a:p>
            <a:r>
              <a:rPr lang="en-GB" b="1" dirty="0">
                <a:latin typeface="Times New Roman" panose="02020603050405020304" pitchFamily="18" charset="0"/>
                <a:cs typeface="Times New Roman" panose="02020603050405020304" pitchFamily="18" charset="0"/>
              </a:rPr>
              <a:t>Adaptation</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-If any aspects of a process deviate outside acceptable limits or if the resulting product is unacceptable, the process being applied or the materials being produced must be adjusted.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adjustment must be made as soon as possible to minimize further deviation.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 Scrum Team is expected to adapt the moment it learns anything new through inspection.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092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297F-5A84-F40B-BDF9-A5ECC1E67EE2}"/>
              </a:ext>
            </a:extLst>
          </p:cNvPr>
          <p:cNvSpPr>
            <a:spLocks noGrp="1"/>
          </p:cNvSpPr>
          <p:nvPr>
            <p:ph type="title"/>
          </p:nvPr>
        </p:nvSpPr>
        <p:spPr>
          <a:xfrm>
            <a:off x="838200" y="365125"/>
            <a:ext cx="10515600" cy="5783884"/>
          </a:xfrm>
        </p:spPr>
        <p:txBody>
          <a:bodyPr/>
          <a:lstStyle/>
          <a:p>
            <a:r>
              <a:rPr lang="en-IN" b="1" i="0" dirty="0">
                <a:effectLst/>
                <a:latin typeface="Times New Roman" panose="02020603050405020304" pitchFamily="18" charset="0"/>
                <a:cs typeface="Times New Roman" panose="02020603050405020304" pitchFamily="18" charset="0"/>
              </a:rPr>
              <a:t>Five Scrum Values</a:t>
            </a:r>
            <a:br>
              <a:rPr lang="en-IN" b="1" i="0" dirty="0">
                <a:effectLst/>
                <a:latin typeface="Times New Roman" panose="02020603050405020304" pitchFamily="18" charset="0"/>
                <a:cs typeface="Times New Roman" panose="02020603050405020304" pitchFamily="18" charset="0"/>
              </a:rPr>
            </a:br>
            <a:br>
              <a:rPr lang="en-IN" b="1" i="0" dirty="0">
                <a:effectLst/>
                <a:latin typeface="Times New Roman" panose="02020603050405020304" pitchFamily="18" charset="0"/>
                <a:cs typeface="Times New Roman" panose="02020603050405020304" pitchFamily="18" charset="0"/>
              </a:rPr>
            </a:br>
            <a:r>
              <a:rPr lang="en-IN" b="1" i="0" dirty="0">
                <a:effectLst/>
                <a:latin typeface="Times New Roman" panose="02020603050405020304" pitchFamily="18" charset="0"/>
                <a:cs typeface="Times New Roman" panose="02020603050405020304" pitchFamily="18" charset="0"/>
              </a:rPr>
              <a:t>-</a:t>
            </a:r>
            <a:r>
              <a:rPr lang="en-IN" i="0" dirty="0">
                <a:effectLst/>
                <a:latin typeface="Times New Roman" panose="02020603050405020304" pitchFamily="18" charset="0"/>
                <a:cs typeface="Times New Roman" panose="02020603050405020304" pitchFamily="18" charset="0"/>
              </a:rPr>
              <a:t>C</a:t>
            </a:r>
            <a:r>
              <a:rPr lang="en-GB" i="0" dirty="0" err="1">
                <a:effectLst/>
                <a:latin typeface="Times New Roman" panose="02020603050405020304" pitchFamily="18" charset="0"/>
                <a:cs typeface="Times New Roman" panose="02020603050405020304" pitchFamily="18" charset="0"/>
              </a:rPr>
              <a:t>ommitment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t>
            </a:r>
            <a:r>
              <a:rPr lang="en-GB" i="0" dirty="0">
                <a:effectLst/>
                <a:latin typeface="Times New Roman" panose="02020603050405020304" pitchFamily="18" charset="0"/>
                <a:cs typeface="Times New Roman" panose="02020603050405020304" pitchFamily="18" charset="0"/>
              </a:rPr>
              <a:t>Focus</a:t>
            </a:r>
            <a:br>
              <a:rPr lang="en-GB" i="0" dirty="0">
                <a:effectLst/>
                <a:latin typeface="Times New Roman" panose="02020603050405020304" pitchFamily="18" charset="0"/>
                <a:cs typeface="Times New Roman" panose="02020603050405020304" pitchFamily="18" charset="0"/>
              </a:rPr>
            </a:br>
            <a:r>
              <a:rPr lang="en-GB" i="0" dirty="0">
                <a:effectLst/>
                <a:latin typeface="Times New Roman" panose="02020603050405020304" pitchFamily="18" charset="0"/>
                <a:cs typeface="Times New Roman" panose="02020603050405020304" pitchFamily="18" charset="0"/>
              </a:rPr>
              <a:t>-Openness</a:t>
            </a:r>
            <a:br>
              <a:rPr lang="en-GB" i="0" dirty="0">
                <a:effectLst/>
                <a:latin typeface="Times New Roman" panose="02020603050405020304" pitchFamily="18" charset="0"/>
                <a:cs typeface="Times New Roman" panose="02020603050405020304" pitchFamily="18" charset="0"/>
              </a:rPr>
            </a:br>
            <a:r>
              <a:rPr lang="en-GB" i="0" dirty="0">
                <a:effectLst/>
                <a:latin typeface="Times New Roman" panose="02020603050405020304" pitchFamily="18" charset="0"/>
                <a:cs typeface="Times New Roman" panose="02020603050405020304" pitchFamily="18" charset="0"/>
              </a:rPr>
              <a:t>-Respect</a:t>
            </a:r>
            <a:br>
              <a:rPr lang="en-GB" i="0" dirty="0">
                <a:effectLst/>
                <a:latin typeface="Times New Roman" panose="02020603050405020304" pitchFamily="18" charset="0"/>
                <a:cs typeface="Times New Roman" panose="02020603050405020304" pitchFamily="18" charset="0"/>
              </a:rPr>
            </a:br>
            <a:r>
              <a:rPr lang="en-GB" i="0" dirty="0">
                <a:effectLst/>
                <a:latin typeface="Times New Roman" panose="02020603050405020304" pitchFamily="18" charset="0"/>
                <a:cs typeface="Times New Roman" panose="02020603050405020304" pitchFamily="18" charset="0"/>
              </a:rPr>
              <a:t>-Courage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409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4E15-DF3B-471F-473E-6FF5A7013CB9}"/>
              </a:ext>
            </a:extLst>
          </p:cNvPr>
          <p:cNvSpPr>
            <a:spLocks noGrp="1"/>
          </p:cNvSpPr>
          <p:nvPr>
            <p:ph type="title"/>
          </p:nvPr>
        </p:nvSpPr>
        <p:spPr>
          <a:xfrm>
            <a:off x="1249018" y="497301"/>
            <a:ext cx="10515600" cy="5863397"/>
          </a:xfrm>
        </p:spPr>
        <p:txBody>
          <a:bodyPr>
            <a:normAutofit fontScale="90000"/>
          </a:bodyPr>
          <a:lstStyle/>
          <a:p>
            <a:r>
              <a:rPr lang="en-GB" b="1" dirty="0">
                <a:latin typeface="Times New Roman" panose="02020603050405020304" pitchFamily="18" charset="0"/>
                <a:cs typeface="Times New Roman" panose="02020603050405020304" pitchFamily="18" charset="0"/>
              </a:rPr>
              <a:t>Commitment </a:t>
            </a:r>
            <a:br>
              <a:rPr lang="en-GB" dirty="0"/>
            </a:br>
            <a:r>
              <a:rPr lang="en-GB" dirty="0">
                <a:latin typeface="Times New Roman" panose="02020603050405020304" pitchFamily="18" charset="0"/>
                <a:cs typeface="Times New Roman" panose="02020603050405020304" pitchFamily="18" charset="0"/>
              </a:rPr>
              <a:t>-The scrum value of commitment is essential for building an agile culture.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-Scrum teams work together as a unit.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-Teams trust each other to follow through on what they say they are going to do.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-When team members aren’t sure how work is going, they ask.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-Agile teams only agree to take on tasks they believe they can complete, so they are careful not to overcommit.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152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36A3-E148-1545-FD71-65BBF937EFF3}"/>
              </a:ext>
            </a:extLst>
          </p:cNvPr>
          <p:cNvSpPr>
            <a:spLocks noGrp="1"/>
          </p:cNvSpPr>
          <p:nvPr>
            <p:ph type="title"/>
          </p:nvPr>
        </p:nvSpPr>
        <p:spPr>
          <a:xfrm>
            <a:off x="1275521" y="418134"/>
            <a:ext cx="10515600" cy="6260962"/>
          </a:xfrm>
        </p:spPr>
        <p:txBody>
          <a:bodyPr/>
          <a:lstStyle/>
          <a:p>
            <a:r>
              <a:rPr lang="en-GB" b="1" dirty="0">
                <a:latin typeface="Times New Roman" panose="02020603050405020304" pitchFamily="18" charset="0"/>
                <a:cs typeface="Times New Roman" panose="02020603050405020304" pitchFamily="18" charset="0"/>
              </a:rPr>
              <a:t>Courage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Scrum value of courage is critical to an agile team’s success.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-Scrum teams must feel safe enough to say no, to ask for help, and to try new things. </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000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6E6E-8790-39E8-ED97-E0928F22B397}"/>
              </a:ext>
            </a:extLst>
          </p:cNvPr>
          <p:cNvSpPr>
            <a:spLocks noGrp="1"/>
          </p:cNvSpPr>
          <p:nvPr>
            <p:ph type="title"/>
          </p:nvPr>
        </p:nvSpPr>
        <p:spPr>
          <a:xfrm>
            <a:off x="1249017" y="365125"/>
            <a:ext cx="10515600" cy="6492875"/>
          </a:xfrm>
        </p:spPr>
        <p:txBody>
          <a:bodyPr/>
          <a:lstStyle/>
          <a:p>
            <a:r>
              <a:rPr lang="en-GB" b="1" dirty="0">
                <a:latin typeface="Times New Roman" panose="02020603050405020304" pitchFamily="18" charset="0"/>
                <a:cs typeface="Times New Roman" panose="02020603050405020304" pitchFamily="18" charset="0"/>
              </a:rPr>
              <a:t>Focus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scrum value of focus is one of the best skills scrum teams can develop.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-Focus means that whatever scrum teams start they finish.</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-Agile teams are relentless about limiting the amount of work in process . </a:t>
            </a:r>
            <a:br>
              <a:rPr lang="en-GB" dirty="0"/>
            </a:br>
            <a:endParaRPr lang="en-IN" dirty="0"/>
          </a:p>
        </p:txBody>
      </p:sp>
    </p:spTree>
    <p:extLst>
      <p:ext uri="{BB962C8B-B14F-4D97-AF65-F5344CB8AC3E}">
        <p14:creationId xmlns:p14="http://schemas.microsoft.com/office/powerpoint/2010/main" val="845998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2559-C1FD-FD8C-BA68-B8EF4C74B850}"/>
              </a:ext>
            </a:extLst>
          </p:cNvPr>
          <p:cNvSpPr>
            <a:spLocks noGrp="1"/>
          </p:cNvSpPr>
          <p:nvPr>
            <p:ph type="title"/>
          </p:nvPr>
        </p:nvSpPr>
        <p:spPr>
          <a:xfrm>
            <a:off x="1156252" y="364780"/>
            <a:ext cx="10515600" cy="6128440"/>
          </a:xfrm>
        </p:spPr>
        <p:txBody>
          <a:bodyPr>
            <a:normAutofit fontScale="90000"/>
          </a:bodyPr>
          <a:lstStyle/>
          <a:p>
            <a:r>
              <a:rPr lang="en-GB" b="1" dirty="0">
                <a:latin typeface="Times New Roman" panose="02020603050405020304" pitchFamily="18" charset="0"/>
                <a:cs typeface="Times New Roman" panose="02020603050405020304" pitchFamily="18" charset="0"/>
              </a:rPr>
              <a:t>Respect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-Scrum team members demonstrate respect to one another.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-Strength lies in collaboration.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-Everyone has a distinct contribution to make toward completing the work of the sprint.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-Respect each other’s ideas.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-Give each other permission to have a bad day once in a while, and recognize each other’s accomplishments.</a:t>
            </a:r>
            <a:br>
              <a:rPr lang="en-GB" dirty="0"/>
            </a:br>
            <a:endParaRPr lang="en-IN" dirty="0"/>
          </a:p>
        </p:txBody>
      </p:sp>
    </p:spTree>
    <p:extLst>
      <p:ext uri="{BB962C8B-B14F-4D97-AF65-F5344CB8AC3E}">
        <p14:creationId xmlns:p14="http://schemas.microsoft.com/office/powerpoint/2010/main" val="22482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49B8-45F1-B8CC-0E07-53E0CF6D9FA1}"/>
              </a:ext>
            </a:extLst>
          </p:cNvPr>
          <p:cNvSpPr>
            <a:spLocks noGrp="1"/>
          </p:cNvSpPr>
          <p:nvPr>
            <p:ph type="title"/>
          </p:nvPr>
        </p:nvSpPr>
        <p:spPr>
          <a:xfrm>
            <a:off x="1103243" y="364780"/>
            <a:ext cx="10515600" cy="6128440"/>
          </a:xfrm>
        </p:spPr>
        <p:txBody>
          <a:bodyPr>
            <a:normAutofit/>
          </a:bodyPr>
          <a:lstStyle/>
          <a:p>
            <a:r>
              <a:rPr lang="en-GB" sz="3600" b="1" dirty="0">
                <a:latin typeface="Times New Roman" panose="02020603050405020304" pitchFamily="18" charset="0"/>
                <a:cs typeface="Times New Roman" panose="02020603050405020304" pitchFamily="18" charset="0"/>
              </a:rPr>
              <a:t>Scrum Team</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-The Scrum Team consists of one </a:t>
            </a:r>
            <a:r>
              <a:rPr lang="en-GB" sz="3600" b="1" dirty="0">
                <a:latin typeface="Times New Roman" panose="02020603050405020304" pitchFamily="18" charset="0"/>
                <a:cs typeface="Times New Roman" panose="02020603050405020304" pitchFamily="18" charset="0"/>
              </a:rPr>
              <a:t>Scrum Master, one Product Owner, and Developers.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-Typically 10 or fewer people.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 cohesive unit of professionals focused on one objective at a time, the Product Goal.</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-Scrum Teams are cross-functional, the members have all the skills necessary to create value each Sprint.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-Responsible for all product-related activities from stakeholder collaboration, verification, maintenance, operation, experimentation, research and development, and anything else that might be required</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572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32E-F6AE-E69C-1B29-2F5E8D31FA91}"/>
              </a:ext>
            </a:extLst>
          </p:cNvPr>
          <p:cNvSpPr>
            <a:spLocks noGrp="1"/>
          </p:cNvSpPr>
          <p:nvPr>
            <p:ph type="title"/>
          </p:nvPr>
        </p:nvSpPr>
        <p:spPr>
          <a:xfrm>
            <a:off x="1143000" y="371406"/>
            <a:ext cx="10515600" cy="6115188"/>
          </a:xfrm>
        </p:spPr>
        <p:txBody>
          <a:bodyPr>
            <a:normAutofit/>
          </a:bodyPr>
          <a:lstStyle/>
          <a:p>
            <a:r>
              <a:rPr lang="en-GB" sz="3600" b="1" dirty="0">
                <a:latin typeface="Times New Roman" panose="02020603050405020304" pitchFamily="18" charset="0"/>
                <a:cs typeface="Times New Roman" panose="02020603050405020304" pitchFamily="18" charset="0"/>
              </a:rPr>
              <a:t>Developers:</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Developers are the people in the Scrum Team who are committed to create any aspect of a usable Increment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each Sprint.</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Developers are always accountable for:</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Creating a plan for the Sprint, the Sprint Backlog</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Instilling quality by adhering to a Definition of Done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Adapting their plan each day toward the Sprint Goal</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Holding each other accountable as professionals.</a:t>
            </a:r>
            <a:br>
              <a:rPr lang="en-GB"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393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4DF0-6C10-C02B-BCCA-1EFFC4F677C7}"/>
              </a:ext>
            </a:extLst>
          </p:cNvPr>
          <p:cNvSpPr>
            <a:spLocks noGrp="1"/>
          </p:cNvSpPr>
          <p:nvPr>
            <p:ph type="title"/>
          </p:nvPr>
        </p:nvSpPr>
        <p:spPr>
          <a:xfrm>
            <a:off x="1196009" y="437667"/>
            <a:ext cx="10515600" cy="5982666"/>
          </a:xfrm>
        </p:spPr>
        <p:txBody>
          <a:bodyPr>
            <a:noAutofit/>
          </a:bodyPr>
          <a:lstStyle/>
          <a:p>
            <a:br>
              <a:rPr lang="en-GB" sz="3200" b="1" dirty="0">
                <a:latin typeface="Times New Roman" panose="02020603050405020304" pitchFamily="18" charset="0"/>
                <a:cs typeface="Times New Roman" panose="02020603050405020304" pitchFamily="18" charset="0"/>
              </a:rPr>
            </a:br>
            <a:br>
              <a:rPr lang="en-GB" sz="3200" b="1" dirty="0">
                <a:latin typeface="Times New Roman" panose="02020603050405020304" pitchFamily="18" charset="0"/>
                <a:cs typeface="Times New Roman" panose="02020603050405020304" pitchFamily="18" charset="0"/>
              </a:rPr>
            </a:br>
            <a:r>
              <a:rPr lang="en-GB" sz="3200" b="1" dirty="0">
                <a:latin typeface="Times New Roman" panose="02020603050405020304" pitchFamily="18" charset="0"/>
                <a:cs typeface="Times New Roman" panose="02020603050405020304" pitchFamily="18" charset="0"/>
              </a:rPr>
              <a:t>Scrum Master:</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Accountable for establishing Scrum as defined in the Scrum Guide. </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Scrum Master serves the Scrum Team in following ways: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Coaching the team members in self-management and cross-functionality.</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Helping the Scrum Team focus on creating high-value Increments that meet the Definition of Done.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Causing the removal of impediments to the Scrum Team’s progress.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Ensuring that all Scrum events take place and are positive, productive, and kept within the timebox.</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189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2D00-568C-C36F-7DA5-24C894571222}"/>
              </a:ext>
            </a:extLst>
          </p:cNvPr>
          <p:cNvSpPr>
            <a:spLocks noGrp="1"/>
          </p:cNvSpPr>
          <p:nvPr>
            <p:ph type="title"/>
          </p:nvPr>
        </p:nvSpPr>
        <p:spPr>
          <a:xfrm>
            <a:off x="1315279" y="517525"/>
            <a:ext cx="10515600" cy="6340475"/>
          </a:xfrm>
        </p:spPr>
        <p:txBody>
          <a:bodyPr>
            <a:normAutofit fontScale="90000"/>
          </a:bodyPr>
          <a:lstStyle/>
          <a:p>
            <a:r>
              <a:rPr lang="en-GB" dirty="0">
                <a:latin typeface="Times New Roman" panose="02020603050405020304" pitchFamily="18" charset="0"/>
                <a:cs typeface="Times New Roman" panose="02020603050405020304" pitchFamily="18" charset="0"/>
              </a:rPr>
              <a:t>The Scrum Master serves the Product Owner in following ways: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Helping find techniques for effective Product Goal definition and Product Backlog management.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Helping the Scrum Team understand the need for clear and concise Product Backlog items.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Helping establish empirical product planning for a complex environment.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Facilitating stakeholder collaboration as requested or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9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437D-C1CA-D55C-B7DA-049680143788}"/>
              </a:ext>
            </a:extLst>
          </p:cNvPr>
          <p:cNvSpPr>
            <a:spLocks noGrp="1"/>
          </p:cNvSpPr>
          <p:nvPr>
            <p:ph type="title"/>
          </p:nvPr>
        </p:nvSpPr>
        <p:spPr>
          <a:xfrm>
            <a:off x="838200" y="365125"/>
            <a:ext cx="10515600" cy="5969414"/>
          </a:xfrm>
        </p:spPr>
        <p:txBody>
          <a:bodyPr/>
          <a:lstStyle/>
          <a:p>
            <a:pPr>
              <a:lnSpc>
                <a:spcPct val="150000"/>
              </a:lnSpc>
            </a:pPr>
            <a:r>
              <a:rPr lang="en-GB" dirty="0">
                <a:latin typeface="Times New Roman" panose="02020603050405020304" pitchFamily="18" charset="0"/>
                <a:cs typeface="Times New Roman" panose="02020603050405020304" pitchFamily="18" charset="0"/>
              </a:rPr>
              <a:t>-It increases the speed of development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improves client relations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decreases project risks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decreases project management expenses and the overall cost of production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8063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D3D1-D4EF-515A-F446-8BF0FABE33BC}"/>
              </a:ext>
            </a:extLst>
          </p:cNvPr>
          <p:cNvSpPr>
            <a:spLocks noGrp="1"/>
          </p:cNvSpPr>
          <p:nvPr>
            <p:ph type="title"/>
          </p:nvPr>
        </p:nvSpPr>
        <p:spPr>
          <a:xfrm>
            <a:off x="1196008" y="431041"/>
            <a:ext cx="10515600" cy="5995918"/>
          </a:xfrm>
        </p:spPr>
        <p:txBody>
          <a:bodyPr>
            <a:normAutofit fontScale="90000"/>
          </a:bodyPr>
          <a:lstStyle/>
          <a:p>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Scrum Master serves the organization in following ways: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Leading, training, and coaching the organization in its Scrum adoption.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Planning and advising Scrum implementations within the organization.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Helping employees and stakeholders understand and enact an empirical approach for complex work.</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Removing barriers between stakeholders and Scrum Teams.</a:t>
            </a:r>
            <a:br>
              <a:rPr lang="en-GB" dirty="0"/>
            </a:br>
            <a:endParaRPr lang="en-IN" dirty="0"/>
          </a:p>
        </p:txBody>
      </p:sp>
    </p:spTree>
    <p:extLst>
      <p:ext uri="{BB962C8B-B14F-4D97-AF65-F5344CB8AC3E}">
        <p14:creationId xmlns:p14="http://schemas.microsoft.com/office/powerpoint/2010/main" val="4007444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77D3-DFFA-FE84-BB53-F8EA32AB5CC2}"/>
              </a:ext>
            </a:extLst>
          </p:cNvPr>
          <p:cNvSpPr>
            <a:spLocks noGrp="1"/>
          </p:cNvSpPr>
          <p:nvPr>
            <p:ph type="title"/>
          </p:nvPr>
        </p:nvSpPr>
        <p:spPr>
          <a:xfrm>
            <a:off x="1143000" y="431386"/>
            <a:ext cx="10515600" cy="6207953"/>
          </a:xfrm>
        </p:spPr>
        <p:txBody>
          <a:bodyPr/>
          <a:lstStyle/>
          <a:p>
            <a:r>
              <a:rPr lang="en-GB" b="1" dirty="0">
                <a:latin typeface="Times New Roman" panose="02020603050405020304" pitchFamily="18" charset="0"/>
                <a:cs typeface="Times New Roman" panose="02020603050405020304" pitchFamily="18" charset="0"/>
              </a:rPr>
              <a:t>Scrum Events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Sprint is a container for all other events.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-Each event in Scrum is a formal opportunity to inspect and adapt Scrum artifacts.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-These events are specifically designed to enable the transparency required.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-Failure to operate any events as prescribed results in lost opportunities to inspect and adapt. </a:t>
            </a:r>
            <a:br>
              <a:rPr lang="en-GB" dirty="0"/>
            </a:br>
            <a:endParaRPr lang="en-IN" dirty="0"/>
          </a:p>
        </p:txBody>
      </p:sp>
    </p:spTree>
    <p:extLst>
      <p:ext uri="{BB962C8B-B14F-4D97-AF65-F5344CB8AC3E}">
        <p14:creationId xmlns:p14="http://schemas.microsoft.com/office/powerpoint/2010/main" val="2095776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72AE-9279-106A-EF88-E46DD8EA2F00}"/>
              </a:ext>
            </a:extLst>
          </p:cNvPr>
          <p:cNvSpPr>
            <a:spLocks noGrp="1"/>
          </p:cNvSpPr>
          <p:nvPr>
            <p:ph type="title"/>
          </p:nvPr>
        </p:nvSpPr>
        <p:spPr>
          <a:xfrm>
            <a:off x="1196009" y="457890"/>
            <a:ext cx="10515600" cy="6128440"/>
          </a:xfrm>
        </p:spPr>
        <p:txBody>
          <a:bodyPr>
            <a:normAutofit fontScale="90000"/>
          </a:bodyPr>
          <a:lstStyle/>
          <a:p>
            <a:br>
              <a:rPr lang="en-GB" sz="4000" b="1"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Sprint</a:t>
            </a:r>
            <a:br>
              <a:rPr lang="en-GB" sz="4000" b="1"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-Sprints are the heartbeat of Scrum, where ideas are turned into value.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-They are fixed length events of one month or less to create consistency.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-A new Sprint starts immediately after the conclusion of the previous Sprint.</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-All the work necessary to achieve the Product Goal, including </a:t>
            </a:r>
            <a:r>
              <a:rPr lang="en-GB" sz="4000" b="1" dirty="0">
                <a:latin typeface="Times New Roman" panose="02020603050405020304" pitchFamily="18" charset="0"/>
                <a:cs typeface="Times New Roman" panose="02020603050405020304" pitchFamily="18" charset="0"/>
              </a:rPr>
              <a:t>Sprint Planning, Daily Scrums, Sprint Review, and Sprint Retrospective, happen within Sprints</a:t>
            </a:r>
            <a:r>
              <a:rPr lang="en-GB" sz="4000" dirty="0">
                <a:latin typeface="Times New Roman" panose="02020603050405020304" pitchFamily="18" charset="0"/>
                <a:cs typeface="Times New Roman" panose="02020603050405020304" pitchFamily="18" charset="0"/>
              </a:rPr>
              <a:t>.</a:t>
            </a:r>
            <a:br>
              <a:rPr lang="en-GB" dirty="0"/>
            </a:br>
            <a:endParaRPr lang="en-IN" dirty="0"/>
          </a:p>
        </p:txBody>
      </p:sp>
    </p:spTree>
    <p:extLst>
      <p:ext uri="{BB962C8B-B14F-4D97-AF65-F5344CB8AC3E}">
        <p14:creationId xmlns:p14="http://schemas.microsoft.com/office/powerpoint/2010/main" val="3881323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3569-34DF-338C-3C17-B40DC1788982}"/>
              </a:ext>
            </a:extLst>
          </p:cNvPr>
          <p:cNvSpPr>
            <a:spLocks noGrp="1"/>
          </p:cNvSpPr>
          <p:nvPr>
            <p:ph type="title"/>
          </p:nvPr>
        </p:nvSpPr>
        <p:spPr>
          <a:xfrm>
            <a:off x="1169505" y="378032"/>
            <a:ext cx="10515600" cy="6101936"/>
          </a:xfrm>
        </p:spPr>
        <p:txBody>
          <a:bodyPr/>
          <a:lstStyle/>
          <a:p>
            <a:r>
              <a:rPr lang="en-GB" b="1" dirty="0">
                <a:latin typeface="Times New Roman" panose="02020603050405020304" pitchFamily="18" charset="0"/>
                <a:cs typeface="Times New Roman" panose="02020603050405020304" pitchFamily="18" charset="0"/>
              </a:rPr>
              <a:t>During the Sprint:</a:t>
            </a:r>
            <a:br>
              <a:rPr lang="en-GB" dirty="0"/>
            </a:br>
            <a:r>
              <a:rPr lang="en-GB" dirty="0">
                <a:latin typeface="Times New Roman" panose="02020603050405020304" pitchFamily="18" charset="0"/>
                <a:cs typeface="Times New Roman" panose="02020603050405020304" pitchFamily="18" charset="0"/>
              </a:rPr>
              <a:t>● No changes are made that would endanger the Sprint Goal</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Quality does not decrease.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The Product Backlog is refined as needed.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Scope may be clarified and renegotiated with the Product Owner as more is learned.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469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5C14-9A2E-7DA6-9F82-0605199D8E8E}"/>
              </a:ext>
            </a:extLst>
          </p:cNvPr>
          <p:cNvSpPr>
            <a:spLocks noGrp="1"/>
          </p:cNvSpPr>
          <p:nvPr>
            <p:ph type="title"/>
          </p:nvPr>
        </p:nvSpPr>
        <p:spPr>
          <a:xfrm>
            <a:off x="1381539" y="371406"/>
            <a:ext cx="10515600" cy="6115188"/>
          </a:xfrm>
        </p:spPr>
        <p:txBody>
          <a:bodyPr>
            <a:normAutofit fontScale="90000"/>
          </a:bodyPr>
          <a:lstStyle/>
          <a:p>
            <a:r>
              <a:rPr lang="en-GB" dirty="0">
                <a:latin typeface="Times New Roman" panose="02020603050405020304" pitchFamily="18" charset="0"/>
                <a:cs typeface="Times New Roman" panose="02020603050405020304" pitchFamily="18" charset="0"/>
              </a:rPr>
              <a:t>-Each Sprint may be considered a short project.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-Sprints enable predictability by ensuring inspection and adaptation of progress toward a Product Goal.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-Various practices exist to forecast progress, like burn-downs, burn-ups, or cumulative flows.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 Sprint could be cancelled if the Sprint Goal becomes obsolete.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-Only the Product Owner has the authority to cancel the Sprint.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6849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F242-FDC4-4BDF-BA74-98735B636ECC}"/>
              </a:ext>
            </a:extLst>
          </p:cNvPr>
          <p:cNvSpPr>
            <a:spLocks noGrp="1"/>
          </p:cNvSpPr>
          <p:nvPr>
            <p:ph type="title"/>
          </p:nvPr>
        </p:nvSpPr>
        <p:spPr>
          <a:xfrm>
            <a:off x="1315278" y="325023"/>
            <a:ext cx="10515600" cy="6207953"/>
          </a:xfrm>
        </p:spPr>
        <p:txBody>
          <a:bodyPr/>
          <a:lstStyle/>
          <a:p>
            <a:r>
              <a:rPr lang="en-GB" b="1" dirty="0">
                <a:latin typeface="Times New Roman" panose="02020603050405020304" pitchFamily="18" charset="0"/>
                <a:cs typeface="Times New Roman" panose="02020603050405020304" pitchFamily="18" charset="0"/>
              </a:rPr>
              <a:t>Sprint Planning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-Sprint Planning initiates the Sprint by laying out the work to be performed for the Sprint.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-Resulting plan is created by the collaborative work of the entire Scrum Team.</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-Product Owner ensures that attendees are prepared to discuss the most important Product Backlog items and how they map to the Product Goal.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250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9CD2-EEFE-3968-C7C6-7AD1846813EE}"/>
              </a:ext>
            </a:extLst>
          </p:cNvPr>
          <p:cNvSpPr>
            <a:spLocks noGrp="1"/>
          </p:cNvSpPr>
          <p:nvPr>
            <p:ph type="title"/>
          </p:nvPr>
        </p:nvSpPr>
        <p:spPr>
          <a:xfrm>
            <a:off x="1474305" y="457890"/>
            <a:ext cx="10515600" cy="6141692"/>
          </a:xfrm>
        </p:spPr>
        <p:txBody>
          <a:bodyPr/>
          <a:lstStyle/>
          <a:p>
            <a:r>
              <a:rPr lang="en-GB" b="1" dirty="0">
                <a:latin typeface="Times New Roman" panose="02020603050405020304" pitchFamily="18" charset="0"/>
                <a:cs typeface="Times New Roman" panose="02020603050405020304" pitchFamily="18" charset="0"/>
              </a:rPr>
              <a:t>Topic One: Why is this Sprint valuable</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Product Owner proposes how the product could increase its value and utility in the current Sprint.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whole Scrum Team then collaborates to define a Sprint Goal that communicates why the Sprint is valuable to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stakeholders.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Sprint Goal must be finalized prior to the end of Sprint Planning.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527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DA1E-3DD8-3ABA-FFDD-6BA0CE6608A3}"/>
              </a:ext>
            </a:extLst>
          </p:cNvPr>
          <p:cNvSpPr>
            <a:spLocks noGrp="1"/>
          </p:cNvSpPr>
          <p:nvPr>
            <p:ph type="title"/>
          </p:nvPr>
        </p:nvSpPr>
        <p:spPr>
          <a:xfrm>
            <a:off x="1447800" y="325023"/>
            <a:ext cx="10515600" cy="6207953"/>
          </a:xfrm>
        </p:spPr>
        <p:txBody>
          <a:bodyPr>
            <a:normAutofit/>
          </a:bodyPr>
          <a:lstStyle/>
          <a:p>
            <a:r>
              <a:rPr lang="en-GB" sz="3600" b="1" dirty="0">
                <a:latin typeface="Times New Roman" panose="02020603050405020304" pitchFamily="18" charset="0"/>
                <a:cs typeface="Times New Roman" panose="02020603050405020304" pitchFamily="18" charset="0"/>
              </a:rPr>
              <a:t>Topic Two: What can be Done in this Sprint?</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-Through discussion with the Product Owner, the Developers select items from the Product Backlog to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include in the current Sprint.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-Scrum Team may refine these items during this process, which increases understanding and confidence.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-Selecting how much can be completed within a Sprint may be challenging.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-The more the Developers know about their past performance, their upcoming capacity, and their Definition of Done, the more confident they will be in their Sprint forecasts.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284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8745-295C-A3DF-FF4D-6D7450CE2CDA}"/>
              </a:ext>
            </a:extLst>
          </p:cNvPr>
          <p:cNvSpPr>
            <a:spLocks noGrp="1"/>
          </p:cNvSpPr>
          <p:nvPr>
            <p:ph type="title"/>
          </p:nvPr>
        </p:nvSpPr>
        <p:spPr>
          <a:xfrm>
            <a:off x="1381539" y="450919"/>
            <a:ext cx="10515600" cy="5956162"/>
          </a:xfrm>
        </p:spPr>
        <p:txBody>
          <a:bodyPr>
            <a:normAutofit fontScale="90000"/>
          </a:bodyPr>
          <a:lstStyle/>
          <a:p>
            <a:r>
              <a:rPr lang="en-GB" b="1" dirty="0">
                <a:latin typeface="Times New Roman" panose="02020603050405020304" pitchFamily="18" charset="0"/>
                <a:cs typeface="Times New Roman" panose="02020603050405020304" pitchFamily="18" charset="0"/>
              </a:rPr>
              <a:t>Topic Three: How will the chosen work get done?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-For each selected Product Backlog item, the Developers plan the work necessary to create an Increment that meets the Definition of Done.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-Done by decomposing Product Backlog items into smaller work items of one day or less. </a:t>
            </a:r>
            <a:br>
              <a:rPr lang="en-GB" dirty="0"/>
            </a:br>
            <a:endParaRPr lang="en-IN" dirty="0"/>
          </a:p>
        </p:txBody>
      </p:sp>
    </p:spTree>
    <p:extLst>
      <p:ext uri="{BB962C8B-B14F-4D97-AF65-F5344CB8AC3E}">
        <p14:creationId xmlns:p14="http://schemas.microsoft.com/office/powerpoint/2010/main" val="928794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F06D-D6A4-4E51-1B49-AEAFEC432830}"/>
              </a:ext>
            </a:extLst>
          </p:cNvPr>
          <p:cNvSpPr>
            <a:spLocks noGrp="1"/>
          </p:cNvSpPr>
          <p:nvPr>
            <p:ph type="title"/>
          </p:nvPr>
        </p:nvSpPr>
        <p:spPr>
          <a:xfrm>
            <a:off x="1245704" y="550656"/>
            <a:ext cx="10717696" cy="5969414"/>
          </a:xfrm>
        </p:spPr>
        <p:txBody>
          <a:bodyPr/>
          <a:lstStyle/>
          <a:p>
            <a:r>
              <a:rPr lang="en-GB" dirty="0">
                <a:latin typeface="Times New Roman" panose="02020603050405020304" pitchFamily="18" charset="0"/>
                <a:cs typeface="Times New Roman" panose="02020603050405020304" pitchFamily="18" charset="0"/>
              </a:rPr>
              <a:t>-The Sprint Goal, the Product Backlog items selected for the Sprint, plus the plan for delivering them are together referred to as the </a:t>
            </a:r>
            <a:r>
              <a:rPr lang="en-GB" dirty="0">
                <a:highlight>
                  <a:srgbClr val="FFFF00"/>
                </a:highlight>
                <a:latin typeface="Times New Roman" panose="02020603050405020304" pitchFamily="18" charset="0"/>
                <a:cs typeface="Times New Roman" panose="02020603050405020304" pitchFamily="18" charset="0"/>
              </a:rPr>
              <a:t>Sprint Backlog.</a:t>
            </a:r>
            <a:br>
              <a:rPr lang="en-GB" dirty="0">
                <a:highlight>
                  <a:srgbClr val="FFFF00"/>
                </a:highlight>
                <a:latin typeface="Times New Roman" panose="02020603050405020304" pitchFamily="18" charset="0"/>
                <a:cs typeface="Times New Roman" panose="02020603050405020304" pitchFamily="18" charset="0"/>
              </a:rPr>
            </a:br>
            <a:br>
              <a:rPr lang="en-GB" dirty="0">
                <a:highlight>
                  <a:srgbClr val="FFFF00"/>
                </a:highlight>
                <a:latin typeface="Times New Roman" panose="02020603050405020304" pitchFamily="18" charset="0"/>
                <a:cs typeface="Times New Roman" panose="02020603050405020304" pitchFamily="18" charset="0"/>
              </a:rPr>
            </a:br>
            <a:r>
              <a:rPr lang="en-GB" dirty="0">
                <a:highlight>
                  <a:srgbClr val="FFFF00"/>
                </a:highlight>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Sprint Planning is timeboxed to a maximum of eight hours for a one-month Sprint.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82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B0AE-870D-5454-6DCE-7AAFFE601919}"/>
              </a:ext>
            </a:extLst>
          </p:cNvPr>
          <p:cNvSpPr>
            <a:spLocks noGrp="1"/>
          </p:cNvSpPr>
          <p:nvPr>
            <p:ph type="title"/>
          </p:nvPr>
        </p:nvSpPr>
        <p:spPr>
          <a:xfrm>
            <a:off x="422031" y="365125"/>
            <a:ext cx="11591777" cy="6062179"/>
          </a:xfrm>
        </p:spPr>
        <p:txBody>
          <a:bodyPr>
            <a:noAutofit/>
          </a:bodyPr>
          <a:lstStyle/>
          <a:p>
            <a:pPr>
              <a:lnSpc>
                <a:spcPct val="150000"/>
              </a:lnSpc>
            </a:pPr>
            <a:r>
              <a:rPr lang="en-GB" sz="3200" b="1" dirty="0">
                <a:latin typeface="Times New Roman" panose="02020603050405020304" pitchFamily="18" charset="0"/>
                <a:cs typeface="Times New Roman" panose="02020603050405020304" pitchFamily="18" charset="0"/>
              </a:rPr>
              <a:t>WATERFALL MODEL</a:t>
            </a:r>
            <a:br>
              <a:rPr lang="en-GB" sz="3200" dirty="0"/>
            </a:br>
            <a:r>
              <a:rPr lang="en-GB" sz="3200" dirty="0"/>
              <a:t>   </a:t>
            </a:r>
            <a:r>
              <a:rPr lang="en-GB" sz="2800" dirty="0">
                <a:latin typeface="Times New Roman" panose="02020603050405020304" pitchFamily="18" charset="0"/>
                <a:cs typeface="Times New Roman" panose="02020603050405020304" pitchFamily="18" charset="0"/>
              </a:rPr>
              <a:t>-The Waterfall Model was the first Process Model to be introduced.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-It is also referred to as a linear-sequential life cycle model because it      	illustrates the software development process in a linear sequential flow.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-It is very simple to understand and use.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-The whole process of software development is divided into separate phases.</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-Any phase in the development process begins only if the previous phase is 	complete, the phases do not overlap.</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-The outcome of one phase acts as the input for the next phase sequentially.</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15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B178-C999-5225-7BA1-34FDC8B07ABA}"/>
              </a:ext>
            </a:extLst>
          </p:cNvPr>
          <p:cNvSpPr>
            <a:spLocks noGrp="1"/>
          </p:cNvSpPr>
          <p:nvPr>
            <p:ph type="title"/>
          </p:nvPr>
        </p:nvSpPr>
        <p:spPr>
          <a:xfrm>
            <a:off x="1315279" y="497646"/>
            <a:ext cx="10515600" cy="6115188"/>
          </a:xfrm>
        </p:spPr>
        <p:txBody>
          <a:bodyPr>
            <a:noAutofit/>
          </a:bodyPr>
          <a:lstStyle/>
          <a:p>
            <a:r>
              <a:rPr lang="en-GB" sz="2800" b="1" dirty="0">
                <a:latin typeface="Times New Roman" panose="02020603050405020304" pitchFamily="18" charset="0"/>
                <a:cs typeface="Times New Roman" panose="02020603050405020304" pitchFamily="18" charset="0"/>
              </a:rPr>
              <a:t>Daily Scrum</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The purpose of the Daily Scrum is to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-Inspect progress toward the Sprint Goal.</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-Adapt the Sprint Backlog as necessary, adjust the upcoming planned work.</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*The Daily Scrum is a 15-minute event for the Developers of the Scrum Team.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*To reduce complexity, it is held at the same time and place every working day of the Sprint.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*Daily Scrum focuses on progress toward the Sprint Goal and produces an actionable plan for the next day of work. </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*This creates focus and improves self-management.</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*Daily Scrums improve communications, identify impediments, promote quick decision-making, &amp;</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consequently eliminate the need for other meetings.</a:t>
            </a:r>
            <a:br>
              <a:rPr lang="en-GB"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94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4572-962F-6A89-35B3-1DD130B6766B}"/>
              </a:ext>
            </a:extLst>
          </p:cNvPr>
          <p:cNvSpPr>
            <a:spLocks noGrp="1"/>
          </p:cNvSpPr>
          <p:nvPr>
            <p:ph type="title"/>
          </p:nvPr>
        </p:nvSpPr>
        <p:spPr>
          <a:xfrm>
            <a:off x="1288774" y="278296"/>
            <a:ext cx="10515600" cy="6267933"/>
          </a:xfrm>
        </p:spPr>
        <p:txBody>
          <a:bodyPr>
            <a:noAutofit/>
          </a:bodyPr>
          <a:lstStyle/>
          <a:p>
            <a:r>
              <a:rPr lang="en-GB" sz="3000" b="1" dirty="0">
                <a:latin typeface="Times New Roman" panose="02020603050405020304" pitchFamily="18" charset="0"/>
                <a:cs typeface="Times New Roman" panose="02020603050405020304" pitchFamily="18" charset="0"/>
              </a:rPr>
              <a:t>Sprint Review</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-To inspect the outcome of the Sprint and determine future adaptations. </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-The Scrum Team presents the results of their work to key stakeholders.</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-Progress toward the Product Goal is discussed.</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-Review what was accomplished in the Sprint and what has changed in their environment. </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-Based on this information, attendees collaborate on what to do next. </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-The Product Backlog may also be adjusted to meet new opportunities. </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-Second to last event of the Sprint.</a:t>
            </a:r>
            <a:br>
              <a:rPr lang="en-GB" sz="3000" dirty="0">
                <a:latin typeface="Times New Roman" panose="02020603050405020304" pitchFamily="18" charset="0"/>
                <a:cs typeface="Times New Roman" panose="02020603050405020304" pitchFamily="18" charset="0"/>
              </a:rPr>
            </a:br>
            <a:r>
              <a:rPr lang="en-GB" sz="3000" dirty="0">
                <a:latin typeface="Times New Roman" panose="02020603050405020304" pitchFamily="18" charset="0"/>
                <a:cs typeface="Times New Roman" panose="02020603050405020304" pitchFamily="18" charset="0"/>
              </a:rPr>
              <a:t>-Timeboxed to a maximum of four hours for a one-month Sprint.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55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276A-D519-22ED-F861-FE9345DA36F8}"/>
              </a:ext>
            </a:extLst>
          </p:cNvPr>
          <p:cNvSpPr>
            <a:spLocks noGrp="1"/>
          </p:cNvSpPr>
          <p:nvPr>
            <p:ph type="title"/>
          </p:nvPr>
        </p:nvSpPr>
        <p:spPr>
          <a:xfrm>
            <a:off x="1553817" y="471143"/>
            <a:ext cx="10515600" cy="6154945"/>
          </a:xfrm>
        </p:spPr>
        <p:txBody>
          <a:bodyPr>
            <a:noAutofit/>
          </a:bodyPr>
          <a:lstStyle/>
          <a:p>
            <a:r>
              <a:rPr lang="en-GB" sz="3200" b="1" dirty="0">
                <a:latin typeface="Times New Roman" panose="02020603050405020304" pitchFamily="18" charset="0"/>
                <a:cs typeface="Times New Roman" panose="02020603050405020304" pitchFamily="18" charset="0"/>
              </a:rPr>
              <a:t>Sprint Retrospective</a:t>
            </a:r>
            <a:br>
              <a:rPr lang="en-GB" sz="3200" b="1"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-Used to plan ways to increase quality and effectiveness.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-Scrum Team inspects how the last Sprint went with regards to individuals, interactions, processes, tools, and their Definition of Done.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-Inspected elements often vary with the domain of work.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-Assumptions that led them astray are identified and their origins explored.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Scrum Team discusses what went well during the Sprint, what problems it encountered, and how those problems were solved.</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327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3C4C-9994-164D-4983-14F95337EC15}"/>
              </a:ext>
            </a:extLst>
          </p:cNvPr>
          <p:cNvSpPr>
            <a:spLocks noGrp="1"/>
          </p:cNvSpPr>
          <p:nvPr>
            <p:ph type="title"/>
          </p:nvPr>
        </p:nvSpPr>
        <p:spPr>
          <a:xfrm>
            <a:off x="1394792" y="365125"/>
            <a:ext cx="10515600" cy="6366979"/>
          </a:xfrm>
        </p:spPr>
        <p:txBody>
          <a:bodyPr/>
          <a:lstStyle/>
          <a:p>
            <a:r>
              <a:rPr lang="en-GB" dirty="0">
                <a:latin typeface="Times New Roman" panose="02020603050405020304" pitchFamily="18" charset="0"/>
                <a:cs typeface="Times New Roman" panose="02020603050405020304" pitchFamily="18" charset="0"/>
              </a:rPr>
              <a:t>-The Scrum Team identifies the most helpful changes to improve its effectiveness.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most impactful improvements are addressed as soon as possible.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-They may even be added to the Sprint Backlog for the next Sprint.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Sprint Retrospective concludes the Sprint.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-It is timeboxed to a maximum of three hours for a one-month Sprint.</a:t>
            </a:r>
            <a:endParaRPr lang="en-IN" dirty="0"/>
          </a:p>
        </p:txBody>
      </p:sp>
    </p:spTree>
    <p:extLst>
      <p:ext uri="{BB962C8B-B14F-4D97-AF65-F5344CB8AC3E}">
        <p14:creationId xmlns:p14="http://schemas.microsoft.com/office/powerpoint/2010/main" val="2681521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519A-5EE7-4258-77F8-59B8A838227F}"/>
              </a:ext>
            </a:extLst>
          </p:cNvPr>
          <p:cNvSpPr>
            <a:spLocks noGrp="1"/>
          </p:cNvSpPr>
          <p:nvPr>
            <p:ph type="title"/>
          </p:nvPr>
        </p:nvSpPr>
        <p:spPr>
          <a:xfrm>
            <a:off x="1209261" y="371406"/>
            <a:ext cx="10515600" cy="6115188"/>
          </a:xfrm>
        </p:spPr>
        <p:txBody>
          <a:bodyPr>
            <a:normAutofit fontScale="90000"/>
          </a:bodyPr>
          <a:lstStyle/>
          <a:p>
            <a:r>
              <a:rPr lang="en-GB" b="1" dirty="0">
                <a:latin typeface="Times New Roman" panose="02020603050405020304" pitchFamily="18" charset="0"/>
                <a:cs typeface="Times New Roman" panose="02020603050405020304" pitchFamily="18" charset="0"/>
              </a:rPr>
              <a:t>Scrum Artifacts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-Scrum’s artifacts represent work or value.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-Designed to maximize transparency of key information.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-Each artifact contains a commitment to ensure it provides information that enhances transparency and focus against which progress can be measured.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For the Product Backlog it is the Product Goal.</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For the Sprint Backlog it is the Sprint Goal.</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For the Increment it is the Definition of Done.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132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6273-DB1B-39C4-711C-D2018C58E5AF}"/>
              </a:ext>
            </a:extLst>
          </p:cNvPr>
          <p:cNvSpPr>
            <a:spLocks noGrp="1"/>
          </p:cNvSpPr>
          <p:nvPr>
            <p:ph type="title"/>
          </p:nvPr>
        </p:nvSpPr>
        <p:spPr>
          <a:xfrm>
            <a:off x="1381540" y="563907"/>
            <a:ext cx="10515600" cy="6154945"/>
          </a:xfrm>
        </p:spPr>
        <p:txBody>
          <a:bodyPr>
            <a:normAutofit fontScale="90000"/>
          </a:bodyPr>
          <a:lstStyle/>
          <a:p>
            <a:r>
              <a:rPr lang="en-GB" sz="3200" b="1" dirty="0">
                <a:latin typeface="Times New Roman" panose="02020603050405020304" pitchFamily="18" charset="0"/>
                <a:cs typeface="Times New Roman" panose="02020603050405020304" pitchFamily="18" charset="0"/>
              </a:rPr>
              <a:t>Product </a:t>
            </a:r>
            <a:r>
              <a:rPr lang="en-GB" sz="3200" b="1" dirty="0" err="1">
                <a:latin typeface="Times New Roman" panose="02020603050405020304" pitchFamily="18" charset="0"/>
                <a:cs typeface="Times New Roman" panose="02020603050405020304" pitchFamily="18" charset="0"/>
              </a:rPr>
              <a:t>Backlog:"</a:t>
            </a:r>
            <a:r>
              <a:rPr lang="en-GB" sz="3200" dirty="0" err="1">
                <a:latin typeface="Times New Roman" panose="02020603050405020304" pitchFamily="18" charset="0"/>
                <a:cs typeface="Times New Roman" panose="02020603050405020304" pitchFamily="18" charset="0"/>
              </a:rPr>
              <a:t>what</a:t>
            </a:r>
            <a:r>
              <a:rPr lang="en-GB" sz="3200" dirty="0">
                <a:latin typeface="Times New Roman" panose="02020603050405020304" pitchFamily="18" charset="0"/>
                <a:cs typeface="Times New Roman" panose="02020603050405020304" pitchFamily="18" charset="0"/>
              </a:rPr>
              <a:t> is needed, ordered by when it is needed</a:t>
            </a:r>
            <a:r>
              <a:rPr lang="en-GB" sz="3200" b="1" dirty="0">
                <a:latin typeface="Times New Roman" panose="02020603050405020304" pitchFamily="18" charset="0"/>
                <a:cs typeface="Times New Roman" panose="02020603050405020304" pitchFamily="18" charset="0"/>
              </a:rPr>
              <a: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-Visible to everyone in team.</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-An emergent, ordered list of what is needed to improve the product.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breakdown of work to be done.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-An ordered list of product requirements  maintained by team for a product.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-Product owner is responsible for managing and maintaining the product backlog items.</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Product Goal is the long-term objective for the Scrum Team.</a:t>
            </a:r>
            <a:br>
              <a:rPr lang="en-GB"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76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160F-7F27-1F02-16D3-14F589E0CC7F}"/>
              </a:ext>
            </a:extLst>
          </p:cNvPr>
          <p:cNvSpPr>
            <a:spLocks noGrp="1"/>
          </p:cNvSpPr>
          <p:nvPr>
            <p:ph type="title"/>
          </p:nvPr>
        </p:nvSpPr>
        <p:spPr>
          <a:xfrm>
            <a:off x="1408044" y="185530"/>
            <a:ext cx="10515600" cy="6400800"/>
          </a:xfrm>
        </p:spPr>
        <p:txBody>
          <a:bodyPr>
            <a:normAutofit fontScale="90000"/>
          </a:bodyPr>
          <a:lstStyle/>
          <a:p>
            <a:br>
              <a:rPr lang="en-GB" b="0" i="0" dirty="0">
                <a:solidFill>
                  <a:srgbClr val="202122"/>
                </a:solidFill>
                <a:effectLst/>
                <a:latin typeface="Arial" panose="020B0604020202020204" pitchFamily="34" charset="0"/>
              </a:rPr>
            </a:br>
            <a:r>
              <a:rPr lang="en-GB" sz="4000" b="1" i="0" dirty="0">
                <a:solidFill>
                  <a:srgbClr val="202122"/>
                </a:solidFill>
                <a:effectLst/>
                <a:latin typeface="Times New Roman" panose="02020603050405020304" pitchFamily="18" charset="0"/>
                <a:cs typeface="Times New Roman" panose="02020603050405020304" pitchFamily="18" charset="0"/>
              </a:rPr>
              <a:t>Sprint Backlog</a:t>
            </a:r>
            <a:br>
              <a:rPr lang="en-GB" sz="4000" b="0" i="0" dirty="0">
                <a:solidFill>
                  <a:srgbClr val="202122"/>
                </a:solidFill>
                <a:effectLst/>
                <a:latin typeface="Times New Roman" panose="02020603050405020304" pitchFamily="18" charset="0"/>
                <a:cs typeface="Times New Roman" panose="02020603050405020304" pitchFamily="18" charset="0"/>
              </a:rPr>
            </a:br>
            <a:r>
              <a:rPr lang="en-GB" sz="4000" b="0" i="0" dirty="0">
                <a:solidFill>
                  <a:srgbClr val="202122"/>
                </a:solidFill>
                <a:effectLst/>
                <a:latin typeface="Times New Roman" panose="02020603050405020304" pitchFamily="18" charset="0"/>
                <a:cs typeface="Times New Roman" panose="02020603050405020304" pitchFamily="18" charset="0"/>
              </a:rPr>
              <a:t> -The subset of items from the product backlog intended for developers to address in the upcoming sprint.</a:t>
            </a:r>
            <a:br>
              <a:rPr lang="en-GB" sz="4000" b="0" i="0" dirty="0">
                <a:solidFill>
                  <a:srgbClr val="202122"/>
                </a:solidFill>
                <a:effectLst/>
                <a:latin typeface="Times New Roman" panose="02020603050405020304" pitchFamily="18" charset="0"/>
                <a:cs typeface="Times New Roman" panose="02020603050405020304" pitchFamily="18" charset="0"/>
              </a:rPr>
            </a:br>
            <a:r>
              <a:rPr lang="en-GB" sz="4000" b="0" i="0" dirty="0">
                <a:solidFill>
                  <a:srgbClr val="202122"/>
                </a:solidFill>
                <a:effectLst/>
                <a:latin typeface="Times New Roman" panose="02020603050405020304" pitchFamily="18" charset="0"/>
                <a:cs typeface="Times New Roman" panose="02020603050405020304" pitchFamily="18" charset="0"/>
              </a:rPr>
              <a:t>-</a:t>
            </a:r>
            <a:r>
              <a:rPr lang="en-GB" sz="4000" dirty="0">
                <a:solidFill>
                  <a:srgbClr val="202122"/>
                </a:solidFill>
                <a:latin typeface="Times New Roman" panose="02020603050405020304" pitchFamily="18" charset="0"/>
                <a:cs typeface="Times New Roman" panose="02020603050405020304" pitchFamily="18" charset="0"/>
              </a:rPr>
              <a:t>A</a:t>
            </a:r>
            <a:r>
              <a:rPr lang="en-GB" sz="4000" b="0" i="0" dirty="0">
                <a:solidFill>
                  <a:srgbClr val="202122"/>
                </a:solidFill>
                <a:effectLst/>
                <a:latin typeface="Times New Roman" panose="02020603050405020304" pitchFamily="18" charset="0"/>
                <a:cs typeface="Times New Roman" panose="02020603050405020304" pitchFamily="18" charset="0"/>
              </a:rPr>
              <a:t> plan by and for the Developers.</a:t>
            </a:r>
            <a:br>
              <a:rPr lang="en-GB" sz="4000" b="0" i="0" dirty="0">
                <a:solidFill>
                  <a:srgbClr val="202122"/>
                </a:solidFill>
                <a:effectLst/>
                <a:latin typeface="Times New Roman" panose="02020603050405020304" pitchFamily="18" charset="0"/>
                <a:cs typeface="Times New Roman" panose="02020603050405020304" pitchFamily="18" charset="0"/>
              </a:rPr>
            </a:br>
            <a:r>
              <a:rPr lang="en-GB" sz="4000" b="0" i="0" dirty="0">
                <a:solidFill>
                  <a:srgbClr val="202122"/>
                </a:solidFill>
                <a:effectLst/>
                <a:latin typeface="Times New Roman" panose="02020603050405020304" pitchFamily="18" charset="0"/>
                <a:cs typeface="Times New Roman" panose="02020603050405020304" pitchFamily="18" charset="0"/>
              </a:rPr>
              <a:t>-</a:t>
            </a:r>
            <a:r>
              <a:rPr lang="en-GB" sz="4000" dirty="0">
                <a:solidFill>
                  <a:srgbClr val="202122"/>
                </a:solidFill>
                <a:latin typeface="Times New Roman" panose="02020603050405020304" pitchFamily="18" charset="0"/>
                <a:cs typeface="Times New Roman" panose="02020603050405020304" pitchFamily="18" charset="0"/>
              </a:rPr>
              <a:t>H</a:t>
            </a:r>
            <a:r>
              <a:rPr lang="en-GB" sz="4000" b="0" i="0" dirty="0">
                <a:solidFill>
                  <a:srgbClr val="202122"/>
                </a:solidFill>
                <a:effectLst/>
                <a:latin typeface="Times New Roman" panose="02020603050405020304" pitchFamily="18" charset="0"/>
                <a:cs typeface="Times New Roman" panose="02020603050405020304" pitchFamily="18" charset="0"/>
              </a:rPr>
              <a:t>ighly visible, real-time picture of the work that the Developers plan to accomplish during the Sprint in order to achieve the Sprint Goal.</a:t>
            </a:r>
            <a:br>
              <a:rPr lang="en-GB" sz="4000" b="0" i="0" dirty="0">
                <a:solidFill>
                  <a:srgbClr val="202122"/>
                </a:solidFill>
                <a:effectLst/>
                <a:latin typeface="Times New Roman" panose="02020603050405020304" pitchFamily="18" charset="0"/>
                <a:cs typeface="Times New Roman" panose="02020603050405020304" pitchFamily="18" charset="0"/>
              </a:rPr>
            </a:br>
            <a:r>
              <a:rPr lang="en-GB" sz="4000" b="0" i="0" dirty="0">
                <a:solidFill>
                  <a:srgbClr val="202122"/>
                </a:solidFill>
                <a:effectLst/>
                <a:latin typeface="Times New Roman" panose="02020603050405020304" pitchFamily="18" charset="0"/>
                <a:cs typeface="Times New Roman" panose="02020603050405020304" pitchFamily="18" charset="0"/>
              </a:rPr>
              <a:t>-Sprint Backlog is updated throughout the Sprint as more is learned.</a:t>
            </a:r>
            <a:br>
              <a:rPr lang="en-GB" sz="4000" b="0" i="0" dirty="0">
                <a:solidFill>
                  <a:srgbClr val="202122"/>
                </a:solidFill>
                <a:effectLst/>
                <a:latin typeface="Times New Roman" panose="02020603050405020304" pitchFamily="18" charset="0"/>
                <a:cs typeface="Times New Roman" panose="02020603050405020304" pitchFamily="18" charset="0"/>
              </a:rPr>
            </a:br>
            <a:r>
              <a:rPr lang="en-GB" sz="4000" b="0" i="0" dirty="0">
                <a:solidFill>
                  <a:srgbClr val="202122"/>
                </a:solidFill>
                <a:effectLst/>
                <a:latin typeface="Times New Roman" panose="02020603050405020304" pitchFamily="18" charset="0"/>
                <a:cs typeface="Times New Roman" panose="02020603050405020304" pitchFamily="18" charset="0"/>
              </a:rPr>
              <a:t>-It should have enough details so as to inspect  progress in the Daily Scrum.</a:t>
            </a:r>
            <a:br>
              <a:rPr lang="en-GB" sz="4000" b="0" i="0" dirty="0">
                <a:solidFill>
                  <a:srgbClr val="202122"/>
                </a:solidFill>
                <a:effectLst/>
                <a:latin typeface="Times New Roman" panose="02020603050405020304" pitchFamily="18" charset="0"/>
                <a:cs typeface="Times New Roman" panose="02020603050405020304" pitchFamily="18" charset="0"/>
              </a:rPr>
            </a:br>
            <a:r>
              <a:rPr lang="en-GB" sz="4000" b="0" i="0" dirty="0">
                <a:solidFill>
                  <a:srgbClr val="202122"/>
                </a:solidFill>
                <a:effectLst/>
                <a:latin typeface="Times New Roman" panose="02020603050405020304" pitchFamily="18" charset="0"/>
                <a:cs typeface="Times New Roman" panose="02020603050405020304" pitchFamily="18" charset="0"/>
              </a:rPr>
              <a:t>-Commitment: Sprint Goal- single objective for the Sprint. </a:t>
            </a:r>
            <a:br>
              <a:rPr lang="en-GB" sz="4000" b="0" i="0" dirty="0">
                <a:solidFill>
                  <a:srgbClr val="202122"/>
                </a:solidFill>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8176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D8F4-37DB-8CCD-839F-D5A4C3DBECB5}"/>
              </a:ext>
            </a:extLst>
          </p:cNvPr>
          <p:cNvSpPr>
            <a:spLocks noGrp="1"/>
          </p:cNvSpPr>
          <p:nvPr>
            <p:ph type="title"/>
          </p:nvPr>
        </p:nvSpPr>
        <p:spPr>
          <a:xfrm>
            <a:off x="1060174" y="391630"/>
            <a:ext cx="10959548" cy="6327223"/>
          </a:xfrm>
        </p:spPr>
        <p:txBody>
          <a:bodyPr>
            <a:normAutofit fontScale="90000"/>
          </a:bodyPr>
          <a:lstStyle/>
          <a:p>
            <a:r>
              <a:rPr lang="en-GB" b="1" dirty="0">
                <a:latin typeface="Times New Roman" panose="02020603050405020304" pitchFamily="18" charset="0"/>
                <a:cs typeface="Times New Roman" panose="02020603050405020304" pitchFamily="18" charset="0"/>
              </a:rPr>
              <a:t>Increment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-An Increment is a concrete stepping stone toward the Product Goal.</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-Each Increment is additive to all prior Increments and thoroughly verified, ensuring that all Increments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work together.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sum of the Increments is presented at the Sprint Review.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-Work can be considered as part of an Increment only if it meets the Definition of Done.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Commitment: Definition of Done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472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A162-ACCC-501C-AB34-1DE5C4080F03}"/>
              </a:ext>
            </a:extLst>
          </p:cNvPr>
          <p:cNvSpPr>
            <a:spLocks noGrp="1"/>
          </p:cNvSpPr>
          <p:nvPr>
            <p:ph type="title"/>
          </p:nvPr>
        </p:nvSpPr>
        <p:spPr>
          <a:xfrm>
            <a:off x="1275522" y="397910"/>
            <a:ext cx="10515600" cy="6062179"/>
          </a:xfrm>
        </p:spPr>
        <p:txBody>
          <a:bodyPr>
            <a:normAutofit/>
          </a:bodyPr>
          <a:lstStyle/>
          <a:p>
            <a:r>
              <a:rPr lang="en-GB" sz="3200" b="1" dirty="0">
                <a:latin typeface="Times New Roman" panose="02020603050405020304" pitchFamily="18" charset="0"/>
                <a:cs typeface="Times New Roman" panose="02020603050405020304" pitchFamily="18" charset="0"/>
              </a:rPr>
              <a:t>Definition of Done: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 formal description of the state of the Increment when it meets the quality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measures required for the product.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-The moment a Product Backlog item meets the Definition of Done, an Increment is born.</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-Creates transparency by providing everyone a shared understanding of what work was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completed as part of the Increment.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-If a Product Backlog item does not meet the Definition of Done, it cannot be released or even presented at the Sprint Review.</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-Developers are required to conform to the Definition of Done.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038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B053-F540-4C77-1244-27AC87851490}"/>
              </a:ext>
            </a:extLst>
          </p:cNvPr>
          <p:cNvSpPr>
            <a:spLocks noGrp="1"/>
          </p:cNvSpPr>
          <p:nvPr>
            <p:ph type="title"/>
          </p:nvPr>
        </p:nvSpPr>
        <p:spPr>
          <a:xfrm>
            <a:off x="1288774" y="358154"/>
            <a:ext cx="10515600" cy="6141692"/>
          </a:xfrm>
        </p:spPr>
        <p:txBody>
          <a:bodyPr>
            <a:normAutofit/>
          </a:bodyPr>
          <a:lstStyle/>
          <a:p>
            <a:r>
              <a:rPr lang="en-GB" sz="3200" b="1" dirty="0">
                <a:solidFill>
                  <a:srgbClr val="202122"/>
                </a:solidFill>
                <a:latin typeface="Times New Roman" panose="02020603050405020304" pitchFamily="18" charset="0"/>
                <a:cs typeface="Times New Roman" panose="02020603050405020304" pitchFamily="18" charset="0"/>
              </a:rPr>
              <a:t>B</a:t>
            </a:r>
            <a:r>
              <a:rPr lang="en-GB" sz="3200" b="1" i="0" dirty="0">
                <a:solidFill>
                  <a:srgbClr val="202122"/>
                </a:solidFill>
                <a:effectLst/>
                <a:latin typeface="Times New Roman" panose="02020603050405020304" pitchFamily="18" charset="0"/>
                <a:cs typeface="Times New Roman" panose="02020603050405020304" pitchFamily="18" charset="0"/>
              </a:rPr>
              <a:t>urndown chart </a:t>
            </a:r>
            <a:br>
              <a:rPr lang="en-GB" sz="3200" b="0" i="0" dirty="0">
                <a:solidFill>
                  <a:srgbClr val="202122"/>
                </a:solidFill>
                <a:effectLst/>
                <a:latin typeface="Times New Roman" panose="02020603050405020304" pitchFamily="18" charset="0"/>
                <a:cs typeface="Times New Roman" panose="02020603050405020304" pitchFamily="18" charset="0"/>
              </a:rPr>
            </a:br>
            <a:r>
              <a:rPr lang="en-GB" sz="3200" b="0" i="0" dirty="0">
                <a:solidFill>
                  <a:srgbClr val="202122"/>
                </a:solidFill>
                <a:effectLst/>
                <a:latin typeface="Times New Roman" panose="02020603050405020304" pitchFamily="18" charset="0"/>
                <a:cs typeface="Times New Roman" panose="02020603050405020304" pitchFamily="18" charset="0"/>
              </a:rPr>
              <a:t>-Publicly displayed chart showing remaining work.</a:t>
            </a:r>
            <a:br>
              <a:rPr lang="en-GB" sz="3200" b="0" i="0" baseline="30000" dirty="0">
                <a:solidFill>
                  <a:srgbClr val="0645AD"/>
                </a:solidFill>
                <a:effectLst/>
                <a:latin typeface="Times New Roman" panose="02020603050405020304" pitchFamily="18" charset="0"/>
                <a:cs typeface="Times New Roman" panose="02020603050405020304" pitchFamily="18" charset="0"/>
              </a:rPr>
            </a:br>
            <a:r>
              <a:rPr lang="en-GB" sz="3200" b="0" i="0" baseline="30000" dirty="0">
                <a:solidFill>
                  <a:srgbClr val="0645AD"/>
                </a:solidFill>
                <a:effectLst/>
                <a:latin typeface="Times New Roman" panose="02020603050405020304" pitchFamily="18" charset="0"/>
                <a:cs typeface="Times New Roman" panose="02020603050405020304" pitchFamily="18" charset="0"/>
              </a:rPr>
              <a:t>-</a:t>
            </a:r>
            <a:r>
              <a:rPr lang="en-GB" sz="3200" b="0" i="0" dirty="0">
                <a:solidFill>
                  <a:srgbClr val="202122"/>
                </a:solidFill>
                <a:effectLst/>
                <a:latin typeface="Times New Roman" panose="02020603050405020304" pitchFamily="18" charset="0"/>
                <a:cs typeface="Times New Roman" panose="02020603050405020304" pitchFamily="18" charset="0"/>
              </a:rPr>
              <a:t> Updated every day, it provides quick visualizations for reference. </a:t>
            </a:r>
            <a:br>
              <a:rPr lang="en-GB" sz="3200" b="0" i="0" dirty="0">
                <a:solidFill>
                  <a:srgbClr val="202122"/>
                </a:solidFill>
                <a:effectLst/>
                <a:latin typeface="Times New Roman" panose="02020603050405020304" pitchFamily="18" charset="0"/>
                <a:cs typeface="Times New Roman" panose="02020603050405020304" pitchFamily="18" charset="0"/>
              </a:rPr>
            </a:br>
            <a:r>
              <a:rPr lang="en-GB" sz="3200" b="0" i="0" dirty="0">
                <a:solidFill>
                  <a:srgbClr val="202122"/>
                </a:solidFill>
                <a:effectLst/>
                <a:latin typeface="Times New Roman" panose="02020603050405020304" pitchFamily="18" charset="0"/>
                <a:cs typeface="Times New Roman" panose="02020603050405020304" pitchFamily="18" charset="0"/>
              </a:rPr>
              <a:t>-  horizontal axis of the burndown chart shows the days remaining, while the vertical axis shows the amount of work remaining each day.</a:t>
            </a:r>
            <a:br>
              <a:rPr lang="en-GB" sz="3200" b="0" i="0" dirty="0">
                <a:solidFill>
                  <a:srgbClr val="202122"/>
                </a:solidFill>
                <a:effectLst/>
                <a:latin typeface="Times New Roman" panose="02020603050405020304" pitchFamily="18" charset="0"/>
                <a:cs typeface="Times New Roman" panose="02020603050405020304" pitchFamily="18" charset="0"/>
              </a:rPr>
            </a:br>
            <a:r>
              <a:rPr lang="en-GB" sz="3200" b="0" i="0" dirty="0">
                <a:solidFill>
                  <a:srgbClr val="202122"/>
                </a:solidFill>
                <a:effectLst/>
                <a:latin typeface="Times New Roman" panose="02020603050405020304" pitchFamily="18" charset="0"/>
                <a:cs typeface="Times New Roman" panose="02020603050405020304" pitchFamily="18" charset="0"/>
              </a:rPr>
              <a:t>- During sprint planning, the ideal burndown chart is plotted.</a:t>
            </a:r>
            <a:br>
              <a:rPr lang="en-GB" sz="3200" b="0" i="0" dirty="0">
                <a:solidFill>
                  <a:srgbClr val="202122"/>
                </a:solidFill>
                <a:effectLst/>
                <a:latin typeface="Times New Roman" panose="02020603050405020304" pitchFamily="18" charset="0"/>
                <a:cs typeface="Times New Roman" panose="02020603050405020304" pitchFamily="18" charset="0"/>
              </a:rPr>
            </a:br>
            <a:r>
              <a:rPr lang="en-GB" sz="3200" b="0" i="0" dirty="0">
                <a:solidFill>
                  <a:srgbClr val="202122"/>
                </a:solidFill>
                <a:effectLst/>
                <a:latin typeface="Times New Roman" panose="02020603050405020304" pitchFamily="18" charset="0"/>
                <a:cs typeface="Times New Roman" panose="02020603050405020304" pitchFamily="18" charset="0"/>
              </a:rPr>
              <a:t>- During the sprint, developers update the chart with remaining work so the chart is updated day by day, showing a comparison between actual and predicted.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04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2509-C089-8B1F-7BA7-FC37AF4F1E39}"/>
              </a:ext>
            </a:extLst>
          </p:cNvPr>
          <p:cNvSpPr>
            <a:spLocks noGrp="1"/>
          </p:cNvSpPr>
          <p:nvPr>
            <p:ph type="title"/>
          </p:nvPr>
        </p:nvSpPr>
        <p:spPr>
          <a:xfrm>
            <a:off x="838200" y="365125"/>
            <a:ext cx="10515600" cy="6234458"/>
          </a:xfrm>
        </p:spPr>
        <p:txBody>
          <a:bodyPr/>
          <a:lstStyle/>
          <a:p>
            <a:endParaRPr lang="en-IN" dirty="0"/>
          </a:p>
        </p:txBody>
      </p:sp>
      <p:pic>
        <p:nvPicPr>
          <p:cNvPr id="4" name="Picture 3">
            <a:extLst>
              <a:ext uri="{FF2B5EF4-FFF2-40B4-BE49-F238E27FC236}">
                <a16:creationId xmlns:a16="http://schemas.microsoft.com/office/drawing/2014/main" id="{6AA82533-F780-D17D-D284-432DA5101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3" y="506704"/>
            <a:ext cx="9621078" cy="5642517"/>
          </a:xfrm>
          <a:prstGeom prst="rect">
            <a:avLst/>
          </a:prstGeom>
        </p:spPr>
      </p:pic>
    </p:spTree>
    <p:extLst>
      <p:ext uri="{BB962C8B-B14F-4D97-AF65-F5344CB8AC3E}">
        <p14:creationId xmlns:p14="http://schemas.microsoft.com/office/powerpoint/2010/main" val="15155470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DA34-E4B2-B474-8610-7D0799896751}"/>
              </a:ext>
            </a:extLst>
          </p:cNvPr>
          <p:cNvSpPr>
            <a:spLocks noGrp="1"/>
          </p:cNvSpPr>
          <p:nvPr>
            <p:ph type="title"/>
          </p:nvPr>
        </p:nvSpPr>
        <p:spPr>
          <a:xfrm>
            <a:off x="838200" y="365125"/>
            <a:ext cx="10515600" cy="6221205"/>
          </a:xfrm>
        </p:spPr>
        <p:txBody>
          <a:bodyPr/>
          <a:lstStyle/>
          <a:p>
            <a:r>
              <a:rPr lang="en-GB" sz="2000" dirty="0"/>
              <a:t>BURNDOWN CHART</a:t>
            </a: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IN" dirty="0"/>
          </a:p>
        </p:txBody>
      </p:sp>
      <p:pic>
        <p:nvPicPr>
          <p:cNvPr id="1026" name="Picture 2">
            <a:extLst>
              <a:ext uri="{FF2B5EF4-FFF2-40B4-BE49-F238E27FC236}">
                <a16:creationId xmlns:a16="http://schemas.microsoft.com/office/drawing/2014/main" id="{4FC6A898-9A6B-3AAE-1847-883696C6E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5363"/>
            <a:ext cx="97536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F424-7DE9-9E7E-D497-2330FC6523EB}"/>
              </a:ext>
            </a:extLst>
          </p:cNvPr>
          <p:cNvSpPr>
            <a:spLocks noGrp="1"/>
          </p:cNvSpPr>
          <p:nvPr>
            <p:ph type="title"/>
          </p:nvPr>
        </p:nvSpPr>
        <p:spPr>
          <a:xfrm>
            <a:off x="838200" y="365125"/>
            <a:ext cx="10515600" cy="5903153"/>
          </a:xfrm>
        </p:spPr>
        <p:txBody>
          <a:bodyPr>
            <a:normAutofit fontScale="90000"/>
          </a:bodyPr>
          <a:lstStyle/>
          <a:p>
            <a:br>
              <a:rPr lang="en-GB" dirty="0"/>
            </a:br>
            <a:br>
              <a:rPr lang="en-GB" dirty="0"/>
            </a:br>
            <a:br>
              <a:rPr lang="en-GB" dirty="0"/>
            </a:br>
            <a:r>
              <a:rPr lang="en-GB" b="1" dirty="0">
                <a:latin typeface="Times New Roman" panose="02020603050405020304" pitchFamily="18" charset="0"/>
                <a:cs typeface="Times New Roman" panose="02020603050405020304" pitchFamily="18" charset="0"/>
              </a:rPr>
              <a:t>Impediment Logs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 single Impediment Log for a Scrum Master to manage.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process used to create, monitor and maintain the Impediments Log are: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Record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Prioritize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Publish</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Address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Communicate</a:t>
            </a:r>
            <a:br>
              <a:rPr lang="en-GB" dirty="0"/>
            </a:br>
            <a:br>
              <a:rPr lang="en-GB" dirty="0"/>
            </a:br>
            <a:endParaRPr lang="en-IN" dirty="0"/>
          </a:p>
        </p:txBody>
      </p:sp>
    </p:spTree>
    <p:extLst>
      <p:ext uri="{BB962C8B-B14F-4D97-AF65-F5344CB8AC3E}">
        <p14:creationId xmlns:p14="http://schemas.microsoft.com/office/powerpoint/2010/main" val="1023445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280B-6799-100D-7AAF-1D681B2A5892}"/>
              </a:ext>
            </a:extLst>
          </p:cNvPr>
          <p:cNvSpPr>
            <a:spLocks noGrp="1"/>
          </p:cNvSpPr>
          <p:nvPr>
            <p:ph type="title"/>
          </p:nvPr>
        </p:nvSpPr>
        <p:spPr>
          <a:xfrm>
            <a:off x="838200" y="365125"/>
            <a:ext cx="10515600" cy="6492875"/>
          </a:xfrm>
        </p:spPr>
        <p:txBody>
          <a:bodyPr/>
          <a:lstStyle/>
          <a:p>
            <a:r>
              <a:rPr lang="en-GB" dirty="0"/>
              <a:t>VELOCITY:</a:t>
            </a:r>
            <a:endParaRPr lang="en-IN" dirty="0"/>
          </a:p>
        </p:txBody>
      </p:sp>
    </p:spTree>
    <p:extLst>
      <p:ext uri="{BB962C8B-B14F-4D97-AF65-F5344CB8AC3E}">
        <p14:creationId xmlns:p14="http://schemas.microsoft.com/office/powerpoint/2010/main" val="327902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1BF1-0C81-BB18-6D23-6E2F5BA010F7}"/>
              </a:ext>
            </a:extLst>
          </p:cNvPr>
          <p:cNvSpPr>
            <a:spLocks noGrp="1"/>
          </p:cNvSpPr>
          <p:nvPr>
            <p:ph type="title"/>
          </p:nvPr>
        </p:nvSpPr>
        <p:spPr>
          <a:xfrm>
            <a:off x="726831" y="358154"/>
            <a:ext cx="11465169" cy="6141692"/>
          </a:xfrm>
        </p:spPr>
        <p:txBody>
          <a:bodyPr>
            <a:normAutofit/>
          </a:bodyPr>
          <a:lstStyle/>
          <a:p>
            <a:pPr>
              <a:lnSpc>
                <a:spcPct val="100000"/>
              </a:lnSpc>
            </a:pPr>
            <a:r>
              <a:rPr lang="en-GB" sz="3200" b="1" i="1" dirty="0">
                <a:latin typeface="Times New Roman" panose="02020603050405020304" pitchFamily="18" charset="0"/>
                <a:cs typeface="Times New Roman" panose="02020603050405020304" pitchFamily="18" charset="0"/>
              </a:rPr>
              <a:t>Requirements analysis and specification phase: </a:t>
            </a:r>
            <a:br>
              <a:rPr lang="en-GB" sz="3200" b="1" i="1"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-Understand the exact requirements of the customer and document them properly.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-Both the customer and the software developer work together so as to document all the functions, performance, and interfacing requirement of the software.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-It describes the "what" of the system to be produced and not "how."</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 large document called Software Requirement Specification (SRS) document is created which contains a detailed description of what the system will do in the common.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61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4926</Words>
  <Application>Microsoft Office PowerPoint</Application>
  <PresentationFormat>Widescreen</PresentationFormat>
  <Paragraphs>75</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Calibri Light</vt:lpstr>
      <vt:lpstr>Times New Roman</vt:lpstr>
      <vt:lpstr>urw-din</vt:lpstr>
      <vt:lpstr>Verdana</vt:lpstr>
      <vt:lpstr>Office Theme</vt:lpstr>
      <vt:lpstr>PowerPoint Presentation</vt:lpstr>
      <vt:lpstr>  </vt:lpstr>
      <vt:lpstr>SDLC(Software Development Life Cycle)  -SDLC is a structured process that enables the production of high-quality, low-cost software, in the shortest possible production time.   -Goal  is to produce superior software that meets and exceeds all customer expectations and demands. </vt:lpstr>
      <vt:lpstr>-SDLC defines and outlines a detailed plan with stages, or phases, that each encompass their own process and deliverables.   -Adherence to the SDLC enhances development speed and minimizes project risks and costs associated with alternative methods of production.</vt:lpstr>
      <vt:lpstr> Why is SDLC important? -It provides a standardized framework that defines activities and deliverables -It aids in project planning, estimating, and scheduling -It makes project tracking and control easier -It increases visibility on all aspects of the life cycle to all stakeholders involved in the development process </vt:lpstr>
      <vt:lpstr>-It increases the speed of development -It improves client relations -It decreases project risks -It decreases project management expenses and the overall cost of production</vt:lpstr>
      <vt:lpstr>WATERFALL MODEL    -The Waterfall Model was the first Process Model to be introduced.     -It is also referred to as a linear-sequential life cycle model because it       illustrates the software development process in a linear sequential flow.     -It is very simple to understand and use.    -The whole process of software development is divided into separate phases.   -Any phase in the development process begins only if the previous phase is  complete, the phases do not overlap.   -The outcome of one phase acts as the input for the next phase sequentially. </vt:lpstr>
      <vt:lpstr>PowerPoint Presentation</vt:lpstr>
      <vt:lpstr>Requirements analysis and specification phase:   -Understand the exact requirements of the customer and document them properly.  -Both the customer and the software developer work together so as to document all the functions, performance, and interfacing requirement of the software.  -It describes the "what" of the system to be produced and not "how." -A large document called Software Requirement Specification (SRS) document is created which contains a detailed description of what the system will do in the common.</vt:lpstr>
      <vt:lpstr>Design Phase:  -Aims to transform the requirements gathered in the SRS into a suitable form which permits further coding in a programming language.  -It defines the overall software architecture together with high level and detailed design.  -All this work is documented as a Software Design Document (SDD).</vt:lpstr>
      <vt:lpstr>Implementation and unit testing: -Design is implemented.  -If the SDD is complete, the implementation or coding phase proceeds smoothly, because all the information needed by software developers is contained in the SDD. </vt:lpstr>
      <vt:lpstr>Integration and System Testing:  -This phase is highly crucial as the quality of the end product is determined by the effectiveness of the testing carried out. -The better output will lead to satisfied customers, lower maintenance costs, and accurate results.  -Unit testing determines the efficiency of individual modules.  -The modules are tested for their interactions with each other and with the system.</vt:lpstr>
      <vt:lpstr>Operation and maintenance phase:   -Maintenance is the task performed by every user once the software has been delivered to the customer, installed, and operational.</vt:lpstr>
      <vt:lpstr>Advantages:  -Simple to implement also the number of resources that are required for it is minimal. -The requirements are simple and explicitly declared; they remain unchanged during the entire project development. -The start and end points for each phase is fixed, which makes it easy to cover progress. -The release date for the complete product, as well as its final cost, can be determined before development. -It gives easy to control and clarity for the customer due to a strict reporting system.</vt:lpstr>
      <vt:lpstr>Disadvantages: -The risk factor is higher, so it is not suitable for more significant and complex projects. -It cannot accept the changes in requirements during development. -It becomes tough to go back to the phase.</vt:lpstr>
      <vt:lpstr>PowerPoint Presentation</vt:lpstr>
      <vt:lpstr>AGILE MODEL :commitment to create software incrementally -AGILE is based on RAD model. -Agile model is the combination of iterative and incremental process models. -Designed to help a project to adapt to change requests quickly.  -To facilitate quick project completion.  -To accomplish this task agility is required.  -Agility is achieved by fitting the process to the project, removing activities that may not be essential for a specific project.  -Anything that is waste of time and effort is avoided.</vt:lpstr>
      <vt:lpstr>-The requirements are decomposed into many small parts that can be incrementally developed.  -The Agile model adopts Iterative development.  -Each incremental part is developed over an iteration.  -Each iteration is intended to be small and easily manageable and can be completed within a couple of weeks only.  -At a time one iteration is planned, developed and deployed to the customers.  -Long-term plans are not made.  </vt:lpstr>
      <vt:lpstr>-The time to complete an iteration is known as a Time Box.  -Time-box refers to the maximum amount of time needed to deliver an iteration to customers. -The end date for an iteration does not change.   -The central principle of the Agile model is the delivery of an increment to the customer after each Time-box.  </vt:lpstr>
      <vt:lpstr>-Agile offers users new versions, or releases, of software following brief periods of work.  -Those brief periods of work are often called sprints.</vt:lpstr>
      <vt:lpstr>Steps involve in agile SDLC models are:  -Requirement gathering -Requirement Analysis -Design -Coding -Unit testing -Acceptance testing    </vt:lpstr>
      <vt:lpstr>PowerPoint Presentation</vt:lpstr>
      <vt:lpstr>Graphical Illustration of Agile Development Model           </vt:lpstr>
      <vt:lpstr>The Agile Manifesto's purpose -Proponents of Agile methodologies say the four values outlined in the Agile Manifesto promote a software development process that focuses on quality by creating products that meet consumers' needs and expectations.  -The 12 principles are intended to create and support a work environment that is focused on the customer, that aligns to business objectives and that can respond and pivot quickly as user needs and market forces change.</vt:lpstr>
      <vt:lpstr>Four values of Agile The four core values of Agile software development as stated by the Agile Manifesto are:  1.Individuals and interactions over processes and tools. 2.Working software over comprehensive documentation. 3.Customer collaboration over contract negotiation. 4.Responding to change over following a plan. </vt:lpstr>
      <vt:lpstr>The 12 principles articulated in the Agile Manifesto are:  1.Satisfying customers through early and continuous delivery of valuable work. 2.Breaking big work down into smaller tasks that can be completed quickly. 3.Recognizing that the best work emerges from self-organized teams. 4.Providing motivated individuals with the environment and support they need and trusting them to get the job done. 5.Creating processes that promote sustainable efforts. 6.Maintaining a constant pace for completed work. 7.Welcoming changing requirements, even late in a project. </vt:lpstr>
      <vt:lpstr>8.Assembling the project team and business owners on a daily basis throughout the project. 9.Having the team reflect at regular intervals on how to become more effective, then tuning and adjusting behavior accordingly. 10.Measuring progress by the amount of completed work. 11.Continually seeking excellence. 12.Harnessing change for a competitive advantage.</vt:lpstr>
      <vt:lpstr>Agile myths:  10: Agile has NO Planning 9: Agile has NO Documentation 8: There is No End to Development 7: There is NO Long-Term Planning 6: Daily Standup &amp; Solutions 5: There are No Requirements Needed 4: There is No Focus on Quality 3: Agile is Faster 2: Agile is Better! 1: Agile Has No Structure</vt:lpstr>
      <vt:lpstr>What are the three biggest challenges of Agile project management?  -Resistance to change is a common pitfall. -Reluctant to try out new workflows.  -Lack of support from management and team members.</vt:lpstr>
      <vt:lpstr>PowerPoint Presentation</vt:lpstr>
      <vt:lpstr> WHEN TO USE AGILE?  It is best to use when a project has one or more of the following conditions:  -Uncertainty  Particularly in requirements and changing conditions -Complexity  content, integration, stakeholder mgmt., solution -Innovation  New technology, content or system -Urgent  High priority, short timeline </vt:lpstr>
      <vt:lpstr>When is project management considered truly Agile?  -Transparency -Customer focus -Adaptability -Sense of ownership (shared leadership) Continuous improvement </vt:lpstr>
      <vt:lpstr> Who uses Agile project management?  -Originally created for software development.   Other users: -Marketers -Universities -Military -Automotive industry  Many organizations can benefit from Agile project management, and it’s simple to set up and utilize.</vt:lpstr>
      <vt:lpstr>  Agile’s Popular Methodologies  Scrum: Characterized by cycles or stages of development, known as sprints, and by the maximization of development time for a software product.   Kanban: A workflow management method that aims to visualize work and maximize efficiency.  It exists on a board or table that is divided into columns that show every flow of the software product.  </vt:lpstr>
      <vt:lpstr>Extreme Programming (XP):- A methodology that takes good software development practices to the extreme.  -Code reviews become pair programming; programmers constantly review each other’s code, -Unit testing applies to all code. -Extreme programming values a flat management structure and constant communication with both the client and within the programming team. </vt:lpstr>
      <vt:lpstr>  Lean Development: -Focuses on seven fundamental principles. -Deleting the things that do not matter, quality development, creating knowledge, differing commitments, fast delivery, respecting the team, and optimizing the whole.   Crystal: A family of different agile methodologies that includes categories depending on the size of teams.  Crystal clear (up to an 8-person team), crystal orange (20 to 50), and crystal red (50 to 1000)  Focuses on delivering the best possible software development process.   </vt:lpstr>
      <vt:lpstr>Adaptive Project Framework (APF):- APF is the project management methodology where teams work in stages and analyze each one.</vt:lpstr>
      <vt:lpstr>Advantages:    -Working through Pair programming produce well written compact programs which have fewer errors as compared to programmers working alone. -It reduces total development time of the whole project. -Customer representatives get the idea of updated software products after each iteration. So, it is easy to change any requirement if needed.</vt:lpstr>
      <vt:lpstr>Disadvantages:    -Due to lack of formal documents, it creates confusion and important decisions taken during different phases; can be misinterpreted at any time by different team members. -Due to the absence of proper documentation, when the project completes and the developers are assigned to another project, maintenance of the developed project can become a problem.</vt:lpstr>
      <vt:lpstr>Agile vs Waterfall  -Waterfall is a Linear Sequential Life Cycle Model, whereas Agile is a continuous iteration of development and testing in the software development process.  -The Agile methodology is known for its flexibility, whereas Waterfall is a structured software development methodology.  -Agile follows an incremental approach, whereas the Waterfall is a sequential design process. </vt:lpstr>
      <vt:lpstr>-Agile performs testing concurrently with software development, whereas in Waterfall methodology, testing comes after the “Build” phase. -Agile allows changes in project development requirements, whereas Waterfall has no scope of changing the requirements once the project development starts.</vt:lpstr>
      <vt:lpstr>What Is a User Story? -A user story is a short, informal, plain language description of what a user wants to do within a software product to gain something they find valuable. -Smallest unit of work in an Agile setting. - User stories are a key tool in incremental development.  User stories typically follow the role-feature-benefit pattern:  As a [type of user], I want [an action] so that [a benefit/value]  </vt:lpstr>
      <vt:lpstr>PowerPoint Presentation</vt:lpstr>
      <vt:lpstr>SCRUM(RUGBY:TEAM WORK) -A lightweight, iterative, and incremental framework for developing, delivering, and sustaining complex products. -Designed for teams of ten or fewer members. -Work is broken into goals that can be completed within time-boxed iterations, called sprints. -Scrum framework is heuristic; it’s based on continuous learning and adjustment to fluctuating factors. </vt:lpstr>
      <vt:lpstr>-Acknowledges that the team doesn’t know everything at the start of a project and will evolve through experience. - Scrum is founded on empiricism and lean thinking.  -Empiricism asserts that knowledge comes from experience and making decisions based on what is observed.  -Lean thinking reduces waste and focuses on the essentials.</vt:lpstr>
      <vt:lpstr>PowerPoint Presentation</vt:lpstr>
      <vt:lpstr>Scrum - 3 pillars           </vt:lpstr>
      <vt:lpstr>Transparency  -Emergent process and work must be visible to those performing the work as well as those receiving the work. -Important decisions are based on the perceived state of its three formal artifacts.  -Artifacts that have low transparency can lead to decisions that diminish value and increase risk. -Transparency enables inspection.  -Inspection without transparency is misleading and wasteful.</vt:lpstr>
      <vt:lpstr>Inspection -The Scrum artifacts and the progress toward agreed goals must be inspected frequently and diligently to detect.  potentially undesirable variances or problems.  -Inspection enables adaptation.  -Inspection without adaptation is considered pointless.</vt:lpstr>
      <vt:lpstr>Adaptation  -If any aspects of a process deviate outside acceptable limits or if the resulting product is unacceptable, the process being applied or the materials being produced must be adjusted.  -The adjustment must be made as soon as possible to minimize further deviation. -A Scrum Team is expected to adapt the moment it learns anything new through inspection.</vt:lpstr>
      <vt:lpstr>Five Scrum Values  -Commitment -Focus -Openness -Respect -Courage</vt:lpstr>
      <vt:lpstr>Commitment  -The scrum value of commitment is essential for building an agile culture.  -Scrum teams work together as a unit.  -Teams trust each other to follow through on what they say they are going to do. -When team members aren’t sure how work is going, they ask.  -Agile teams only agree to take on tasks they believe they can complete, so they are careful not to overcommit.</vt:lpstr>
      <vt:lpstr>Courage  -The Scrum value of courage is critical to an agile team’s success.  -Scrum teams must feel safe enough to say no, to ask for help, and to try new things.  </vt:lpstr>
      <vt:lpstr>Focus  -The scrum value of focus is one of the best skills scrum teams can develop.  -Focus means that whatever scrum teams start they finish. -Agile teams are relentless about limiting the amount of work in process .  </vt:lpstr>
      <vt:lpstr>Respect  -Scrum team members demonstrate respect to one another. -Strength lies in collaboration.  -Everyone has a distinct contribution to make toward completing the work of the sprint.  -Respect each other’s ideas.  -Give each other permission to have a bad day once in a while, and recognize each other’s accomplishments. </vt:lpstr>
      <vt:lpstr>Scrum Team -The Scrum Team consists of one Scrum Master, one Product Owner, and Developers. -Typically 10 or fewer people. -A cohesive unit of professionals focused on one objective at a time, the Product Goal. -Scrum Teams are cross-functional, the members have all the skills necessary to create value each Sprint. -Responsible for all product-related activities from stakeholder collaboration, verification, maintenance, operation, experimentation, research and development, and anything else that might be required.</vt:lpstr>
      <vt:lpstr>Developers:  Developers are the people in the Scrum Team who are committed to create any aspect of a usable Increment  each Sprint.   Developers are always accountable for: ● Creating a plan for the Sprint, the Sprint Backlog ● Instilling quality by adhering to a Definition of Done ● Adapting their plan each day toward the Sprint Goal ● Holding each other accountable as professionals. </vt:lpstr>
      <vt:lpstr>  Scrum Master: Accountable for establishing Scrum as defined in the Scrum Guide.   The Scrum Master serves the Scrum Team in following ways: ● Coaching the team members in self-management and cross-functionality. ● Helping the Scrum Team focus on creating high-value Increments that meet the Definition of Done. ● Causing the removal of impediments to the Scrum Team’s progress. ● Ensuring that all Scrum events take place and are positive, productive, and kept within the timebox. </vt:lpstr>
      <vt:lpstr>The Scrum Master serves the Product Owner in following ways:  ● Helping find techniques for effective Product Goal definition and Product Backlog management. ● Helping the Scrum Team understand the need for clear and concise Product Backlog items. ● Helping establish empirical product planning for a complex environment. ● Facilitating stakeholder collaboration as requested or needed.</vt:lpstr>
      <vt:lpstr> The Scrum Master serves the organization in following ways: ● Leading, training, and coaching the organization in its Scrum adoption. ● Planning and advising Scrum implementations within the organization. ● Helping employees and stakeholders understand and enact an empirical approach for complex work. ● Removing barriers between stakeholders and Scrum Teams. </vt:lpstr>
      <vt:lpstr>Scrum Events -The Sprint is a container for all other events.  -Each event in Scrum is a formal opportunity to inspect and adapt Scrum artifacts.  -These events are specifically designed to enable the transparency required.  -Failure to operate any events as prescribed results in lost opportunities to inspect and adapt.  </vt:lpstr>
      <vt:lpstr> Sprint  -Sprints are the heartbeat of Scrum, where ideas are turned into value. -They are fixed length events of one month or less to create consistency.  -A new Sprint starts immediately after the conclusion of the previous Sprint. -All the work necessary to achieve the Product Goal, including Sprint Planning, Daily Scrums, Sprint Review, and Sprint Retrospective, happen within Sprints. </vt:lpstr>
      <vt:lpstr>During the Sprint: ● No changes are made that would endanger the Sprint Goal ● Quality does not decrease. ● The Product Backlog is refined as needed. ● Scope may be clarified and renegotiated with the Product Owner as more is learned.</vt:lpstr>
      <vt:lpstr>-Each Sprint may be considered a short project. -Sprints enable predictability by ensuring inspection and adaptation of progress toward a Product Goal.  -Various practices exist to forecast progress, like burn-downs, burn-ups, or cumulative flows.  -A Sprint could be cancelled if the Sprint Goal becomes obsolete.  -Only the Product Owner has the authority to cancel the Sprint.</vt:lpstr>
      <vt:lpstr>Sprint Planning -Sprint Planning initiates the Sprint by laying out the work to be performed for the Sprint.  -Resulting plan is created by the collaborative work of the entire Scrum Team. -Product Owner ensures that attendees are prepared to discuss the most important Product Backlog items and how they map to the Product Goal.</vt:lpstr>
      <vt:lpstr>Topic One: Why is this Sprint valuable? -The Product Owner proposes how the product could increase its value and utility in the current Sprint.  -The whole Scrum Team then collaborates to define a Sprint Goal that communicates why the Sprint is valuable to  stakeholders.  -The Sprint Goal must be finalized prior to the end of Sprint Planning.</vt:lpstr>
      <vt:lpstr>Topic Two: What can be Done in this Sprint? -Through discussion with the Product Owner, the Developers select items from the Product Backlog to  include in the current Sprint.  -Scrum Team may refine these items during this process, which increases understanding and confidence. -Selecting how much can be completed within a Sprint may be challenging.  -The more the Developers know about their past performance, their upcoming capacity, and their Definition of Done, the more confident they will be in their Sprint forecasts.</vt:lpstr>
      <vt:lpstr>Topic Three: How will the chosen work get done? -For each selected Product Backlog item, the Developers plan the work necessary to create an Increment that meets the Definition of Done.  -Done by decomposing Product Backlog items into smaller work items of one day or less.  </vt:lpstr>
      <vt:lpstr>-The Sprint Goal, the Product Backlog items selected for the Sprint, plus the plan for delivering them are together referred to as the Sprint Backlog.  -Sprint Planning is timeboxed to a maximum of eight hours for a one-month Sprint.</vt:lpstr>
      <vt:lpstr>Daily Scrum The purpose of the Daily Scrum is to : -Inspect progress toward the Sprint Goal. -Adapt the Sprint Backlog as necessary, adjust the upcoming planned work. *The Daily Scrum is a 15-minute event for the Developers of the Scrum Team.  *To reduce complexity, it is held at the same time and place every working day of the Sprint.  *Daily Scrum focuses on progress toward the Sprint Goal and produces an actionable plan for the next day of work.  *This creates focus and improves self-management. *Daily Scrums improve communications, identify impediments, promote quick decision-making, &amp; consequently eliminate the need for other meetings. </vt:lpstr>
      <vt:lpstr>Sprint Review -To inspect the outcome of the Sprint and determine future adaptations.  -The Scrum Team presents the results of their work to key stakeholders. -Progress toward the Product Goal is discussed. -Review what was accomplished in the Sprint and what has changed in their environment.  -Based on this information, attendees collaborate on what to do next.  -The Product Backlog may also be adjusted to meet new opportunities.  -Second to last event of the Sprint. -Timeboxed to a maximum of four hours for a one-month Sprint.</vt:lpstr>
      <vt:lpstr>Sprint Retrospective  -Used to plan ways to increase quality and effectiveness. -Scrum Team inspects how the last Sprint went with regards to individuals, interactions, processes, tools, and their Definition of Done.  -Inspected elements often vary with the domain of work.  -Assumptions that led them astray are identified and their origins explored.  -The Scrum Team discusses what went well during the Sprint, what problems it encountered, and how those problems were solved. </vt:lpstr>
      <vt:lpstr>-The Scrum Team identifies the most helpful changes to improve its effectiveness.  -The most impactful improvements are addressed as soon as possible.  -They may even be added to the Sprint Backlog for the next Sprint. -The Sprint Retrospective concludes the Sprint.  -It is timeboxed to a maximum of three hours for a one-month Sprint.</vt:lpstr>
      <vt:lpstr>Scrum Artifacts -Scrum’s artifacts represent work or value.  -Designed to maximize transparency of key information.  -Each artifact contains a commitment to ensure it provides information that enhances transparency and focus against which progress can be measured. ● For the Product Backlog it is the Product Goal. ● For the Sprint Backlog it is the Sprint Goal. ● For the Increment it is the Definition of Done.</vt:lpstr>
      <vt:lpstr>Product Backlog:"what is needed, ordered by when it is needed“ -Visible to everyone in team. -An emergent, ordered list of what is needed to improve the product. -A breakdown of work to be done. -An ordered list of product requirements  maintained by team for a product.  -Product owner is responsible for managing and maintaining the product backlog items.    Product Goal is the long-term objective for the Scrum Team. </vt:lpstr>
      <vt:lpstr> Sprint Backlog  -The subset of items from the product backlog intended for developers to address in the upcoming sprint. -A plan by and for the Developers. -Highly visible, real-time picture of the work that the Developers plan to accomplish during the Sprint in order to achieve the Sprint Goal. -Sprint Backlog is updated throughout the Sprint as more is learned. -It should have enough details so as to inspect  progress in the Daily Scrum. -Commitment: Sprint Goal- single objective for the Sprint.  </vt:lpstr>
      <vt:lpstr>Increment -An Increment is a concrete stepping stone toward the Product Goal. -Each Increment is additive to all prior Increments and thoroughly verified, ensuring that all Increments  work together.  -The sum of the Increments is presented at the Sprint Review.  -Work can be considered as part of an Increment only if it meets the Definition of Done. Commitment: Definition of Done</vt:lpstr>
      <vt:lpstr>Definition of Done:  -A formal description of the state of the Increment when it meets the quality  measures required for the product. -The moment a Product Backlog item meets the Definition of Done, an Increment is born. -Creates transparency by providing everyone a shared understanding of what work was  completed as part of the Increment.  -If a Product Backlog item does not meet the Definition of Done, it cannot be released or even presented at the Sprint Review. -Developers are required to conform to the Definition of Done. </vt:lpstr>
      <vt:lpstr>Burndown chart  -Publicly displayed chart showing remaining work. - Updated every day, it provides quick visualizations for reference.  -  horizontal axis of the burndown chart shows the days remaining, while the vertical axis shows the amount of work remaining each day. - During sprint planning, the ideal burndown chart is plotted. - During the sprint, developers update the chart with remaining work so the chart is updated day by day, showing a comparison between actual and predicted.</vt:lpstr>
      <vt:lpstr>BURNDOWN CHART         </vt:lpstr>
      <vt:lpstr>   Impediment Logs -A single Impediment Log for a Scrum Master to manage. -The process used to create, monitor and maintain the Impediments Log are: Record Prioritize Publish Address Communicate  </vt:lpstr>
      <vt:lpstr>VELOCITY: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Karthika Ramachandran</dc:creator>
  <cp:lastModifiedBy>Karthika Ramachandran</cp:lastModifiedBy>
  <cp:revision>30</cp:revision>
  <dcterms:created xsi:type="dcterms:W3CDTF">2022-11-07T17:20:55Z</dcterms:created>
  <dcterms:modified xsi:type="dcterms:W3CDTF">2022-11-09T19:49:51Z</dcterms:modified>
</cp:coreProperties>
</file>