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87" r:id="rId17"/>
    <p:sldId id="274" r:id="rId18"/>
    <p:sldId id="273" r:id="rId19"/>
    <p:sldId id="277" r:id="rId20"/>
    <p:sldId id="278" r:id="rId21"/>
    <p:sldId id="276" r:id="rId22"/>
    <p:sldId id="297" r:id="rId23"/>
    <p:sldId id="279" r:id="rId24"/>
    <p:sldId id="280" r:id="rId25"/>
    <p:sldId id="281" r:id="rId26"/>
    <p:sldId id="282" r:id="rId27"/>
    <p:sldId id="288" r:id="rId28"/>
    <p:sldId id="291" r:id="rId29"/>
    <p:sldId id="298" r:id="rId30"/>
    <p:sldId id="289" r:id="rId31"/>
    <p:sldId id="290" r:id="rId32"/>
    <p:sldId id="292" r:id="rId33"/>
    <p:sldId id="293" r:id="rId34"/>
    <p:sldId id="294" r:id="rId35"/>
    <p:sldId id="295" r:id="rId36"/>
    <p:sldId id="296" r:id="rId37"/>
    <p:sldId id="283" r:id="rId38"/>
    <p:sldId id="284" r:id="rId39"/>
    <p:sldId id="272" r:id="rId40"/>
    <p:sldId id="28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9AB1-7901-30E5-B12C-BAE48BF1A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AA130-C15E-7902-EC37-95A8BAC45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A2026B-C164-1E3D-8D95-9DEC7F40674B}"/>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64CF0470-3677-8BCF-FA36-80900EE32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C049-E215-1EB9-0ADE-F4FA85AB1E4F}"/>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4255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A19C-1D07-1E38-95C9-368012BED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4E292-E0E6-9C24-A284-EC0FA6124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85C87-EC95-9878-F8B7-8C1B2DFEE42D}"/>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3E6ED743-A4C5-4802-7112-C712E7388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D937F-A622-853F-3C70-CB07BD7CC48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5799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B9408-02A7-4D1F-DF63-F93C26B76F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BA4F9-E476-40B3-7D73-36BA99CA0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8C8FA-D680-CEA2-2EA3-3B07E2E47839}"/>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50AF2F67-39B8-5A49-7C25-92D9E61D5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49ECF-E238-88AB-E97A-724E56D4134C}"/>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97666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0FBA-D67D-E39B-9CE9-FBF592BA3F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C4737D-D739-6D3B-DAF0-3DE0FFA9A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B038F-466C-6176-ACD4-4061D80E3215}"/>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18B1826C-913C-6475-7B22-516F9EBC3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0316D-8818-5FEE-809C-E2A83D9C1DCF}"/>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1159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2441-2DF6-0918-BB2A-C5C90B260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5D539C-9109-0A6B-A2FD-F3F533CE1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28958-5401-3BCF-8509-2634251269FA}"/>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8AEFABED-A54F-94BD-006D-999D57D0A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2C857-0CB2-D72E-725E-29672F0D50E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3094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350C-40D3-D2DB-B239-839ABBC35F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A6312F-8E4E-1600-D385-AC884A686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F56821-52B9-72C5-ECAD-6804060FD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0925A8-12EC-C7AC-9C47-A66DB4EE0767}"/>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6" name="Footer Placeholder 5">
            <a:extLst>
              <a:ext uri="{FF2B5EF4-FFF2-40B4-BE49-F238E27FC236}">
                <a16:creationId xmlns:a16="http://schemas.microsoft.com/office/drawing/2014/main" id="{9E84AF46-1C77-98D9-77FD-06486C134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D81A6-F42D-1E58-7E9C-DF2FADA1EACB}"/>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96652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AD59-3621-C26E-AF0C-31002D7AC6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FB059D-CB65-CE1D-D648-734E7B2B3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33438-1A4D-308B-CC94-B9C8102E7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B93EFB-BD9B-D2EC-37B8-3A445548B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1775D-3C3B-DF1E-1490-4B5842D46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B60A24-F7C8-ECDC-A286-F8CA65D49C77}"/>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8" name="Footer Placeholder 7">
            <a:extLst>
              <a:ext uri="{FF2B5EF4-FFF2-40B4-BE49-F238E27FC236}">
                <a16:creationId xmlns:a16="http://schemas.microsoft.com/office/drawing/2014/main" id="{7BC4CA54-BD9D-D65B-05E1-63BA778E47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AA4FC8-C706-40CE-06FA-B2F424353355}"/>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41511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FDD-C796-E2FB-14CA-D2E9774CEA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13DFCC-CB93-2919-E4A0-3374B53AF06A}"/>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4" name="Footer Placeholder 3">
            <a:extLst>
              <a:ext uri="{FF2B5EF4-FFF2-40B4-BE49-F238E27FC236}">
                <a16:creationId xmlns:a16="http://schemas.microsoft.com/office/drawing/2014/main" id="{BF5117D7-9B0A-B6C6-5704-0FD76068AC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ED4703-F60B-E557-8F0F-188F5D7DD1E8}"/>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29459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88935-D252-67B0-BD85-4300EA7A3976}"/>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3" name="Footer Placeholder 2">
            <a:extLst>
              <a:ext uri="{FF2B5EF4-FFF2-40B4-BE49-F238E27FC236}">
                <a16:creationId xmlns:a16="http://schemas.microsoft.com/office/drawing/2014/main" id="{60BBAE99-DA05-3010-220D-33D160643F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85F72B-A7DC-6FC6-D3AC-EF76BB1C1A3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82716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4559-8BE4-4993-DE40-22F5A7205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7DC077-02AE-543A-EE16-9370D7FBF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C3624B-19BD-2769-DBB3-5D131671D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9E6D3-AD7F-61C5-F00C-C8330A5D2532}"/>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6" name="Footer Placeholder 5">
            <a:extLst>
              <a:ext uri="{FF2B5EF4-FFF2-40B4-BE49-F238E27FC236}">
                <a16:creationId xmlns:a16="http://schemas.microsoft.com/office/drawing/2014/main" id="{DF6D040F-A6E2-5AEB-FAAD-E99AC4DA1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26B5D-9517-F4BA-D6C7-ADAE94CF379B}"/>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71114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59C4-DDF0-6AB2-87F7-7061D310E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AC53C6-0179-6821-8D4F-BE3B739F5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9E56E5-1154-A6F6-7ADD-B8DC88D02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5BC9C-654A-D148-DF79-4910CA764BCA}"/>
              </a:ext>
            </a:extLst>
          </p:cNvPr>
          <p:cNvSpPr>
            <a:spLocks noGrp="1"/>
          </p:cNvSpPr>
          <p:nvPr>
            <p:ph type="dt" sz="half" idx="10"/>
          </p:nvPr>
        </p:nvSpPr>
        <p:spPr/>
        <p:txBody>
          <a:bodyPr/>
          <a:lstStyle/>
          <a:p>
            <a:fld id="{93628106-C755-4CA9-9953-D0741145497F}" type="datetimeFigureOut">
              <a:rPr lang="en-IN" smtClean="0"/>
              <a:t>08-11-2022</a:t>
            </a:fld>
            <a:endParaRPr lang="en-IN"/>
          </a:p>
        </p:txBody>
      </p:sp>
      <p:sp>
        <p:nvSpPr>
          <p:cNvPr id="6" name="Footer Placeholder 5">
            <a:extLst>
              <a:ext uri="{FF2B5EF4-FFF2-40B4-BE49-F238E27FC236}">
                <a16:creationId xmlns:a16="http://schemas.microsoft.com/office/drawing/2014/main" id="{5DF43027-FFB7-546A-AFCB-9024A2B01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332292-A08F-BB0F-72DB-E86EEFA08762}"/>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70877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4CDCA-C2F9-B174-E6DF-29C2DAB17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7D33B9-1607-A9DB-B0D3-374F46B2A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4C806-F865-B12C-2857-39D08493B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28106-C755-4CA9-9953-D0741145497F}" type="datetimeFigureOut">
              <a:rPr lang="en-IN" smtClean="0"/>
              <a:t>08-11-2022</a:t>
            </a:fld>
            <a:endParaRPr lang="en-IN"/>
          </a:p>
        </p:txBody>
      </p:sp>
      <p:sp>
        <p:nvSpPr>
          <p:cNvPr id="5" name="Footer Placeholder 4">
            <a:extLst>
              <a:ext uri="{FF2B5EF4-FFF2-40B4-BE49-F238E27FC236}">
                <a16:creationId xmlns:a16="http://schemas.microsoft.com/office/drawing/2014/main" id="{4D96E7E0-6AFE-8A0F-989B-620E4661C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85C8B-8AE3-DF7B-A73B-8E548F6AF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38A2-2D24-4307-8C86-39932E796F08}" type="slidenum">
              <a:rPr lang="en-IN" smtClean="0"/>
              <a:t>‹#›</a:t>
            </a:fld>
            <a:endParaRPr lang="en-IN"/>
          </a:p>
        </p:txBody>
      </p:sp>
    </p:spTree>
    <p:extLst>
      <p:ext uri="{BB962C8B-B14F-4D97-AF65-F5344CB8AC3E}">
        <p14:creationId xmlns:p14="http://schemas.microsoft.com/office/powerpoint/2010/main" val="399139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A9B-7110-6DC1-8F53-9A094178469A}"/>
              </a:ext>
            </a:extLst>
          </p:cNvPr>
          <p:cNvSpPr>
            <a:spLocks noGrp="1"/>
          </p:cNvSpPr>
          <p:nvPr>
            <p:ph type="title"/>
          </p:nvPr>
        </p:nvSpPr>
        <p:spPr>
          <a:xfrm>
            <a:off x="838200" y="365125"/>
            <a:ext cx="10515600" cy="5081518"/>
          </a:xfrm>
        </p:spPr>
        <p:txBody>
          <a:bodyPr/>
          <a:lstStyle/>
          <a:p>
            <a:endParaRPr lang="en-IN" dirty="0"/>
          </a:p>
        </p:txBody>
      </p:sp>
      <p:pic>
        <p:nvPicPr>
          <p:cNvPr id="4" name="Picture 3">
            <a:extLst>
              <a:ext uri="{FF2B5EF4-FFF2-40B4-BE49-F238E27FC236}">
                <a16:creationId xmlns:a16="http://schemas.microsoft.com/office/drawing/2014/main" id="{BE996FD5-962A-E79D-561B-DFA6FC49C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28625"/>
            <a:ext cx="11430000" cy="6000750"/>
          </a:xfrm>
          <a:prstGeom prst="rect">
            <a:avLst/>
          </a:prstGeom>
        </p:spPr>
      </p:pic>
    </p:spTree>
    <p:extLst>
      <p:ext uri="{BB962C8B-B14F-4D97-AF65-F5344CB8AC3E}">
        <p14:creationId xmlns:p14="http://schemas.microsoft.com/office/powerpoint/2010/main" val="382739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C23E-922E-C97C-9417-DE5A170D9B7E}"/>
              </a:ext>
            </a:extLst>
          </p:cNvPr>
          <p:cNvSpPr>
            <a:spLocks noGrp="1"/>
          </p:cNvSpPr>
          <p:nvPr>
            <p:ph type="title"/>
          </p:nvPr>
        </p:nvSpPr>
        <p:spPr>
          <a:xfrm>
            <a:off x="1286435" y="298519"/>
            <a:ext cx="10515600" cy="6260962"/>
          </a:xfrm>
        </p:spPr>
        <p:txBody>
          <a:bodyPr>
            <a:normAutofit fontScale="90000"/>
          </a:bodyPr>
          <a:lstStyle/>
          <a:p>
            <a:pPr>
              <a:lnSpc>
                <a:spcPct val="150000"/>
              </a:lnSpc>
            </a:pPr>
            <a:r>
              <a:rPr lang="en-GB" b="1" i="1" dirty="0">
                <a:latin typeface="Times New Roman" panose="02020603050405020304" pitchFamily="18" charset="0"/>
                <a:cs typeface="Times New Roman" panose="02020603050405020304" pitchFamily="18" charset="0"/>
              </a:rPr>
              <a:t>Design Phase: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r>
              <a:rPr lang="en-GB" sz="3600" dirty="0">
                <a:latin typeface="Times New Roman" panose="02020603050405020304" pitchFamily="18" charset="0"/>
                <a:cs typeface="Times New Roman" panose="02020603050405020304" pitchFamily="18" charset="0"/>
              </a:rPr>
              <a:t>Aims to transform the requirements gathered in the SRS into a suitable form which permits further coding in a programming language.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defines the overall software architecture together with high level and detailed design.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-All this work is documented as a Software Design Document (SDD).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77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1A5A-702F-1113-DC42-156355B42659}"/>
              </a:ext>
            </a:extLst>
          </p:cNvPr>
          <p:cNvSpPr>
            <a:spLocks noGrp="1"/>
          </p:cNvSpPr>
          <p:nvPr>
            <p:ph type="title"/>
          </p:nvPr>
        </p:nvSpPr>
        <p:spPr>
          <a:xfrm>
            <a:off x="838200" y="365125"/>
            <a:ext cx="10515600" cy="6141692"/>
          </a:xfrm>
        </p:spPr>
        <p:txBody>
          <a:bodyPr>
            <a:normAutofit fontScale="90000"/>
          </a:bodyPr>
          <a:lstStyle/>
          <a:p>
            <a:pPr>
              <a:lnSpc>
                <a:spcPct val="150000"/>
              </a:lnSpc>
            </a:pPr>
            <a:r>
              <a:rPr lang="en-GB" b="1" i="1" dirty="0">
                <a:latin typeface="Times New Roman" panose="02020603050405020304" pitchFamily="18" charset="0"/>
                <a:cs typeface="Times New Roman" panose="02020603050405020304" pitchFamily="18" charset="0"/>
              </a:rPr>
              <a:t>Implementation and unit testing:</a:t>
            </a:r>
            <a:br>
              <a:rPr lang="en-GB" dirty="0"/>
            </a:br>
            <a:r>
              <a:rPr lang="en-GB" sz="4000" dirty="0">
                <a:latin typeface="Times New Roman" panose="02020603050405020304" pitchFamily="18" charset="0"/>
                <a:cs typeface="Times New Roman" panose="02020603050405020304" pitchFamily="18" charset="0"/>
              </a:rPr>
              <a:t>-Design is implemented.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-If the SDD is complete, the implementation or coding phase proceeds smoothly, because all the information needed by software developers is contained in the SDD.</a:t>
            </a:r>
            <a:br>
              <a:rPr lang="en-GB"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49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DBBD-5BF9-4710-BABB-8F01FE665642}"/>
              </a:ext>
            </a:extLst>
          </p:cNvPr>
          <p:cNvSpPr>
            <a:spLocks noGrp="1"/>
          </p:cNvSpPr>
          <p:nvPr>
            <p:ph type="title"/>
          </p:nvPr>
        </p:nvSpPr>
        <p:spPr>
          <a:xfrm>
            <a:off x="1160930" y="291893"/>
            <a:ext cx="10515600" cy="6274214"/>
          </a:xfrm>
        </p:spPr>
        <p:txBody>
          <a:bodyPr>
            <a:normAutofit fontScale="90000"/>
          </a:bodyPr>
          <a:lstStyle/>
          <a:p>
            <a:r>
              <a:rPr lang="en-GB" b="1" i="1" dirty="0">
                <a:latin typeface="Times New Roman" panose="02020603050405020304" pitchFamily="18" charset="0"/>
                <a:cs typeface="Times New Roman" panose="02020603050405020304" pitchFamily="18" charset="0"/>
              </a:rPr>
              <a:t>Integration and System Testing: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phase is highly crucial as the quality of the end product is determined by the effectiveness of the testing carried out.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better output will lead to satisfied customers, lower maintenance costs, and accurate results.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-Unit testing determines the efficiency of individual modules.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modules are tested for their interactions with each other and with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6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AC1C-D8C7-428E-E11C-44B71BC5F59F}"/>
              </a:ext>
            </a:extLst>
          </p:cNvPr>
          <p:cNvSpPr>
            <a:spLocks noGrp="1"/>
          </p:cNvSpPr>
          <p:nvPr>
            <p:ph type="title"/>
          </p:nvPr>
        </p:nvSpPr>
        <p:spPr>
          <a:xfrm>
            <a:off x="1340223" y="437667"/>
            <a:ext cx="10515600" cy="5982666"/>
          </a:xfrm>
        </p:spPr>
        <p:txBody>
          <a:bodyPr/>
          <a:lstStyle/>
          <a:p>
            <a:r>
              <a:rPr lang="en-GB" b="1" i="1" dirty="0">
                <a:latin typeface="Times New Roman" panose="02020603050405020304" pitchFamily="18" charset="0"/>
                <a:cs typeface="Times New Roman" panose="02020603050405020304" pitchFamily="18" charset="0"/>
              </a:rPr>
              <a:t>Operation and maintenance phase: </a:t>
            </a:r>
            <a:br>
              <a:rPr lang="en-GB" b="1" i="1"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-Maintenance is the task performed by every user once the software has been delivered to the customer, installed, and operational.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A10A-3CF6-B727-2EDB-DF6AF03412A8}"/>
              </a:ext>
            </a:extLst>
          </p:cNvPr>
          <p:cNvSpPr>
            <a:spLocks noGrp="1"/>
          </p:cNvSpPr>
          <p:nvPr>
            <p:ph type="title"/>
          </p:nvPr>
        </p:nvSpPr>
        <p:spPr>
          <a:xfrm>
            <a:off x="1268505" y="526490"/>
            <a:ext cx="10515600" cy="6141692"/>
          </a:xfrm>
        </p:spPr>
        <p:txBody>
          <a:bodyPr>
            <a:normAutofit/>
          </a:bodyPr>
          <a:lstStyle/>
          <a:p>
            <a:pPr>
              <a:lnSpc>
                <a:spcPct val="100000"/>
              </a:lnSpc>
            </a:pPr>
            <a:r>
              <a:rPr lang="en-GB" sz="3200" b="1" dirty="0">
                <a:latin typeface="Times New Roman" panose="02020603050405020304" pitchFamily="18" charset="0"/>
                <a:cs typeface="Times New Roman" panose="02020603050405020304" pitchFamily="18" charset="0"/>
              </a:rPr>
              <a:t>Advantages:</a:t>
            </a:r>
            <a:br>
              <a:rPr lang="en-GB" sz="3200" b="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-Simple to implement also the number of resources that are required for it is minimal.</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requirements are simple and explicitly declared; they remain unchanged during the entire project development.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start and end points for each phase is fixed, which makes it easy to cover progress.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release date for the complete product, as well as its final cost, can be determined before development.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gives easy to control and clarity for the customer due to a strict reporting system.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66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A081-CA9F-A1D1-87B9-A182469ABD37}"/>
              </a:ext>
            </a:extLst>
          </p:cNvPr>
          <p:cNvSpPr>
            <a:spLocks noGrp="1"/>
          </p:cNvSpPr>
          <p:nvPr>
            <p:ph type="title"/>
          </p:nvPr>
        </p:nvSpPr>
        <p:spPr>
          <a:xfrm>
            <a:off x="1465730" y="291893"/>
            <a:ext cx="10515600" cy="6274214"/>
          </a:xfrm>
        </p:spPr>
        <p:txBody>
          <a:bodyPr>
            <a:normAutofit/>
          </a:bodyPr>
          <a:lstStyle/>
          <a:p>
            <a:pPr>
              <a:lnSpc>
                <a:spcPct val="150000"/>
              </a:lnSpc>
            </a:pPr>
            <a:r>
              <a:rPr lang="en-GB" b="1" dirty="0">
                <a:latin typeface="Times New Roman" panose="02020603050405020304" pitchFamily="18" charset="0"/>
                <a:cs typeface="Times New Roman" panose="02020603050405020304" pitchFamily="18" charset="0"/>
              </a:rPr>
              <a:t>Disadvantages: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risk factor is higher, so it is not suitable for more significant and complex projects.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cannot accept the changes in requirements during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becomes tough to go back to the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5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6C4C-6A13-72C4-12E5-6AA57378405D}"/>
              </a:ext>
            </a:extLst>
          </p:cNvPr>
          <p:cNvSpPr>
            <a:spLocks noGrp="1"/>
          </p:cNvSpPr>
          <p:nvPr>
            <p:ph type="title"/>
          </p:nvPr>
        </p:nvSpPr>
        <p:spPr>
          <a:xfrm>
            <a:off x="838200" y="365125"/>
            <a:ext cx="10515600" cy="6492875"/>
          </a:xfrm>
        </p:spPr>
        <p:txBody>
          <a:bodyPr/>
          <a:lstStyle/>
          <a:p>
            <a:endParaRPr lang="en-IN" dirty="0"/>
          </a:p>
        </p:txBody>
      </p:sp>
      <p:pic>
        <p:nvPicPr>
          <p:cNvPr id="4" name="Picture 3">
            <a:extLst>
              <a:ext uri="{FF2B5EF4-FFF2-40B4-BE49-F238E27FC236}">
                <a16:creationId xmlns:a16="http://schemas.microsoft.com/office/drawing/2014/main" id="{1CDCDAB3-B565-7B50-4DAE-55FABC4F9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857250"/>
            <a:ext cx="11468100" cy="5143500"/>
          </a:xfrm>
          <a:prstGeom prst="rect">
            <a:avLst/>
          </a:prstGeom>
        </p:spPr>
      </p:pic>
    </p:spTree>
    <p:extLst>
      <p:ext uri="{BB962C8B-B14F-4D97-AF65-F5344CB8AC3E}">
        <p14:creationId xmlns:p14="http://schemas.microsoft.com/office/powerpoint/2010/main" val="10383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F567-FD08-FEDD-60B0-02C65E8D78E9}"/>
              </a:ext>
            </a:extLst>
          </p:cNvPr>
          <p:cNvSpPr>
            <a:spLocks noGrp="1"/>
          </p:cNvSpPr>
          <p:nvPr>
            <p:ph type="title"/>
          </p:nvPr>
        </p:nvSpPr>
        <p:spPr>
          <a:xfrm>
            <a:off x="1676400" y="471142"/>
            <a:ext cx="10515600" cy="6204487"/>
          </a:xfrm>
        </p:spPr>
        <p:txBody>
          <a:bodyPr>
            <a:normAutofit fontScale="90000"/>
          </a:bodyPr>
          <a:lstStyle/>
          <a:p>
            <a:r>
              <a:rPr lang="en-GB" sz="3600" b="1" dirty="0">
                <a:latin typeface="Times New Roman" panose="02020603050405020304" pitchFamily="18" charset="0"/>
                <a:cs typeface="Times New Roman" panose="02020603050405020304" pitchFamily="18" charset="0"/>
              </a:rPr>
              <a:t>AGILE MODEL </a:t>
            </a:r>
            <a:r>
              <a:rPr lang="en-GB" sz="3600" dirty="0">
                <a:latin typeface="Times New Roman" panose="02020603050405020304" pitchFamily="18" charset="0"/>
                <a:cs typeface="Times New Roman" panose="02020603050405020304" pitchFamily="18" charset="0"/>
              </a:rPr>
              <a:t>:</a:t>
            </a:r>
            <a:r>
              <a:rPr lang="en-GB" sz="3600" dirty="0">
                <a:highlight>
                  <a:srgbClr val="FFFF00"/>
                </a:highlight>
                <a:latin typeface="Times New Roman" panose="02020603050405020304" pitchFamily="18" charset="0"/>
                <a:cs typeface="Times New Roman" panose="02020603050405020304" pitchFamily="18" charset="0"/>
              </a:rPr>
              <a:t>commitment to create software incrementally</a:t>
            </a:r>
            <a:br>
              <a:rPr lang="en-GB" sz="3600" dirty="0">
                <a:highlight>
                  <a:srgbClr val="FFFF00"/>
                </a:highlight>
                <a:latin typeface="Times New Roman" panose="02020603050405020304" pitchFamily="18" charset="0"/>
                <a:cs typeface="Times New Roman" panose="02020603050405020304" pitchFamily="18" charset="0"/>
              </a:rPr>
            </a:br>
            <a:r>
              <a:rPr lang="en-GB" sz="3600" dirty="0">
                <a:highlight>
                  <a:srgbClr val="FFFF00"/>
                </a:highlight>
                <a:latin typeface="Times New Roman" panose="02020603050405020304" pitchFamily="18" charset="0"/>
                <a:cs typeface="Times New Roman" panose="02020603050405020304" pitchFamily="18" charset="0"/>
              </a:rPr>
              <a:t>-AGILE is based on RAD model.</a:t>
            </a:r>
            <a:br>
              <a:rPr lang="en-GB" sz="3600" dirty="0">
                <a:highlight>
                  <a:srgbClr val="FFFF00"/>
                </a:highlight>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-Agile model is the combination of iterative and incremental process models.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-Designed to help a project to adapt to change requests quickly.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-To facilitate quick project completion.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-To accomplish this task agility is required.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-Agility is achieved by fitting the process to the project, removing activities that may not be essential for a specific project.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-Anything that is waste of time and effort is avoided.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13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8B19-4DEB-BC9F-1581-62AA5BD78B70}"/>
              </a:ext>
            </a:extLst>
          </p:cNvPr>
          <p:cNvSpPr>
            <a:spLocks noGrp="1"/>
          </p:cNvSpPr>
          <p:nvPr>
            <p:ph type="title"/>
          </p:nvPr>
        </p:nvSpPr>
        <p:spPr>
          <a:xfrm>
            <a:off x="1676400" y="524151"/>
            <a:ext cx="10515600" cy="6234458"/>
          </a:xfrm>
        </p:spPr>
        <p:txBody>
          <a:bodyPr>
            <a:normAutofit fontScale="90000"/>
          </a:bodyPr>
          <a:lstStyle/>
          <a:p>
            <a:r>
              <a:rPr lang="en-GB" dirty="0"/>
              <a:t>-</a:t>
            </a:r>
            <a:r>
              <a:rPr lang="en-GB" sz="4000" dirty="0">
                <a:latin typeface="Times New Roman" panose="02020603050405020304" pitchFamily="18" charset="0"/>
                <a:cs typeface="Times New Roman" panose="02020603050405020304" pitchFamily="18" charset="0"/>
              </a:rPr>
              <a:t>The requirements are decomposed into many small parts that can be incrementally developed.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-The Agile model adopts Iterative development.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-Each incremental part is developed over an iteration.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-Each iteration is intended to be small and easily manageable and can be completed within a couple of weeks only.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-At a time one iteration is planned, developed and deployed to the customers.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-Long-term plans are not made. </a:t>
            </a:r>
            <a:br>
              <a:rPr lang="en-GB"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10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398-C57E-51D3-450F-546CC6D87E77}"/>
              </a:ext>
            </a:extLst>
          </p:cNvPr>
          <p:cNvSpPr>
            <a:spLocks noGrp="1"/>
          </p:cNvSpPr>
          <p:nvPr>
            <p:ph type="title"/>
          </p:nvPr>
        </p:nvSpPr>
        <p:spPr>
          <a:xfrm>
            <a:off x="1553817" y="550656"/>
            <a:ext cx="10515600" cy="6134149"/>
          </a:xfrm>
        </p:spPr>
        <p:txBody>
          <a:bodyPr>
            <a:normAutofit fontScale="90000"/>
          </a:bodyPr>
          <a:lstStyle/>
          <a:p>
            <a:pPr>
              <a:lnSpc>
                <a:spcPct val="100000"/>
              </a:lnSpc>
            </a:pPr>
            <a:r>
              <a:rPr lang="en-GB" dirty="0"/>
              <a:t>-</a:t>
            </a:r>
            <a:r>
              <a:rPr lang="en-GB" dirty="0">
                <a:latin typeface="Times New Roman" panose="02020603050405020304" pitchFamily="18" charset="0"/>
                <a:cs typeface="Times New Roman" panose="02020603050405020304" pitchFamily="18" charset="0"/>
              </a:rPr>
              <a:t>The time to complete an iteration is known as a Time Box.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-Time-box refers to the maximum amount of time needed to deliver an iteration to customers.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end date for an iteration does not change.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central principle of the Agile model is the delivery of an increment to the customer after each Time-box. </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54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2F811-A82E-46A3-37D8-64DE16D764AF}"/>
              </a:ext>
            </a:extLst>
          </p:cNvPr>
          <p:cNvSpPr>
            <a:spLocks noGrp="1"/>
          </p:cNvSpPr>
          <p:nvPr>
            <p:ph type="title"/>
          </p:nvPr>
        </p:nvSpPr>
        <p:spPr>
          <a:xfrm>
            <a:off x="838200" y="365125"/>
            <a:ext cx="10515600" cy="5995918"/>
          </a:xfrm>
        </p:spPr>
        <p:txBody>
          <a:bodyPr/>
          <a:lstStyle/>
          <a:p>
            <a:br>
              <a:rPr lang="en-GB" dirty="0"/>
            </a:br>
            <a:br>
              <a:rPr lang="en-GB" dirty="0"/>
            </a:br>
            <a:endParaRPr lang="en-IN" dirty="0"/>
          </a:p>
        </p:txBody>
      </p:sp>
      <p:pic>
        <p:nvPicPr>
          <p:cNvPr id="6" name="Picture 5">
            <a:extLst>
              <a:ext uri="{FF2B5EF4-FFF2-40B4-BE49-F238E27FC236}">
                <a16:creationId xmlns:a16="http://schemas.microsoft.com/office/drawing/2014/main" id="{A33B6147-461E-650D-0CB5-708D5C7BB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0" y="670890"/>
            <a:ext cx="9806609" cy="5516219"/>
          </a:xfrm>
          <a:prstGeom prst="rect">
            <a:avLst/>
          </a:prstGeom>
        </p:spPr>
      </p:pic>
    </p:spTree>
    <p:extLst>
      <p:ext uri="{BB962C8B-B14F-4D97-AF65-F5344CB8AC3E}">
        <p14:creationId xmlns:p14="http://schemas.microsoft.com/office/powerpoint/2010/main" val="163476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090-9709-8DFB-D053-C736B29918FC}"/>
              </a:ext>
            </a:extLst>
          </p:cNvPr>
          <p:cNvSpPr>
            <a:spLocks noGrp="1"/>
          </p:cNvSpPr>
          <p:nvPr>
            <p:ph type="title"/>
          </p:nvPr>
        </p:nvSpPr>
        <p:spPr>
          <a:xfrm>
            <a:off x="1275521" y="524151"/>
            <a:ext cx="10515600" cy="6162284"/>
          </a:xfrm>
        </p:spPr>
        <p:txBody>
          <a:bodyPr/>
          <a:lstStyle/>
          <a:p>
            <a:pPr>
              <a:lnSpc>
                <a:spcPct val="150000"/>
              </a:lnSpc>
            </a:pPr>
            <a:r>
              <a:rPr lang="en-GB" dirty="0">
                <a:latin typeface="Times New Roman" panose="02020603050405020304" pitchFamily="18" charset="0"/>
                <a:cs typeface="Times New Roman" panose="02020603050405020304" pitchFamily="18" charset="0"/>
              </a:rPr>
              <a:t>-Agile offers users new versions, or releases, of software following brief periods of work.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-Those brief periods of work are often called sprints.</a:t>
            </a:r>
          </a:p>
        </p:txBody>
      </p:sp>
    </p:spTree>
    <p:extLst>
      <p:ext uri="{BB962C8B-B14F-4D97-AF65-F5344CB8AC3E}">
        <p14:creationId xmlns:p14="http://schemas.microsoft.com/office/powerpoint/2010/main" val="279079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E995-260C-CC90-2E80-A729943EA8BF}"/>
              </a:ext>
            </a:extLst>
          </p:cNvPr>
          <p:cNvSpPr>
            <a:spLocks noGrp="1"/>
          </p:cNvSpPr>
          <p:nvPr>
            <p:ph type="title"/>
          </p:nvPr>
        </p:nvSpPr>
        <p:spPr>
          <a:xfrm>
            <a:off x="1553817" y="312688"/>
            <a:ext cx="10515600" cy="6232623"/>
          </a:xfrm>
        </p:spPr>
        <p:txBody>
          <a:bodyPr>
            <a:normAutofit fontScale="90000"/>
          </a:bodyPr>
          <a:lstStyle/>
          <a:p>
            <a:pPr algn="l" fontAlgn="base"/>
            <a:r>
              <a:rPr lang="en-GB" dirty="0">
                <a:solidFill>
                  <a:srgbClr val="FF0000"/>
                </a:solidFill>
                <a:latin typeface="Times New Roman" panose="02020603050405020304" pitchFamily="18" charset="0"/>
                <a:cs typeface="Times New Roman" panose="02020603050405020304" pitchFamily="18" charset="0"/>
              </a:rPr>
              <a:t>Steps involve in agile SDLC models are: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r>
              <a:rPr lang="en-GB" b="0" i="0" dirty="0">
                <a:solidFill>
                  <a:srgbClr val="273239"/>
                </a:solidFill>
                <a:effectLst/>
                <a:latin typeface="Times New Roman" panose="02020603050405020304" pitchFamily="18" charset="0"/>
                <a:cs typeface="Times New Roman" panose="02020603050405020304" pitchFamily="18" charset="0"/>
              </a:rPr>
              <a:t>Requirement gathering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-Requirement Analysis</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-Design</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-Coding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-Unit testing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-Acceptance testing</a:t>
            </a:r>
            <a:br>
              <a:rPr lang="en-GB" b="0" i="0" dirty="0">
                <a:solidFill>
                  <a:srgbClr val="273239"/>
                </a:solidFill>
                <a:effectLst/>
                <a:latin typeface="urw-din"/>
              </a:rPr>
            </a:b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01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BC4E-CE74-4A23-33C9-59BD61805E7A}"/>
              </a:ext>
            </a:extLst>
          </p:cNvPr>
          <p:cNvSpPr>
            <a:spLocks noGrp="1"/>
          </p:cNvSpPr>
          <p:nvPr>
            <p:ph type="title"/>
          </p:nvPr>
        </p:nvSpPr>
        <p:spPr>
          <a:xfrm>
            <a:off x="1020416" y="129553"/>
            <a:ext cx="11353800" cy="6598893"/>
          </a:xfrm>
        </p:spPr>
        <p:txBody>
          <a:bodyPr/>
          <a:lstStyle/>
          <a:p>
            <a:r>
              <a:rPr lang="en-IN" sz="2800" b="1" dirty="0">
                <a:latin typeface="Times New Roman" panose="02020603050405020304" pitchFamily="18" charset="0"/>
                <a:cs typeface="Times New Roman" panose="02020603050405020304" pitchFamily="18" charset="0"/>
              </a:rPr>
              <a:t>Graphical Illustration of Agile Development Model</a:t>
            </a:r>
            <a:br>
              <a:rPr lang="en-IN" sz="2000" dirty="0"/>
            </a:br>
            <a:br>
              <a:rPr lang="en-IN" sz="2000" dirty="0"/>
            </a:br>
            <a:br>
              <a:rPr lang="en-IN" sz="2000" dirty="0"/>
            </a:br>
            <a:br>
              <a:rPr lang="en-IN" sz="2000"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05283E9E-528F-A59A-30E5-04A05637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16" y="1021718"/>
            <a:ext cx="10853531" cy="5577175"/>
          </a:xfrm>
          <a:prstGeom prst="rect">
            <a:avLst/>
          </a:prstGeom>
        </p:spPr>
      </p:pic>
    </p:spTree>
    <p:extLst>
      <p:ext uri="{BB962C8B-B14F-4D97-AF65-F5344CB8AC3E}">
        <p14:creationId xmlns:p14="http://schemas.microsoft.com/office/powerpoint/2010/main" val="2752321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CBD9-1535-F8D3-9C1E-2493879BCACE}"/>
              </a:ext>
            </a:extLst>
          </p:cNvPr>
          <p:cNvSpPr>
            <a:spLocks noGrp="1"/>
          </p:cNvSpPr>
          <p:nvPr>
            <p:ph type="title"/>
          </p:nvPr>
        </p:nvSpPr>
        <p:spPr>
          <a:xfrm>
            <a:off x="1676400" y="312688"/>
            <a:ext cx="10515600" cy="6232623"/>
          </a:xfrm>
        </p:spPr>
        <p:txBody>
          <a:bodyPr>
            <a:normAutofit/>
          </a:bodyPr>
          <a:lstStyle/>
          <a:p>
            <a:r>
              <a:rPr lang="en-GB" sz="3600" b="1" dirty="0">
                <a:latin typeface="Times New Roman" panose="02020603050405020304" pitchFamily="18" charset="0"/>
                <a:cs typeface="Times New Roman" panose="02020603050405020304" pitchFamily="18" charset="0"/>
              </a:rPr>
              <a:t>The Agile Manifesto's purpose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-Proponents of Agile methodologies say the four values outlined in the Agile Manifesto promote a software development process that focuses on quality by creating products that meet consumers' needs and expectations.</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-The 12 principles are intended to create and support a work environment that is focused on the customer, that aligns to business objectives and that can respond and pivot quickly as user needs and market forces change.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114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90C4-058B-008C-7EFB-AFC38DC6E499}"/>
              </a:ext>
            </a:extLst>
          </p:cNvPr>
          <p:cNvSpPr>
            <a:spLocks noGrp="1"/>
          </p:cNvSpPr>
          <p:nvPr>
            <p:ph type="title"/>
          </p:nvPr>
        </p:nvSpPr>
        <p:spPr>
          <a:xfrm>
            <a:off x="1676400" y="630169"/>
            <a:ext cx="10515600" cy="6359232"/>
          </a:xfrm>
        </p:spPr>
        <p:txBody>
          <a:bodyPr>
            <a:normAutofit fontScale="90000"/>
          </a:bodyPr>
          <a:lstStyle/>
          <a:p>
            <a:r>
              <a:rPr lang="en-GB" b="1" dirty="0">
                <a:latin typeface="Times New Roman" panose="02020603050405020304" pitchFamily="18" charset="0"/>
                <a:cs typeface="Times New Roman" panose="02020603050405020304" pitchFamily="18" charset="0"/>
              </a:rPr>
              <a:t>Four values of Agile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four core values of Agile software development as stated by the Agile Manifesto are: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1.Individuals and interactions over processes and tools.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2.Working software over comprehensive documentation.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3.Customer collaboration over contract negotiation.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4.Responding to change over following a plan.</a:t>
            </a:r>
            <a:br>
              <a:rPr lang="en-GB" dirty="0"/>
            </a:br>
            <a:endParaRPr lang="en-IN" dirty="0"/>
          </a:p>
        </p:txBody>
      </p:sp>
    </p:spTree>
    <p:extLst>
      <p:ext uri="{BB962C8B-B14F-4D97-AF65-F5344CB8AC3E}">
        <p14:creationId xmlns:p14="http://schemas.microsoft.com/office/powerpoint/2010/main" val="107153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EA75-5682-402C-2AA3-6DD554D00A85}"/>
              </a:ext>
            </a:extLst>
          </p:cNvPr>
          <p:cNvSpPr>
            <a:spLocks noGrp="1"/>
          </p:cNvSpPr>
          <p:nvPr>
            <p:ph type="title"/>
          </p:nvPr>
        </p:nvSpPr>
        <p:spPr>
          <a:xfrm>
            <a:off x="1676400" y="474467"/>
            <a:ext cx="10515600" cy="5909066"/>
          </a:xfrm>
        </p:spPr>
        <p:txBody>
          <a:bodyPr>
            <a:normAutofit fontScale="90000"/>
          </a:bodyPr>
          <a:lstStyle/>
          <a:p>
            <a:r>
              <a:rPr lang="en-GB" sz="3100" b="1" dirty="0">
                <a:latin typeface="Times New Roman" panose="02020603050405020304" pitchFamily="18" charset="0"/>
                <a:cs typeface="Times New Roman" panose="02020603050405020304" pitchFamily="18" charset="0"/>
              </a:rPr>
              <a:t>The 12 principles articulated in the Agile Manifesto </a:t>
            </a:r>
            <a:r>
              <a:rPr lang="en-GB" sz="3100" dirty="0">
                <a:latin typeface="Times New Roman" panose="02020603050405020304" pitchFamily="18" charset="0"/>
                <a:cs typeface="Times New Roman" panose="02020603050405020304" pitchFamily="18" charset="0"/>
              </a:rPr>
              <a:t>are:</a:t>
            </a:r>
            <a:br>
              <a:rPr lang="en-GB" sz="3100" dirty="0">
                <a:latin typeface="Times New Roman" panose="02020603050405020304" pitchFamily="18" charset="0"/>
                <a:cs typeface="Times New Roman" panose="02020603050405020304" pitchFamily="18" charset="0"/>
              </a:rPr>
            </a:b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1.Satisfying customers through early and continuous delivery of valuable work.</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2.Breaking big work down into smaller tasks that can be completed quickly.</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3.Recognizing that the best work emerges from self-organized teams.</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4.Providing motivated individuals with the environment and support they need and trusting them to get the job done.</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5.Creating processes that promote sustainable efforts.</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6.Maintaining a constant pace for completed work.</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7.Welcoming changing requirements, even late in a project.</a:t>
            </a:r>
            <a:br>
              <a:rPr lang="en-GB"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80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8090-544A-73DA-38D6-9B90E49B2A6A}"/>
              </a:ext>
            </a:extLst>
          </p:cNvPr>
          <p:cNvSpPr>
            <a:spLocks noGrp="1"/>
          </p:cNvSpPr>
          <p:nvPr>
            <p:ph type="title"/>
          </p:nvPr>
        </p:nvSpPr>
        <p:spPr>
          <a:xfrm>
            <a:off x="1676400" y="457891"/>
            <a:ext cx="10515600" cy="6288893"/>
          </a:xfrm>
        </p:spPr>
        <p:txBody>
          <a:bodyPr>
            <a:normAutofit/>
          </a:bodyPr>
          <a:lstStyle/>
          <a:p>
            <a:pPr>
              <a:lnSpc>
                <a:spcPct val="100000"/>
              </a:lnSpc>
            </a:pPr>
            <a:r>
              <a:rPr lang="en-GB" sz="3600" dirty="0">
                <a:latin typeface="Times New Roman" panose="02020603050405020304" pitchFamily="18" charset="0"/>
                <a:cs typeface="Times New Roman" panose="02020603050405020304" pitchFamily="18" charset="0"/>
              </a:rPr>
              <a:t>8.Assembling the project team and business owners on a daily basis throughout the project.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9.Having the team reflect at regular intervals on how to become more effective, then tuning and adjusting </a:t>
            </a:r>
            <a:r>
              <a:rPr lang="en-GB" sz="3600" dirty="0" err="1">
                <a:latin typeface="Times New Roman" panose="02020603050405020304" pitchFamily="18" charset="0"/>
                <a:cs typeface="Times New Roman" panose="02020603050405020304" pitchFamily="18" charset="0"/>
              </a:rPr>
              <a:t>behavior</a:t>
            </a:r>
            <a:r>
              <a:rPr lang="en-GB" sz="3600" dirty="0">
                <a:latin typeface="Times New Roman" panose="02020603050405020304" pitchFamily="18" charset="0"/>
                <a:cs typeface="Times New Roman" panose="02020603050405020304" pitchFamily="18" charset="0"/>
              </a:rPr>
              <a:t> accordingly.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10.Measuring progress by the amount of completed work.</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11.Continually seeking excellence.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12.Harnessing change for a competitive advantage.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197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EE45-590F-C383-07BD-5C852DD2DA52}"/>
              </a:ext>
            </a:extLst>
          </p:cNvPr>
          <p:cNvSpPr>
            <a:spLocks noGrp="1"/>
          </p:cNvSpPr>
          <p:nvPr>
            <p:ph type="title"/>
          </p:nvPr>
        </p:nvSpPr>
        <p:spPr>
          <a:xfrm>
            <a:off x="1567069" y="182562"/>
            <a:ext cx="10515600" cy="6492875"/>
          </a:xfrm>
        </p:spPr>
        <p:txBody>
          <a:bodyPr>
            <a:normAutofit fontScale="90000"/>
          </a:bodyPr>
          <a:lstStyle/>
          <a:p>
            <a:r>
              <a:rPr lang="en-GB" b="1" dirty="0">
                <a:solidFill>
                  <a:srgbClr val="FF0000"/>
                </a:solidFill>
                <a:latin typeface="Times New Roman" panose="02020603050405020304" pitchFamily="18" charset="0"/>
                <a:cs typeface="Times New Roman" panose="02020603050405020304" pitchFamily="18" charset="0"/>
              </a:rPr>
              <a:t>Agile myths: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10: Agile has NO Planning</a:t>
            </a:r>
            <a:br>
              <a:rPr lang="en-GB"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9: Agile has NO Documentation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8: There is No End to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7: There is NO Long-Term Planning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6: Daily </a:t>
            </a:r>
            <a:r>
              <a:rPr lang="en-GB" dirty="0" err="1">
                <a:latin typeface="Times New Roman" panose="02020603050405020304" pitchFamily="18" charset="0"/>
                <a:cs typeface="Times New Roman" panose="02020603050405020304" pitchFamily="18" charset="0"/>
              </a:rPr>
              <a:t>Standup</a:t>
            </a:r>
            <a:r>
              <a:rPr lang="en-GB" dirty="0">
                <a:latin typeface="Times New Roman" panose="02020603050405020304" pitchFamily="18" charset="0"/>
                <a:cs typeface="Times New Roman" panose="02020603050405020304" pitchFamily="18" charset="0"/>
              </a:rPr>
              <a:t> &amp; Solutions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5: There are No Requirements Needed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4: There is No Focus on Quality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 Agile is Faster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 Agile is Better!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Agile Has No Structure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7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6258-6EF5-F17C-03CB-FB953EF7C279}"/>
              </a:ext>
            </a:extLst>
          </p:cNvPr>
          <p:cNvSpPr>
            <a:spLocks noGrp="1"/>
          </p:cNvSpPr>
          <p:nvPr>
            <p:ph type="title"/>
          </p:nvPr>
        </p:nvSpPr>
        <p:spPr>
          <a:xfrm>
            <a:off x="1676400" y="497647"/>
            <a:ext cx="10515600" cy="6075432"/>
          </a:xfrm>
        </p:spPr>
        <p:txBody>
          <a:bodyPr/>
          <a:lstStyle/>
          <a:p>
            <a:r>
              <a:rPr lang="en-GB" dirty="0">
                <a:latin typeface="Times New Roman" panose="02020603050405020304" pitchFamily="18" charset="0"/>
                <a:cs typeface="Times New Roman" panose="02020603050405020304" pitchFamily="18" charset="0"/>
              </a:rPr>
              <a:t>What are the three biggest challenges of Agile project management?</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-Resistance to change is a common pitfall.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-Reluctant to try out new workflows.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-Lack of support from management and team members.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992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0745-5C5A-C7AC-F955-EAD6C7BD083D}"/>
              </a:ext>
            </a:extLst>
          </p:cNvPr>
          <p:cNvSpPr>
            <a:spLocks noGrp="1"/>
          </p:cNvSpPr>
          <p:nvPr>
            <p:ph type="title"/>
          </p:nvPr>
        </p:nvSpPr>
        <p:spPr>
          <a:xfrm>
            <a:off x="838200" y="365125"/>
            <a:ext cx="11221278" cy="6300718"/>
          </a:xfrm>
        </p:spPr>
        <p:txBody>
          <a:bodyPr/>
          <a:lstStyle/>
          <a:p>
            <a:endParaRPr lang="en-IN" dirty="0"/>
          </a:p>
        </p:txBody>
      </p:sp>
      <p:pic>
        <p:nvPicPr>
          <p:cNvPr id="4" name="Picture 3">
            <a:extLst>
              <a:ext uri="{FF2B5EF4-FFF2-40B4-BE49-F238E27FC236}">
                <a16:creationId xmlns:a16="http://schemas.microsoft.com/office/drawing/2014/main" id="{7823DD25-9896-0636-C073-3ACCFBB25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35" y="365125"/>
            <a:ext cx="9547269" cy="6858000"/>
          </a:xfrm>
          <a:prstGeom prst="rect">
            <a:avLst/>
          </a:prstGeom>
        </p:spPr>
      </p:pic>
    </p:spTree>
    <p:extLst>
      <p:ext uri="{BB962C8B-B14F-4D97-AF65-F5344CB8AC3E}">
        <p14:creationId xmlns:p14="http://schemas.microsoft.com/office/powerpoint/2010/main" val="77568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C3E0-CF27-7F82-D9F9-F39A8854B285}"/>
              </a:ext>
            </a:extLst>
          </p:cNvPr>
          <p:cNvSpPr>
            <a:spLocks noGrp="1"/>
          </p:cNvSpPr>
          <p:nvPr>
            <p:ph type="title"/>
          </p:nvPr>
        </p:nvSpPr>
        <p:spPr>
          <a:xfrm>
            <a:off x="838200" y="365125"/>
            <a:ext cx="10515600" cy="6247710"/>
          </a:xfrm>
        </p:spPr>
        <p:txBody>
          <a:bodyPr>
            <a:normAutofit/>
          </a:bodyPr>
          <a:lstStyle/>
          <a:p>
            <a:r>
              <a:rPr lang="en-GB" sz="4000" b="1" dirty="0">
                <a:latin typeface="Times New Roman" panose="02020603050405020304" pitchFamily="18" charset="0"/>
                <a:cs typeface="Times New Roman" panose="02020603050405020304" pitchFamily="18" charset="0"/>
              </a:rPr>
              <a:t>SDLC(Software Development Life Cycle)</a:t>
            </a:r>
            <a:br>
              <a:rPr lang="en-GB" sz="4000" b="1"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-SDLC is a structured process that enables the production of high-quality, low-cost software, in the shortest possible production time.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-Goal  is to produce superior software that meets and exceeds all customer expectations and demands.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32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0943-C8FA-7A22-8F1B-D084C901EF04}"/>
              </a:ext>
            </a:extLst>
          </p:cNvPr>
          <p:cNvSpPr>
            <a:spLocks noGrp="1"/>
          </p:cNvSpPr>
          <p:nvPr>
            <p:ph type="title"/>
          </p:nvPr>
        </p:nvSpPr>
        <p:spPr>
          <a:xfrm>
            <a:off x="838199" y="365125"/>
            <a:ext cx="11102009" cy="6141692"/>
          </a:xfrm>
        </p:spPr>
        <p:txBody>
          <a:bodyPr>
            <a:noAutofit/>
          </a:bodyPr>
          <a:lstStyle/>
          <a:p>
            <a:br>
              <a:rPr lang="en-GB" sz="3600" dirty="0"/>
            </a:br>
            <a:r>
              <a:rPr lang="en-GB" sz="3600" b="1" dirty="0">
                <a:latin typeface="Times New Roman" panose="02020603050405020304" pitchFamily="18" charset="0"/>
                <a:cs typeface="Times New Roman" panose="02020603050405020304" pitchFamily="18" charset="0"/>
              </a:rPr>
              <a:t>WHEN TO USE AGILE?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It is best to use when a project has one or more of the following conditions:</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-Uncertainty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Particularly in requirements and changing conditions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-Complexity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content, integration, stakeholder mgmt., solution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-Innovation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New technology, content or system</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-Urgent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High priority, short timeline</a:t>
            </a:r>
            <a:br>
              <a:rPr lang="en-GB"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7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C008-A088-D571-D9F7-321655F5DB7D}"/>
              </a:ext>
            </a:extLst>
          </p:cNvPr>
          <p:cNvSpPr>
            <a:spLocks noGrp="1"/>
          </p:cNvSpPr>
          <p:nvPr>
            <p:ph type="title"/>
          </p:nvPr>
        </p:nvSpPr>
        <p:spPr>
          <a:xfrm>
            <a:off x="1676400" y="603664"/>
            <a:ext cx="10515600" cy="6353727"/>
          </a:xfrm>
        </p:spPr>
        <p:txBody>
          <a:bodyPr>
            <a:normAutofit/>
          </a:bodyPr>
          <a:lstStyle/>
          <a:p>
            <a:r>
              <a:rPr lang="en-GB" dirty="0">
                <a:latin typeface="Times New Roman" panose="02020603050405020304" pitchFamily="18" charset="0"/>
                <a:cs typeface="Times New Roman" panose="02020603050405020304" pitchFamily="18" charset="0"/>
              </a:rPr>
              <a:t>When is project management considered truly Agile?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-Transparency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-Customer focus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-Adaptability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-Sense of ownership (shared leadership)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Continuous improvement</a:t>
            </a:r>
            <a:br>
              <a:rPr lang="en-GB" dirty="0"/>
            </a:br>
            <a:endParaRPr lang="en-IN" dirty="0"/>
          </a:p>
        </p:txBody>
      </p:sp>
    </p:spTree>
    <p:extLst>
      <p:ext uri="{BB962C8B-B14F-4D97-AF65-F5344CB8AC3E}">
        <p14:creationId xmlns:p14="http://schemas.microsoft.com/office/powerpoint/2010/main" val="567432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254B-15A1-A6C1-BB76-C53326999F5F}"/>
              </a:ext>
            </a:extLst>
          </p:cNvPr>
          <p:cNvSpPr>
            <a:spLocks noGrp="1"/>
          </p:cNvSpPr>
          <p:nvPr>
            <p:ph type="title"/>
          </p:nvPr>
        </p:nvSpPr>
        <p:spPr>
          <a:xfrm>
            <a:off x="1676400" y="179594"/>
            <a:ext cx="10515600" cy="6247710"/>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Who uses Agile project management?</a:t>
            </a:r>
            <a:br>
              <a:rPr lang="en-GB" sz="36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-Originally created for software development.  </a:t>
            </a:r>
            <a:br>
              <a:rPr lang="en-GB" sz="3600"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Other users: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-Marketers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-Universities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-Military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-Automotive industry</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b="0" i="0" dirty="0">
                <a:solidFill>
                  <a:srgbClr val="000000"/>
                </a:solidFill>
                <a:effectLst/>
                <a:latin typeface="Times New Roman" panose="02020603050405020304" pitchFamily="18" charset="0"/>
                <a:cs typeface="Times New Roman" panose="02020603050405020304" pitchFamily="18" charset="0"/>
              </a:rPr>
              <a:t>Many organizations can benefit from Agile project management, and it’s simple to set up and utilize.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422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7F84-9F44-2D9E-8BB4-A6997CF56490}"/>
              </a:ext>
            </a:extLst>
          </p:cNvPr>
          <p:cNvSpPr>
            <a:spLocks noGrp="1"/>
          </p:cNvSpPr>
          <p:nvPr>
            <p:ph type="title"/>
          </p:nvPr>
        </p:nvSpPr>
        <p:spPr>
          <a:xfrm>
            <a:off x="904461" y="318397"/>
            <a:ext cx="11287539" cy="6221205"/>
          </a:xfrm>
        </p:spPr>
        <p:txBody>
          <a:bodyPr>
            <a:normAutofit fontScale="90000"/>
          </a:bodyPr>
          <a:lstStyle/>
          <a:p>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4000" b="1" dirty="0" err="1">
                <a:latin typeface="Times New Roman" panose="02020603050405020304" pitchFamily="18" charset="0"/>
                <a:cs typeface="Times New Roman" panose="02020603050405020304" pitchFamily="18" charset="0"/>
              </a:rPr>
              <a:t>Agile’s</a:t>
            </a:r>
            <a:r>
              <a:rPr lang="en-GB" sz="4000" b="1" dirty="0">
                <a:latin typeface="Times New Roman" panose="02020603050405020304" pitchFamily="18" charset="0"/>
                <a:cs typeface="Times New Roman" panose="02020603050405020304" pitchFamily="18" charset="0"/>
              </a:rPr>
              <a:t> Popular Methodologies</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Scrum: </a:t>
            </a:r>
            <a:r>
              <a:rPr lang="en-GB" sz="4000" dirty="0">
                <a:latin typeface="Times New Roman" panose="02020603050405020304" pitchFamily="18" charset="0"/>
                <a:cs typeface="Times New Roman" panose="02020603050405020304" pitchFamily="18" charset="0"/>
              </a:rPr>
              <a:t>Characterized by cycles or stages of development, known as sprints, and by the maximization of development time for a software product.</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Kanban: </a:t>
            </a:r>
            <a:r>
              <a:rPr lang="en-GB" sz="4000" dirty="0">
                <a:latin typeface="Times New Roman" panose="02020603050405020304" pitchFamily="18" charset="0"/>
                <a:cs typeface="Times New Roman" panose="02020603050405020304" pitchFamily="18" charset="0"/>
              </a:rPr>
              <a:t>A workflow management method that aims to visualize work and maximize efficiency.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It exists on a board or table that is divided into columns that show every flow of the software product</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0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36EB-0ABE-2B62-08FB-FD09BB95C002}"/>
              </a:ext>
            </a:extLst>
          </p:cNvPr>
          <p:cNvSpPr>
            <a:spLocks noGrp="1"/>
          </p:cNvSpPr>
          <p:nvPr>
            <p:ph type="title"/>
          </p:nvPr>
        </p:nvSpPr>
        <p:spPr>
          <a:xfrm>
            <a:off x="1676400" y="524151"/>
            <a:ext cx="10515600" cy="6009171"/>
          </a:xfrm>
        </p:spPr>
        <p:txBody>
          <a:bodyPr>
            <a:normAutofit fontScale="90000"/>
          </a:bodyPr>
          <a:lstStyle/>
          <a:p>
            <a:pPr>
              <a:lnSpc>
                <a:spcPct val="100000"/>
              </a:lnSpc>
            </a:pPr>
            <a:r>
              <a:rPr lang="en-GB" sz="4000" b="1" dirty="0">
                <a:latin typeface="Times New Roman" panose="02020603050405020304" pitchFamily="18" charset="0"/>
                <a:cs typeface="Times New Roman" panose="02020603050405020304" pitchFamily="18" charset="0"/>
              </a:rPr>
              <a:t>Extreme Programming (XP):- </a:t>
            </a:r>
            <a:r>
              <a:rPr lang="en-GB" sz="4000" dirty="0">
                <a:latin typeface="Times New Roman" panose="02020603050405020304" pitchFamily="18" charset="0"/>
                <a:cs typeface="Times New Roman" panose="02020603050405020304" pitchFamily="18" charset="0"/>
              </a:rPr>
              <a:t>A methodology that takes good software development practices to the extreme.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-Code reviews become pair programming; programmers constantly review each other’s code, -Unit testing applies to all code.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-Extreme programming values a flat management structure and constant communication with both the client and within the programming team.</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210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01BD-ED87-4B71-2BF8-DA06A3AE4888}"/>
              </a:ext>
            </a:extLst>
          </p:cNvPr>
          <p:cNvSpPr>
            <a:spLocks noGrp="1"/>
          </p:cNvSpPr>
          <p:nvPr>
            <p:ph type="title"/>
          </p:nvPr>
        </p:nvSpPr>
        <p:spPr>
          <a:xfrm>
            <a:off x="1676400" y="331649"/>
            <a:ext cx="10515600" cy="6194701"/>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Lean Development: -</a:t>
            </a:r>
            <a:r>
              <a:rPr lang="en-GB" sz="3600" dirty="0">
                <a:latin typeface="Times New Roman" panose="02020603050405020304" pitchFamily="18" charset="0"/>
                <a:cs typeface="Times New Roman" panose="02020603050405020304" pitchFamily="18" charset="0"/>
              </a:rPr>
              <a:t>Focuses on seven fundamental principles.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-Deleting the things that do not matter, quality development, creating knowledge, differing commitments, fast delivery, respecting the team, and optimizing the whole.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Crystal: </a:t>
            </a:r>
            <a:r>
              <a:rPr lang="en-GB" sz="3600" dirty="0">
                <a:latin typeface="Times New Roman" panose="02020603050405020304" pitchFamily="18" charset="0"/>
                <a:cs typeface="Times New Roman" panose="02020603050405020304" pitchFamily="18" charset="0"/>
              </a:rPr>
              <a:t>A family of different agile methodologies that includes categories depending on the size of teams.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Crystal clear (up to an 8-person team), crystal orange (20 to 50), and crystal red (50 to 1000)  Focuses on delivering the best possible software development process.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8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41C3-C9D5-198E-D315-AD28DDC9AC3C}"/>
              </a:ext>
            </a:extLst>
          </p:cNvPr>
          <p:cNvSpPr>
            <a:spLocks noGrp="1"/>
          </p:cNvSpPr>
          <p:nvPr>
            <p:ph type="title"/>
          </p:nvPr>
        </p:nvSpPr>
        <p:spPr>
          <a:xfrm>
            <a:off x="1540565" y="583786"/>
            <a:ext cx="10515600" cy="6274214"/>
          </a:xfrm>
        </p:spPr>
        <p:txBody>
          <a:bodyPr/>
          <a:lstStyle/>
          <a:p>
            <a:r>
              <a:rPr lang="en-GB" b="1" dirty="0">
                <a:latin typeface="Times New Roman" panose="02020603050405020304" pitchFamily="18" charset="0"/>
                <a:cs typeface="Times New Roman" panose="02020603050405020304" pitchFamily="18" charset="0"/>
              </a:rPr>
              <a:t>Adaptive Project Framework (APF):- </a:t>
            </a:r>
            <a:r>
              <a:rPr lang="en-GB" dirty="0">
                <a:latin typeface="Times New Roman" panose="02020603050405020304" pitchFamily="18" charset="0"/>
                <a:cs typeface="Times New Roman" panose="02020603050405020304" pitchFamily="18" charset="0"/>
              </a:rPr>
              <a:t>APF is the project management methodology where teams work in stages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each 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162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64BA-720B-3F09-31F8-01C3951D11E8}"/>
              </a:ext>
            </a:extLst>
          </p:cNvPr>
          <p:cNvSpPr>
            <a:spLocks noGrp="1"/>
          </p:cNvSpPr>
          <p:nvPr>
            <p:ph type="title"/>
          </p:nvPr>
        </p:nvSpPr>
        <p:spPr>
          <a:xfrm>
            <a:off x="1156252" y="404882"/>
            <a:ext cx="10515600" cy="5768389"/>
          </a:xfrm>
        </p:spPr>
        <p:txBody>
          <a:bodyPr>
            <a:normAutofit fontScale="90000"/>
          </a:bodyPr>
          <a:lstStyle/>
          <a:p>
            <a:r>
              <a:rPr lang="en-GB" b="1" dirty="0">
                <a:latin typeface="Times New Roman" panose="02020603050405020304" pitchFamily="18" charset="0"/>
                <a:cs typeface="Times New Roman" panose="02020603050405020304" pitchFamily="18" charset="0"/>
              </a:rPr>
              <a:t>Advantages: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-Working through Pair programming produce well written compact programs which have fewer errors as compared to programmers working alone.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reduces total development time of the whole project.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-Customer representatives get the idea of updated software products after each iteration. So, it is easy to change any requirement if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40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E128-E427-CFC6-5609-B8871F836EE0}"/>
              </a:ext>
            </a:extLst>
          </p:cNvPr>
          <p:cNvSpPr>
            <a:spLocks noGrp="1"/>
          </p:cNvSpPr>
          <p:nvPr>
            <p:ph type="title"/>
          </p:nvPr>
        </p:nvSpPr>
        <p:spPr>
          <a:xfrm>
            <a:off x="1171135" y="390061"/>
            <a:ext cx="11020865" cy="6077878"/>
          </a:xfrm>
        </p:spPr>
        <p:txBody>
          <a:bodyPr>
            <a:normAutofit fontScale="90000"/>
          </a:bodyPr>
          <a:lstStyle/>
          <a:p>
            <a:r>
              <a:rPr lang="en-GB" b="1" dirty="0">
                <a:latin typeface="Times New Roman" panose="02020603050405020304" pitchFamily="18" charset="0"/>
                <a:cs typeface="Times New Roman" panose="02020603050405020304" pitchFamily="18" charset="0"/>
              </a:rPr>
              <a:t>Disadvantages:  </a:t>
            </a:r>
            <a:br>
              <a:rPr lang="en-GB" dirty="0"/>
            </a:br>
            <a:br>
              <a:rPr lang="en-GB" dirty="0"/>
            </a:br>
            <a:r>
              <a:rPr lang="en-GB" dirty="0">
                <a:latin typeface="Times New Roman" panose="02020603050405020304" pitchFamily="18" charset="0"/>
                <a:cs typeface="Times New Roman" panose="02020603050405020304" pitchFamily="18" charset="0"/>
              </a:rPr>
              <a:t>-Due to lack of formal documents, it creates confusion and important decisions taken during different phases; can be misinterpreted at any time by different team members.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-Due to the absence of proper documentation, when the project completes and the developers are assigned to another project, maintenance of the developed project can become a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807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479A-843D-E95D-C68F-61EDF5E38032}"/>
              </a:ext>
            </a:extLst>
          </p:cNvPr>
          <p:cNvSpPr>
            <a:spLocks noGrp="1"/>
          </p:cNvSpPr>
          <p:nvPr>
            <p:ph type="title"/>
          </p:nvPr>
        </p:nvSpPr>
        <p:spPr>
          <a:xfrm>
            <a:off x="1408044" y="378032"/>
            <a:ext cx="10515600" cy="6101936"/>
          </a:xfrm>
        </p:spPr>
        <p:txBody>
          <a:bodyPr>
            <a:noAutofit/>
          </a:bodyPr>
          <a:lstStyle/>
          <a:p>
            <a:r>
              <a:rPr lang="en-GB" sz="3200" b="1" dirty="0">
                <a:latin typeface="Times New Roman" panose="02020603050405020304" pitchFamily="18" charset="0"/>
                <a:cs typeface="Times New Roman" panose="02020603050405020304" pitchFamily="18" charset="0"/>
              </a:rPr>
              <a:t>Agile vs Waterfall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-Waterfall is a Linear Sequential Life Cycle Model, whereas Agile is a continuous iteration of development and testing in the software development process.</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Agile methodology is known for its flexibility, whereas Waterfall is a structured software development methodology.</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-Agile follows an incremental approach, whereas the Waterfall is a sequential design process.</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27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6EDE-E6F9-0648-20C5-40E4FF7C199B}"/>
              </a:ext>
            </a:extLst>
          </p:cNvPr>
          <p:cNvSpPr>
            <a:spLocks noGrp="1"/>
          </p:cNvSpPr>
          <p:nvPr>
            <p:ph type="title"/>
          </p:nvPr>
        </p:nvSpPr>
        <p:spPr>
          <a:xfrm>
            <a:off x="838200" y="365125"/>
            <a:ext cx="10515600" cy="6128440"/>
          </a:xfrm>
        </p:spPr>
        <p:txBody>
          <a:bodyPr/>
          <a:lstStyle/>
          <a:p>
            <a:r>
              <a:rPr lang="en-GB" sz="4000" dirty="0">
                <a:latin typeface="Times New Roman" panose="02020603050405020304" pitchFamily="18" charset="0"/>
                <a:cs typeface="Times New Roman" panose="02020603050405020304" pitchFamily="18" charset="0"/>
              </a:rPr>
              <a:t>-SDLC defines and outlines a detailed plan with stages, or phases, that each encompass their own process and deliverables. </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-Adherence to the SDLC enhances development speed and minimizes project risks and costs associated with alternative methods of production</a:t>
            </a:r>
            <a:r>
              <a:rPr lang="en-GB" dirty="0"/>
              <a:t>.</a:t>
            </a:r>
            <a:endParaRPr lang="en-IN" dirty="0"/>
          </a:p>
        </p:txBody>
      </p:sp>
    </p:spTree>
    <p:extLst>
      <p:ext uri="{BB962C8B-B14F-4D97-AF65-F5344CB8AC3E}">
        <p14:creationId xmlns:p14="http://schemas.microsoft.com/office/powerpoint/2010/main" val="1867765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ACAC-DD79-3C80-876C-ABD1D29EF391}"/>
              </a:ext>
            </a:extLst>
          </p:cNvPr>
          <p:cNvSpPr>
            <a:spLocks noGrp="1"/>
          </p:cNvSpPr>
          <p:nvPr>
            <p:ph type="title"/>
          </p:nvPr>
        </p:nvSpPr>
        <p:spPr>
          <a:xfrm>
            <a:off x="1129748" y="484395"/>
            <a:ext cx="10515600" cy="5529238"/>
          </a:xfrm>
        </p:spPr>
        <p:txBody>
          <a:bodyPr/>
          <a:lstStyle/>
          <a:p>
            <a:r>
              <a:rPr lang="en-GB" sz="4400" dirty="0">
                <a:latin typeface="Times New Roman" panose="02020603050405020304" pitchFamily="18" charset="0"/>
                <a:cs typeface="Times New Roman" panose="02020603050405020304" pitchFamily="18" charset="0"/>
              </a:rPr>
              <a:t>-Agile performs testing concurrently with software development, whereas in Waterfall methodology, testing comes after the “Build” phase.</a:t>
            </a:r>
            <a:br>
              <a:rPr lang="en-GB" sz="4400" dirty="0">
                <a:latin typeface="Times New Roman" panose="02020603050405020304" pitchFamily="18" charset="0"/>
                <a:cs typeface="Times New Roman" panose="02020603050405020304" pitchFamily="18" charset="0"/>
              </a:rPr>
            </a:br>
            <a:r>
              <a:rPr lang="en-GB" sz="4400" dirty="0">
                <a:latin typeface="Times New Roman" panose="02020603050405020304" pitchFamily="18" charset="0"/>
                <a:cs typeface="Times New Roman" panose="02020603050405020304" pitchFamily="18" charset="0"/>
              </a:rPr>
              <a:t>-Agile allows changes in project development requirements, whereas Waterfall has no scope of changing the requirements once the project development starts.</a:t>
            </a:r>
            <a:endParaRPr lang="en-IN" dirty="0"/>
          </a:p>
        </p:txBody>
      </p:sp>
    </p:spTree>
    <p:extLst>
      <p:ext uri="{BB962C8B-B14F-4D97-AF65-F5344CB8AC3E}">
        <p14:creationId xmlns:p14="http://schemas.microsoft.com/office/powerpoint/2010/main" val="226984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1A96-B17A-A9DB-D65D-8AD6F34DCE86}"/>
              </a:ext>
            </a:extLst>
          </p:cNvPr>
          <p:cNvSpPr>
            <a:spLocks noGrp="1"/>
          </p:cNvSpPr>
          <p:nvPr>
            <p:ph type="title"/>
          </p:nvPr>
        </p:nvSpPr>
        <p:spPr>
          <a:xfrm>
            <a:off x="838200" y="365125"/>
            <a:ext cx="10515600" cy="5929658"/>
          </a:xfrm>
        </p:spPr>
        <p:txBody>
          <a:bodyPr>
            <a:normAutofit fontScale="90000"/>
          </a:bodyPr>
          <a:lstStyle/>
          <a:p>
            <a:pPr>
              <a:lnSpc>
                <a:spcPct val="100000"/>
              </a:lnSpc>
            </a:pP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Why is SDLC important?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provides a standardized framework that defines activities and deliverables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aids in project planning, estimating, and scheduling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makes project tracking and control easier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increases visibility on all aspects of the life cycle to all stakeholders involved in the development process</a:t>
            </a:r>
            <a:br>
              <a:rPr lang="en-GB" dirty="0"/>
            </a:br>
            <a:endParaRPr lang="en-IN" dirty="0"/>
          </a:p>
        </p:txBody>
      </p:sp>
    </p:spTree>
    <p:extLst>
      <p:ext uri="{BB962C8B-B14F-4D97-AF65-F5344CB8AC3E}">
        <p14:creationId xmlns:p14="http://schemas.microsoft.com/office/powerpoint/2010/main" val="78325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437D-C1CA-D55C-B7DA-049680143788}"/>
              </a:ext>
            </a:extLst>
          </p:cNvPr>
          <p:cNvSpPr>
            <a:spLocks noGrp="1"/>
          </p:cNvSpPr>
          <p:nvPr>
            <p:ph type="title"/>
          </p:nvPr>
        </p:nvSpPr>
        <p:spPr>
          <a:xfrm>
            <a:off x="838200" y="365125"/>
            <a:ext cx="10515600" cy="5969414"/>
          </a:xfrm>
        </p:spPr>
        <p:txBody>
          <a:bodyPr/>
          <a:lstStyle/>
          <a:p>
            <a:pPr>
              <a:lnSpc>
                <a:spcPct val="150000"/>
              </a:lnSpc>
            </a:pPr>
            <a:r>
              <a:rPr lang="en-GB" dirty="0">
                <a:latin typeface="Times New Roman" panose="02020603050405020304" pitchFamily="18" charset="0"/>
                <a:cs typeface="Times New Roman" panose="02020603050405020304" pitchFamily="18" charset="0"/>
              </a:rPr>
              <a:t>-It increases the speed of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improves client relations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decreases project risks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decreases project management expenses and the overall cost of production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80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B0AE-870D-5454-6DCE-7AAFFE601919}"/>
              </a:ext>
            </a:extLst>
          </p:cNvPr>
          <p:cNvSpPr>
            <a:spLocks noGrp="1"/>
          </p:cNvSpPr>
          <p:nvPr>
            <p:ph type="title"/>
          </p:nvPr>
        </p:nvSpPr>
        <p:spPr>
          <a:xfrm>
            <a:off x="422031" y="365125"/>
            <a:ext cx="11591777" cy="6062179"/>
          </a:xfrm>
        </p:spPr>
        <p:txBody>
          <a:bodyPr>
            <a:noAutofit/>
          </a:bodyPr>
          <a:lstStyle/>
          <a:p>
            <a:pPr>
              <a:lnSpc>
                <a:spcPct val="150000"/>
              </a:lnSpc>
            </a:pPr>
            <a:r>
              <a:rPr lang="en-GB" sz="3200" b="1" dirty="0">
                <a:latin typeface="Times New Roman" panose="02020603050405020304" pitchFamily="18" charset="0"/>
                <a:cs typeface="Times New Roman" panose="02020603050405020304" pitchFamily="18" charset="0"/>
              </a:rPr>
              <a:t>WATERFALL MODEL</a:t>
            </a:r>
            <a:br>
              <a:rPr lang="en-GB" sz="3200" dirty="0"/>
            </a:br>
            <a:r>
              <a:rPr lang="en-GB" sz="3200" dirty="0"/>
              <a:t>   </a:t>
            </a:r>
            <a:r>
              <a:rPr lang="en-GB" sz="2800" dirty="0">
                <a:latin typeface="Times New Roman" panose="02020603050405020304" pitchFamily="18" charset="0"/>
                <a:cs typeface="Times New Roman" panose="02020603050405020304" pitchFamily="18" charset="0"/>
              </a:rPr>
              <a:t>-The Waterfall Model was the first Process Model to be introduced.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-It is also referred to as a linear-sequential life cycle model because it      	illustrates the software development process in a linear sequential flow.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-It is very simple to understand and use.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-The whole process of software development is divided into separate phases.</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-Any phase in the development process begins only if the previous phase is 	complete, the phases do not overlap.</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-The outcome of one phase acts as the input for the next phase sequentially.</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2509-C089-8B1F-7BA7-FC37AF4F1E39}"/>
              </a:ext>
            </a:extLst>
          </p:cNvPr>
          <p:cNvSpPr>
            <a:spLocks noGrp="1"/>
          </p:cNvSpPr>
          <p:nvPr>
            <p:ph type="title"/>
          </p:nvPr>
        </p:nvSpPr>
        <p:spPr>
          <a:xfrm>
            <a:off x="838200" y="365125"/>
            <a:ext cx="10515600" cy="6234458"/>
          </a:xfrm>
        </p:spPr>
        <p:txBody>
          <a:bodyPr/>
          <a:lstStyle/>
          <a:p>
            <a:endParaRPr lang="en-IN" dirty="0"/>
          </a:p>
        </p:txBody>
      </p:sp>
      <p:pic>
        <p:nvPicPr>
          <p:cNvPr id="4" name="Picture 3">
            <a:extLst>
              <a:ext uri="{FF2B5EF4-FFF2-40B4-BE49-F238E27FC236}">
                <a16:creationId xmlns:a16="http://schemas.microsoft.com/office/drawing/2014/main" id="{6AA82533-F780-D17D-D284-432DA5101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3" y="506704"/>
            <a:ext cx="9621078" cy="5642517"/>
          </a:xfrm>
          <a:prstGeom prst="rect">
            <a:avLst/>
          </a:prstGeom>
        </p:spPr>
      </p:pic>
    </p:spTree>
    <p:extLst>
      <p:ext uri="{BB962C8B-B14F-4D97-AF65-F5344CB8AC3E}">
        <p14:creationId xmlns:p14="http://schemas.microsoft.com/office/powerpoint/2010/main" val="151554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1BF1-0C81-BB18-6D23-6E2F5BA010F7}"/>
              </a:ext>
            </a:extLst>
          </p:cNvPr>
          <p:cNvSpPr>
            <a:spLocks noGrp="1"/>
          </p:cNvSpPr>
          <p:nvPr>
            <p:ph type="title"/>
          </p:nvPr>
        </p:nvSpPr>
        <p:spPr>
          <a:xfrm>
            <a:off x="726831" y="358154"/>
            <a:ext cx="11465169" cy="6141692"/>
          </a:xfrm>
        </p:spPr>
        <p:txBody>
          <a:bodyPr>
            <a:normAutofit/>
          </a:bodyPr>
          <a:lstStyle/>
          <a:p>
            <a:pPr>
              <a:lnSpc>
                <a:spcPct val="100000"/>
              </a:lnSpc>
            </a:pPr>
            <a:r>
              <a:rPr lang="en-GB" sz="3200" b="1" i="1" dirty="0">
                <a:latin typeface="Times New Roman" panose="02020603050405020304" pitchFamily="18" charset="0"/>
                <a:cs typeface="Times New Roman" panose="02020603050405020304" pitchFamily="18" charset="0"/>
              </a:rPr>
              <a:t>Requirements analysis and specification phase: </a:t>
            </a:r>
            <a:br>
              <a:rPr lang="en-GB" sz="3200" b="1" i="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-Understand the exact requirements of the customer and document them properly.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-Both the customer and the software developer work together so as to document all the functions, performance, and interfacing requirement of the software.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describes the "what" of the system to be produced and not "how."</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large document called Software Requirement Specification (SRS) document is created which contains a detailed description of what the system will do in the common.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61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2207</Words>
  <Application>Microsoft Office PowerPoint</Application>
  <PresentationFormat>Widescreen</PresentationFormat>
  <Paragraphs>36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urw-din</vt:lpstr>
      <vt:lpstr>Office Theme</vt:lpstr>
      <vt:lpstr>PowerPoint Presentation</vt:lpstr>
      <vt:lpstr>  </vt:lpstr>
      <vt:lpstr>SDLC(Software Development Life Cycle)  -SDLC is a structured process that enables the production of high-quality, low-cost software, in the shortest possible production time.   -Goal  is to produce superior software that meets and exceeds all customer expectations and demands. </vt:lpstr>
      <vt:lpstr>-SDLC defines and outlines a detailed plan with stages, or phases, that each encompass their own process and deliverables.   -Adherence to the SDLC enhances development speed and minimizes project risks and costs associated with alternative methods of production.</vt:lpstr>
      <vt:lpstr> Why is SDLC important? -It provides a standardized framework that defines activities and deliverables -It aids in project planning, estimating, and scheduling -It makes project tracking and control easier -It increases visibility on all aspects of the life cycle to all stakeholders involved in the development process </vt:lpstr>
      <vt:lpstr>-It increases the speed of development -It improves client relations -It decreases project risks -It decreases project management expenses and the overall cost of production</vt:lpstr>
      <vt:lpstr>WATERFALL MODEL    -The Waterfall Model was the first Process Model to be introduced.     -It is also referred to as a linear-sequential life cycle model because it       illustrates the software development process in a linear sequential flow.     -It is very simple to understand and use.    -The whole process of software development is divided into separate phases.   -Any phase in the development process begins only if the previous phase is  complete, the phases do not overlap.   -The outcome of one phase acts as the input for the next phase sequentially. </vt:lpstr>
      <vt:lpstr>PowerPoint Presentation</vt:lpstr>
      <vt:lpstr>Requirements analysis and specification phase:   -Understand the exact requirements of the customer and document them properly.  -Both the customer and the software developer work together so as to document all the functions, performance, and interfacing requirement of the software.  -It describes the "what" of the system to be produced and not "how." -A large document called Software Requirement Specification (SRS) document is created which contains a detailed description of what the system will do in the common.</vt:lpstr>
      <vt:lpstr>Design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vt:lpstr>
      <vt:lpstr>Implementation and unit testing: -Design is implemented.  -If the SDD is complete, the implementation or coding phase proceeds smoothly, because all the information needed by software developers is contained in the SDD. </vt:lpstr>
      <vt:lpstr>Integration and System Testing: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-The modules are tested for their interactions with each other and with the system.</vt:lpstr>
      <vt:lpstr>Operation and maintenance phase:   -Maintenance is the task performed by every user once the software has been delivered to the customer, installed, and operational.</vt:lpstr>
      <vt:lpstr>Advantages:  -Simple to implement also the number of resources that are required for it is minimal. -The requirements are simple and explicitly declared; they remain unchanged during the entire project development. -The start and end points for each phase is fixed, which makes it easy to cover progress. -The release date for the complete product, as well as its final cost, can be determined before development. -It gives easy to control and clarity for the customer due to a strict reporting system.</vt:lpstr>
      <vt:lpstr>Disadvantages: -The risk factor is higher, so it is not suitable for more significant and complex projects. -It cannot accept the changes in requirements during development. -It becomes tough to go back to the phase.</vt:lpstr>
      <vt:lpstr>PowerPoint Presentation</vt:lpstr>
      <vt:lpstr>AGILE MODEL :commitment to create software incrementally -AGILE is based on RAD model. -Agile model is the combination of iterative and incremental process models. -Designed to help a project to adapt to change requests quickly.  -To facilitate quick project completion.  -To accomplish this task agility is required.  -Agility is achieved by fitting the process to the project, removing activities that may not be essential for a specific project.  -Anything that is waste of time and effort is avoided.</vt:lpstr>
      <vt:lpstr>-The requirements are decomposed into many small parts that can be incrementally developed.  -The Agile model adopts Iterative development.  -Each incremental part is developed over an iteration.  -Each iteration is intended to be small and easily manageable and can be completed within a couple of weeks only.  -At a time one iteration is planned, developed and deployed to the customers.  -Long-term plans are not made.  </vt:lpstr>
      <vt:lpstr>-The time to complete an iteration is known as a Time Box.  -Time-box refers to the maximum amount of time needed to deliver an iteration to customers. -The end date for an iteration does not change.   -The central principle of the Agile model is the delivery of an increment to the customer after each Time-box.  </vt:lpstr>
      <vt:lpstr>-Agile offers users new versions, or releases, of software following brief periods of work.  -Those brief periods of work are often called sprints.</vt:lpstr>
      <vt:lpstr>Steps involve in agile SDLC models are:  -Requirement gathering -Requirement Analysis -Design -Coding -Unit testing -Acceptance testing    </vt:lpstr>
      <vt:lpstr>Graphical Illustration of Agile Development Model           </vt:lpstr>
      <vt:lpstr>The Agile Manifesto's purpose -Proponents of Agile methodologies say the four values outlined in the Agile Manifesto promote a software development process that focuses on quality by creating products that meet consumers' needs and expectations.  -The 12 principles are intended to create and support a work environment that is focused on the customer, that aligns to business objectives and that can respond and pivot quickly as user needs and market forces change.</vt:lpstr>
      <vt:lpstr>Four values of Agile The four core values of Agile software development as stated by the Agile Manifesto are:  1.Individuals and interactions over processes and tools. 2.Working software over comprehensive documentation. 3.Customer collaboration over contract negotiation. 4.Responding to change over following a plan. </vt:lpstr>
      <vt:lpstr>The 12 principles articulated in the Agile Manifesto are:  1.Satisfying customers through early and continuous delivery of valuable work. 2.Breaking big work down into smaller tasks that can be completed quickly. 3.Recognizing that the best work emerges from self-organized teams. 4.Providing motivated individuals with the environment and support they need and trusting them to get the job done. 5.Creating processes that promote sustainable efforts. 6.Maintaining a constant pace for completed work. 7.Welcoming changing requirements, even late in a project. </vt:lpstr>
      <vt:lpstr>8.Assembling the project team and business owners on a daily basis throughout the project. 9.Having the team reflect at regular intervals on how to become more effective, then tuning and adjusting behavior accordingly. 10.Measuring progress by the amount of completed work. 11.Continually seeking excellence. 12.Harnessing change for a competitive advantage.</vt:lpstr>
      <vt:lpstr>Agile myths:  10: Agile has NO Planning 9: Agile has NO Documentation 8: There is No End to Development 7: There is NO Long-Term Planning 6: Daily Standup &amp; Solutions 5: There are No Requirements Needed 4: There is No Focus on Quality 3: Agile is Faster 2: Agile is Better! 1: Agile Has No Structure</vt:lpstr>
      <vt:lpstr>What are the three biggest challenges of Agile project management?  -Resistance to change is a common pitfall. -Reluctant to try out new workflows.  -Lack of support from management and team members.</vt:lpstr>
      <vt:lpstr>PowerPoint Presentation</vt:lpstr>
      <vt:lpstr> WHEN TO USE AGILE?  It is best to use when a project has one or more of the following conditions:  -Uncertainty  Particularly in requirements and changing conditions -Complexity  content, integration, stakeholder mgmt., solution -Innovation  New technology, content or system -Urgent  High priority, short timeline </vt:lpstr>
      <vt:lpstr>When is project management considered truly Agile?  -Transparency -Customer focus -Adaptability -Sense of ownership (shared leadership) Continuous improvement </vt:lpstr>
      <vt:lpstr> Who uses Agile project management?  -Originally created for software development.   Other users: -Marketers -Universities -Military -Automotive industry  Many organizations can benefit from Agile project management, and it’s simple to set up and utilize.</vt:lpstr>
      <vt:lpstr>  Agile’s Popular Methodologies  Scrum: Characterized by cycles or stages of development, known as sprints, and by the maximization of development time for a software product.   Kanban: A workflow management method that aims to visualize work and maximize efficiency.  It exists on a board or table that is divided into columns that show every flow of the software product.  </vt:lpstr>
      <vt:lpstr>Extreme Programming (XP):- A methodology that takes good software development practices to the extreme.  -Code reviews become pair programming; programmers constantly review each other’s code, -Unit testing applies to all code. -Extreme programming values a flat management structure and constant communication with both the client and within the programming team. </vt:lpstr>
      <vt:lpstr>  Lean Development: -Focuses on seven fundamental principles. -Deleting the things that do not matter, quality development, creating knowledge, differing commitments, fast delivery, respecting the team, and optimizing the whole.   Crystal: A family of different agile methodologies that includes categories depending on the size of teams.  Crystal clear (up to an 8-person team), crystal orange (20 to 50), and crystal red (50 to 1000)  Focuses on delivering the best possible software development process.   </vt:lpstr>
      <vt:lpstr>Adaptive Project Framework (APF):- APF is the project management methodology where teams work in stages and analyze each one.</vt:lpstr>
      <vt:lpstr>Advantages:    -Working through Pair programming produce well written compact programs which have fewer errors as compared to programmers working alone. -It reduces total development time of the whole project. -Customer representatives get the idea of updated software products after each iteration. So, it is easy to change any requirement if needed.</vt:lpstr>
      <vt:lpstr>Disadvantages:    -Due to lack of formal documents, it creates confusion and important decisions taken during different phases; can be misinterpreted at any time by different team members. -Due to the absence of proper documentation, when the project completes and the developers are assigned to another project, maintenance of the developed project can become a problem.</vt:lpstr>
      <vt:lpstr>Agile vs Waterfall  -Waterfall is a Linear Sequential Life Cycle Model, whereas Agile is a continuous iteration of development and testing in the software development process.  -The Agile methodology is known for its flexibility, whereas Waterfall is a structured software development methodology.  -Agile follows an incremental approach, whereas the Waterfall is a sequential design process. </vt:lpstr>
      <vt:lpstr>-Agile performs testing concurrently with software development, whereas in Waterfall methodology, testing comes after the “Build” phase. -Agile allows changes in project development requirements, whereas Waterfall has no scope of changing the requirements once the project development starts.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Karthika Ramachandran</dc:creator>
  <cp:lastModifiedBy>Karthika Ramachandran</cp:lastModifiedBy>
  <cp:revision>17</cp:revision>
  <dcterms:created xsi:type="dcterms:W3CDTF">2022-11-07T17:20:55Z</dcterms:created>
  <dcterms:modified xsi:type="dcterms:W3CDTF">2022-11-08T15:59:30Z</dcterms:modified>
</cp:coreProperties>
</file>