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0" r:id="rId5"/>
    <p:sldId id="259" r:id="rId6"/>
    <p:sldId id="263" r:id="rId7"/>
    <p:sldId id="262" r:id="rId8"/>
    <p:sldId id="261" r:id="rId9"/>
    <p:sldId id="265" r:id="rId10"/>
    <p:sldId id="264" r:id="rId11"/>
    <p:sldId id="266" r:id="rId12"/>
    <p:sldId id="267" r:id="rId13"/>
    <p:sldId id="268" r:id="rId14"/>
    <p:sldId id="269" r:id="rId15"/>
    <p:sldId id="270"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60"/>
  </p:normalViewPr>
  <p:slideViewPr>
    <p:cSldViewPr snapToGrid="0">
      <p:cViewPr>
        <p:scale>
          <a:sx n="94" d="100"/>
          <a:sy n="94" d="100"/>
        </p:scale>
        <p:origin x="84" y="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12/4/2020</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12/4/2020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12/4/2020</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foursquare.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osi.opendata.arcgis.com/datasets/0d5984f732c54246bd087768223c92eb_0?geometry=-23.747%2C51.281%2C8.927%2C55.844" TargetMode="External"/><Relationship Id="rId2" Type="http://schemas.openxmlformats.org/officeDocument/2006/relationships/hyperlink" Target="https://www.cso.ie/en/census/census2016reports/census2016smallareapopulationstatistics/" TargetMode="External"/><Relationship Id="rId1" Type="http://schemas.openxmlformats.org/officeDocument/2006/relationships/slideLayout" Target="../slideLayouts/slideLayout2.xml"/><Relationship Id="rId6" Type="http://schemas.openxmlformats.org/officeDocument/2006/relationships/hyperlink" Target="https://developers.google.com/places/web-service/overview" TargetMode="External"/><Relationship Id="rId5" Type="http://schemas.openxmlformats.org/officeDocument/2006/relationships/hyperlink" Target="https://developer.foursquare.com/docs/build-with-foursquare/categories/" TargetMode="External"/><Relationship Id="rId4" Type="http://schemas.openxmlformats.org/officeDocument/2006/relationships/hyperlink" Target="https://latitude.to/map/ie/ireland/region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03F6-9ADD-45CA-AF2B-74C4F5E30EEB}"/>
              </a:ext>
            </a:extLst>
          </p:cNvPr>
          <p:cNvSpPr>
            <a:spLocks noGrp="1"/>
          </p:cNvSpPr>
          <p:nvPr>
            <p:ph type="ctrTitle"/>
          </p:nvPr>
        </p:nvSpPr>
        <p:spPr>
          <a:xfrm>
            <a:off x="603504" y="933030"/>
            <a:ext cx="10782300" cy="3352800"/>
          </a:xfrm>
        </p:spPr>
        <p:txBody>
          <a:bodyPr/>
          <a:lstStyle/>
          <a:p>
            <a:r>
              <a:rPr lang="en-US" sz="8800" dirty="0">
                <a:effectLst/>
              </a:rPr>
              <a:t>The Battle of Neighborhoods</a:t>
            </a:r>
            <a:br>
              <a:rPr lang="en-IE" sz="2800" dirty="0">
                <a:effectLst/>
                <a:latin typeface="Calibri" panose="020F0502020204030204" pitchFamily="34" charset="0"/>
                <a:ea typeface="Times New Roman" panose="02020603050405020304" pitchFamily="18" charset="0"/>
                <a:cs typeface="Times New Roman" panose="02020603050405020304" pitchFamily="18" charset="0"/>
              </a:rPr>
            </a:br>
            <a:endParaRPr lang="en-IE" dirty="0"/>
          </a:p>
        </p:txBody>
      </p:sp>
      <p:sp>
        <p:nvSpPr>
          <p:cNvPr id="3" name="Subtitle 2">
            <a:extLst>
              <a:ext uri="{FF2B5EF4-FFF2-40B4-BE49-F238E27FC236}">
                <a16:creationId xmlns:a16="http://schemas.microsoft.com/office/drawing/2014/main" id="{BDEDF68F-7AA0-4FA1-AA76-F4F83F077D0B}"/>
              </a:ext>
            </a:extLst>
          </p:cNvPr>
          <p:cNvSpPr>
            <a:spLocks noGrp="1"/>
          </p:cNvSpPr>
          <p:nvPr>
            <p:ph type="subTitle" idx="1"/>
          </p:nvPr>
        </p:nvSpPr>
        <p:spPr>
          <a:xfrm>
            <a:off x="603504" y="3387306"/>
            <a:ext cx="9228201" cy="1645920"/>
          </a:xfrm>
        </p:spPr>
        <p:txBody>
          <a:bodyPr/>
          <a:lstStyle/>
          <a:p>
            <a:r>
              <a:rPr lang="en-US" sz="3200" dirty="0">
                <a:effectLst/>
              </a:rPr>
              <a:t>IBM-Data Science Specialization – Capstone Project</a:t>
            </a:r>
            <a:endParaRPr lang="en-IE" sz="2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E" dirty="0"/>
          </a:p>
        </p:txBody>
      </p:sp>
      <p:cxnSp>
        <p:nvCxnSpPr>
          <p:cNvPr id="6" name="Straight Connector 5">
            <a:extLst>
              <a:ext uri="{FF2B5EF4-FFF2-40B4-BE49-F238E27FC236}">
                <a16:creationId xmlns:a16="http://schemas.microsoft.com/office/drawing/2014/main" id="{7DB83731-D068-4179-AD08-A334CCFAEDF8}"/>
              </a:ext>
            </a:extLst>
          </p:cNvPr>
          <p:cNvCxnSpPr/>
          <p:nvPr/>
        </p:nvCxnSpPr>
        <p:spPr>
          <a:xfrm>
            <a:off x="657013" y="3176696"/>
            <a:ext cx="11026987"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39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AAE62-CF11-4642-842D-B38F7AFCE034}"/>
              </a:ext>
            </a:extLst>
          </p:cNvPr>
          <p:cNvSpPr>
            <a:spLocks noGrp="1"/>
          </p:cNvSpPr>
          <p:nvPr>
            <p:ph type="title"/>
          </p:nvPr>
        </p:nvSpPr>
        <p:spPr/>
        <p:txBody>
          <a:bodyPr/>
          <a:lstStyle/>
          <a:p>
            <a:r>
              <a:rPr lang="en-GB" dirty="0"/>
              <a:t>Foursquare API</a:t>
            </a:r>
            <a:endParaRPr lang="en-IE" dirty="0"/>
          </a:p>
        </p:txBody>
      </p:sp>
      <p:sp>
        <p:nvSpPr>
          <p:cNvPr id="3" name="Content Placeholder 2">
            <a:extLst>
              <a:ext uri="{FF2B5EF4-FFF2-40B4-BE49-F238E27FC236}">
                <a16:creationId xmlns:a16="http://schemas.microsoft.com/office/drawing/2014/main" id="{7EC1EEBD-8F40-4986-8574-292DF528B6BA}"/>
              </a:ext>
            </a:extLst>
          </p:cNvPr>
          <p:cNvSpPr>
            <a:spLocks noGrp="1"/>
          </p:cNvSpPr>
          <p:nvPr>
            <p:ph idx="1"/>
          </p:nvPr>
        </p:nvSpPr>
        <p:spPr/>
        <p:txBody>
          <a:bodyPr/>
          <a:lstStyle/>
          <a:p>
            <a:pPr algn="just"/>
            <a:r>
              <a:rPr lang="en-US" sz="1800" dirty="0">
                <a:effectLst/>
                <a:latin typeface="Calibri Light" panose="020F0302020204030204" pitchFamily="34" charset="0"/>
                <a:ea typeface="Calibri" panose="020F0502020204030204" pitchFamily="34" charset="0"/>
                <a:cs typeface="Times New Roman" panose="02020603050405020304" pitchFamily="18" charset="0"/>
              </a:rPr>
              <a:t>For next part of the analysis, i.e., to obtain the number of restaurants serving each cuisine and their details the </a:t>
            </a:r>
            <a:r>
              <a:rPr lang="en-US" sz="1800" b="1" i="1" u="none" strike="noStrike" dirty="0">
                <a:solidFill>
                  <a:srgbClr val="0563C1"/>
                </a:solidFill>
                <a:effectLst/>
                <a:latin typeface="Calibri Light" panose="020F0302020204030204" pitchFamily="34" charset="0"/>
                <a:ea typeface="Calibri" panose="020F0502020204030204" pitchFamily="34" charset="0"/>
                <a:cs typeface="Times New Roman" panose="02020603050405020304" pitchFamily="18" charset="0"/>
                <a:hlinkClick r:id="rId2"/>
              </a:rPr>
              <a:t>Foursquare API</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is used. As a user, you need a Developer Account, in order to get the credentials for authenticating your HTTP requests. For each administrative are selected above, we call the API for the restaurants of each kind of international cuisine, one by one, and store the results in a Pandas DataFrame, in order to process it later and perform some interesting analytics.</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Light" panose="020F0302020204030204" pitchFamily="34" charset="0"/>
                <a:ea typeface="Calibri" panose="020F0502020204030204" pitchFamily="34" charset="0"/>
                <a:cs typeface="Times New Roman" panose="02020603050405020304" pitchFamily="18" charset="0"/>
              </a:rPr>
              <a:t>From the data, we manually extract the categories under food corresponding to national cuisines (Spanish, Indian, Thai...), in order to be able of filtering the restaurants only by the nationality, and not other irrelevant criteria, like vegan, halal, burger place.</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Light" panose="020F0302020204030204" pitchFamily="34" charset="0"/>
                <a:ea typeface="Calibri" panose="020F0502020204030204" pitchFamily="34" charset="0"/>
                <a:cs typeface="Times New Roman" panose="02020603050405020304" pitchFamily="18" charset="0"/>
              </a:rPr>
              <a:t>For each administrative area,  call to API is made for the restaurants of each cuisine. i.e., query.get(‘https://api.foursquare.com/v2/venues/explore?&amp;client_id={}&amp;client_secret={}&amp;v={}&amp;limit={}&amp;radius={radius}&amp;ll={lat_lon}&amp;categoryId={category_id}'.format())</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E" dirty="0"/>
          </a:p>
        </p:txBody>
      </p:sp>
    </p:spTree>
    <p:extLst>
      <p:ext uri="{BB962C8B-B14F-4D97-AF65-F5344CB8AC3E}">
        <p14:creationId xmlns:p14="http://schemas.microsoft.com/office/powerpoint/2010/main" val="42790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11315-4F8B-4C65-AF36-ABA704CFA090}"/>
              </a:ext>
            </a:extLst>
          </p:cNvPr>
          <p:cNvSpPr>
            <a:spLocks noGrp="1"/>
          </p:cNvSpPr>
          <p:nvPr>
            <p:ph type="title"/>
          </p:nvPr>
        </p:nvSpPr>
        <p:spPr>
          <a:xfrm>
            <a:off x="6400800" y="499533"/>
            <a:ext cx="5142271" cy="1658198"/>
          </a:xfrm>
        </p:spPr>
        <p:txBody>
          <a:bodyPr>
            <a:normAutofit/>
          </a:bodyPr>
          <a:lstStyle/>
          <a:p>
            <a:r>
              <a:rPr lang="en-US"/>
              <a:t>Google Places API</a:t>
            </a:r>
            <a:endParaRPr lang="en-IE" dirty="0"/>
          </a:p>
        </p:txBody>
      </p:sp>
      <p:pic>
        <p:nvPicPr>
          <p:cNvPr id="4" name="Picture 3">
            <a:extLst>
              <a:ext uri="{FF2B5EF4-FFF2-40B4-BE49-F238E27FC236}">
                <a16:creationId xmlns:a16="http://schemas.microsoft.com/office/drawing/2014/main" id="{2628C81A-432E-4AA3-A488-279FEC63D418}"/>
              </a:ext>
            </a:extLst>
          </p:cNvPr>
          <p:cNvPicPr>
            <a:picLocks noChangeAspect="1"/>
          </p:cNvPicPr>
          <p:nvPr/>
        </p:nvPicPr>
        <p:blipFill>
          <a:blip r:embed="rId2"/>
          <a:stretch>
            <a:fillRect/>
          </a:stretch>
        </p:blipFill>
        <p:spPr>
          <a:xfrm>
            <a:off x="751692" y="645106"/>
            <a:ext cx="5234626" cy="5247747"/>
          </a:xfrm>
          <a:prstGeom prst="rect">
            <a:avLst/>
          </a:prstGeom>
        </p:spPr>
      </p:pic>
      <p:sp>
        <p:nvSpPr>
          <p:cNvPr id="3" name="Content Placeholder 2">
            <a:extLst>
              <a:ext uri="{FF2B5EF4-FFF2-40B4-BE49-F238E27FC236}">
                <a16:creationId xmlns:a16="http://schemas.microsoft.com/office/drawing/2014/main" id="{EADD7E8D-E1E2-4D49-8E1A-E15D6E89740B}"/>
              </a:ext>
            </a:extLst>
          </p:cNvPr>
          <p:cNvSpPr>
            <a:spLocks noGrp="1"/>
          </p:cNvSpPr>
          <p:nvPr>
            <p:ph idx="1"/>
          </p:nvPr>
        </p:nvSpPr>
        <p:spPr>
          <a:xfrm>
            <a:off x="6400800" y="2011680"/>
            <a:ext cx="5142271" cy="3864732"/>
          </a:xfrm>
        </p:spPr>
        <p:txBody>
          <a:bodyPr>
            <a:normAutofit/>
          </a:bodyPr>
          <a:lstStyle/>
          <a:p>
            <a:r>
              <a:rPr lang="en-US" dirty="0">
                <a:effectLst/>
                <a:latin typeface="Calibri Light" panose="020F0302020204030204" pitchFamily="34" charset="0"/>
                <a:ea typeface="Calibri" panose="020F0502020204030204" pitchFamily="34" charset="0"/>
                <a:cs typeface="Times New Roman" panose="02020603050405020304" pitchFamily="18" charset="0"/>
              </a:rPr>
              <a:t> </a:t>
            </a:r>
            <a:endParaRPr lang="en-IE"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Light" panose="020F0302020204030204" pitchFamily="34" charset="0"/>
                <a:ea typeface="Calibri" panose="020F0502020204030204" pitchFamily="34" charset="0"/>
                <a:cs typeface="Times New Roman" panose="02020603050405020304" pitchFamily="18" charset="0"/>
              </a:rPr>
              <a:t>After preprocessing the data obtained from Foursquare API, I further went on to use the </a:t>
            </a:r>
            <a:r>
              <a:rPr lang="en-US" sz="1800" b="1" i="1" dirty="0">
                <a:effectLst/>
                <a:latin typeface="Calibri Light" panose="020F0302020204030204" pitchFamily="34" charset="0"/>
                <a:ea typeface="Calibri" panose="020F0502020204030204" pitchFamily="34" charset="0"/>
                <a:cs typeface="Times New Roman" panose="02020603050405020304" pitchFamily="18" charset="0"/>
              </a:rPr>
              <a:t>Google Places API</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to determine the ratings and price of each restaurant that is available to us in the resturants_details DataFrame. It was a surprise that only a few restaurants out of the total had ratings and price details available for them.</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E" dirty="0"/>
          </a:p>
        </p:txBody>
      </p:sp>
    </p:spTree>
    <p:extLst>
      <p:ext uri="{BB962C8B-B14F-4D97-AF65-F5344CB8AC3E}">
        <p14:creationId xmlns:p14="http://schemas.microsoft.com/office/powerpoint/2010/main" val="1834318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6A77-751D-41BD-BA6C-27783E4BEC6C}"/>
              </a:ext>
            </a:extLst>
          </p:cNvPr>
          <p:cNvSpPr>
            <a:spLocks noGrp="1"/>
          </p:cNvSpPr>
          <p:nvPr>
            <p:ph type="title"/>
          </p:nvPr>
        </p:nvSpPr>
        <p:spPr/>
        <p:txBody>
          <a:bodyPr/>
          <a:lstStyle/>
          <a:p>
            <a:r>
              <a:rPr lang="en-GB" dirty="0"/>
              <a:t>Results</a:t>
            </a:r>
            <a:endParaRPr lang="en-IE" dirty="0"/>
          </a:p>
        </p:txBody>
      </p:sp>
      <p:sp>
        <p:nvSpPr>
          <p:cNvPr id="3" name="Content Placeholder 2">
            <a:extLst>
              <a:ext uri="{FF2B5EF4-FFF2-40B4-BE49-F238E27FC236}">
                <a16:creationId xmlns:a16="http://schemas.microsoft.com/office/drawing/2014/main" id="{08E9DC76-F2C1-4154-A43F-5C568DF53AA9}"/>
              </a:ext>
            </a:extLst>
          </p:cNvPr>
          <p:cNvSpPr>
            <a:spLocks noGrp="1"/>
          </p:cNvSpPr>
          <p:nvPr>
            <p:ph idx="1"/>
          </p:nvPr>
        </p:nvSpPr>
        <p:spPr/>
        <p:txBody>
          <a:bodyPr/>
          <a:lstStyle/>
          <a:p>
            <a:r>
              <a:rPr lang="en-US" sz="1800" b="1" dirty="0">
                <a:solidFill>
                  <a:srgbClr val="1F4E79"/>
                </a:solidFill>
                <a:effectLst/>
                <a:latin typeface="Calibri Light" panose="020F0302020204030204" pitchFamily="34" charset="0"/>
                <a:ea typeface="Times New Roman" panose="02020603050405020304" pitchFamily="18" charset="0"/>
                <a:cs typeface="Times New Roman" panose="02020603050405020304" pitchFamily="18" charset="0"/>
              </a:rPr>
              <a:t>Popular cuisines in Ireland - how popular is Indian food in Ireland?</a:t>
            </a:r>
            <a:endParaRPr lang="en-IE" sz="1800" b="1" dirty="0">
              <a:solidFill>
                <a:srgbClr val="1F4E79"/>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US" sz="1800" dirty="0">
                <a:effectLst/>
                <a:latin typeface="Calibri Light" panose="020F0302020204030204" pitchFamily="34" charset="0"/>
                <a:ea typeface="Calibri" panose="020F0502020204030204" pitchFamily="34" charset="0"/>
                <a:cs typeface="Times New Roman" panose="02020603050405020304" pitchFamily="18" charset="0"/>
              </a:rPr>
              <a:t>Before looking at the results, it's important to make following observations. In this project, we're working with 65 different types of cuisines, those available in Foursquare corresponding to a country. Since the results shown here are in percentages (over 100), in an equative division, a 1.54% would correspond to each cuisine . I think this is an important clarification, since without it, it might seem that a percentage of 20% for some cuisine in some administrative are might not be too much, when actually it would be a really high percentage.</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IE" sz="1800" dirty="0">
                <a:solidFill>
                  <a:srgbClr val="24292E"/>
                </a:solidFill>
                <a:effectLst/>
                <a:latin typeface="Calibri Light" panose="020F0302020204030204" pitchFamily="34" charset="0"/>
                <a:ea typeface="Times New Roman" panose="02020603050405020304" pitchFamily="18" charset="0"/>
              </a:rPr>
              <a:t>The first analysis, the </a:t>
            </a:r>
            <a:r>
              <a:rPr lang="en-IE" sz="1800" b="1" dirty="0">
                <a:solidFill>
                  <a:srgbClr val="24292E"/>
                </a:solidFill>
                <a:effectLst/>
                <a:latin typeface="Calibri Light" panose="020F0302020204030204" pitchFamily="34" charset="0"/>
                <a:ea typeface="Times New Roman" panose="02020603050405020304" pitchFamily="18" charset="0"/>
              </a:rPr>
              <a:t>top 10 cuisines for each administrative area</a:t>
            </a:r>
            <a:r>
              <a:rPr lang="en-IE" sz="1800" dirty="0">
                <a:solidFill>
                  <a:srgbClr val="24292E"/>
                </a:solidFill>
                <a:effectLst/>
                <a:latin typeface="Calibri Light" panose="020F0302020204030204" pitchFamily="34" charset="0"/>
                <a:ea typeface="Times New Roman" panose="02020603050405020304" pitchFamily="18" charset="0"/>
              </a:rPr>
              <a:t>, showed that in most of the areas, the Italian was the winner. However, in some area like South Dublin, Galway and Tipperary Chinese is the winner. Indian however is within top 5 popular cuisines with it being top choice of cuisine in Meath.</a:t>
            </a:r>
            <a:endParaRPr lang="en-IE" sz="1800" dirty="0">
              <a:effectLst/>
              <a:latin typeface="Times New Roman" panose="02020603050405020304" pitchFamily="18" charset="0"/>
              <a:ea typeface="Times New Roman" panose="02020603050405020304" pitchFamily="18" charset="0"/>
            </a:endParaRPr>
          </a:p>
          <a:p>
            <a:pPr marL="0" indent="0">
              <a:buNone/>
            </a:pPr>
            <a:endParaRPr lang="en-IE" dirty="0"/>
          </a:p>
        </p:txBody>
      </p:sp>
    </p:spTree>
    <p:extLst>
      <p:ext uri="{BB962C8B-B14F-4D97-AF65-F5344CB8AC3E}">
        <p14:creationId xmlns:p14="http://schemas.microsoft.com/office/powerpoint/2010/main" val="310561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5C3FE1E-0A7F-41BE-A568-1BF85E2E8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10;&#10;Description automatically generated">
            <a:extLst>
              <a:ext uri="{FF2B5EF4-FFF2-40B4-BE49-F238E27FC236}">
                <a16:creationId xmlns:a16="http://schemas.microsoft.com/office/drawing/2014/main" id="{F134A4FA-4485-4C16-B104-694E7A3615CB}"/>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643192" y="904337"/>
            <a:ext cx="5451627" cy="4729285"/>
          </a:xfrm>
          <a:prstGeom prst="rect">
            <a:avLst/>
          </a:prstGeom>
          <a:noFill/>
        </p:spPr>
      </p:pic>
      <p:sp>
        <p:nvSpPr>
          <p:cNvPr id="8" name="Content Placeholder 7">
            <a:extLst>
              <a:ext uri="{FF2B5EF4-FFF2-40B4-BE49-F238E27FC236}">
                <a16:creationId xmlns:a16="http://schemas.microsoft.com/office/drawing/2014/main" id="{3FF04D86-8A76-4734-A7A8-F97EB165F799}"/>
              </a:ext>
            </a:extLst>
          </p:cNvPr>
          <p:cNvSpPr>
            <a:spLocks noGrp="1"/>
          </p:cNvSpPr>
          <p:nvPr>
            <p:ph idx="1"/>
          </p:nvPr>
        </p:nvSpPr>
        <p:spPr>
          <a:xfrm>
            <a:off x="7102386" y="2403412"/>
            <a:ext cx="4345858" cy="1731133"/>
          </a:xfrm>
        </p:spPr>
        <p:txBody>
          <a:bodyPr>
            <a:normAutofit/>
          </a:bodyPr>
          <a:lstStyle/>
          <a:p>
            <a:r>
              <a:rPr lang="en-US" sz="2300" b="1" i="1" spc="-120" dirty="0">
                <a:solidFill>
                  <a:schemeClr val="accent1"/>
                </a:solidFill>
                <a:latin typeface="Calibri Light" panose="020F0302020204030204" pitchFamily="34" charset="0"/>
                <a:cs typeface="Times New Roman" panose="02020603050405020304" pitchFamily="18" charset="0"/>
              </a:rPr>
              <a:t>Based on number of restaurant serving cuisines, Top 10 cuisines in each administrative area are,</a:t>
            </a:r>
          </a:p>
        </p:txBody>
      </p:sp>
    </p:spTree>
    <p:extLst>
      <p:ext uri="{BB962C8B-B14F-4D97-AF65-F5344CB8AC3E}">
        <p14:creationId xmlns:p14="http://schemas.microsoft.com/office/powerpoint/2010/main" val="1257939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5C3FE1E-0A7F-41BE-A568-1BF85E2E8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5B9D4F-263D-4C7E-AEEA-96D276C50D7D}"/>
              </a:ext>
            </a:extLst>
          </p:cNvPr>
          <p:cNvSpPr>
            <a:spLocks noGrp="1"/>
          </p:cNvSpPr>
          <p:nvPr>
            <p:ph type="title"/>
          </p:nvPr>
        </p:nvSpPr>
        <p:spPr>
          <a:xfrm>
            <a:off x="7339453" y="2439880"/>
            <a:ext cx="4345858" cy="1658198"/>
          </a:xfrm>
        </p:spPr>
        <p:txBody>
          <a:bodyPr>
            <a:normAutofit/>
          </a:bodyPr>
          <a:lstStyle/>
          <a:p>
            <a:r>
              <a:rPr lang="en-US" sz="2300" b="1" i="1" dirty="0">
                <a:effectLst/>
                <a:latin typeface="Calibri Light" panose="020F0302020204030204" pitchFamily="34" charset="0"/>
                <a:ea typeface="Times New Roman" panose="02020603050405020304" pitchFamily="18" charset="0"/>
                <a:cs typeface="Times New Roman" panose="02020603050405020304" pitchFamily="18" charset="0"/>
              </a:rPr>
              <a:t>Popular 10 cuisine based on average restaurant ratings serving cuisine in particular administrative areas are:</a:t>
            </a:r>
            <a:br>
              <a:rPr lang="en-IE" sz="2300" b="1" i="1"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IE" sz="2300" dirty="0"/>
          </a:p>
        </p:txBody>
      </p:sp>
      <p:pic>
        <p:nvPicPr>
          <p:cNvPr id="4" name="Content Placeholder 3">
            <a:extLst>
              <a:ext uri="{FF2B5EF4-FFF2-40B4-BE49-F238E27FC236}">
                <a16:creationId xmlns:a16="http://schemas.microsoft.com/office/drawing/2014/main" id="{78413BC0-F237-489E-9686-E79A766EBB3B}"/>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327850" y="570739"/>
            <a:ext cx="5886301" cy="4077376"/>
          </a:xfrm>
          <a:prstGeom prst="rect">
            <a:avLst/>
          </a:prstGeom>
          <a:noFill/>
        </p:spPr>
      </p:pic>
      <p:sp>
        <p:nvSpPr>
          <p:cNvPr id="12" name="TextBox 11">
            <a:extLst>
              <a:ext uri="{FF2B5EF4-FFF2-40B4-BE49-F238E27FC236}">
                <a16:creationId xmlns:a16="http://schemas.microsoft.com/office/drawing/2014/main" id="{656DDFEC-AA45-4425-8010-F47EF68487DD}"/>
              </a:ext>
            </a:extLst>
          </p:cNvPr>
          <p:cNvSpPr txBox="1"/>
          <p:nvPr/>
        </p:nvSpPr>
        <p:spPr>
          <a:xfrm>
            <a:off x="371496" y="4924197"/>
            <a:ext cx="6096000" cy="1169551"/>
          </a:xfrm>
          <a:prstGeom prst="rect">
            <a:avLst/>
          </a:prstGeom>
          <a:noFill/>
        </p:spPr>
        <p:txBody>
          <a:bodyPr wrap="square">
            <a:spAutoFit/>
          </a:bodyPr>
          <a:lstStyle/>
          <a:p>
            <a:pPr algn="just"/>
            <a:r>
              <a:rPr lang="en-US" sz="1400" dirty="0">
                <a:effectLst/>
                <a:latin typeface="Calibri Light" panose="020F0302020204030204" pitchFamily="34" charset="0"/>
                <a:ea typeface="Calibri" panose="020F0502020204030204" pitchFamily="34" charset="0"/>
                <a:cs typeface="Times New Roman" panose="02020603050405020304" pitchFamily="18" charset="0"/>
              </a:rPr>
              <a:t>In the above plot you can clearly see that there is data missing for administrative area Galway and that the average ratings per cuisine is also fluctuating across different administrative area.</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dirty="0">
                <a:effectLst/>
                <a:latin typeface="Calibri Light" panose="020F0302020204030204" pitchFamily="34" charset="0"/>
                <a:ea typeface="Calibri" panose="020F0502020204030204" pitchFamily="34" charset="0"/>
                <a:cs typeface="Times New Roman" panose="02020603050405020304" pitchFamily="18" charset="0"/>
              </a:rPr>
              <a:t>But in Meath, the top three cuisines remain the same based on user ratings too.</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0954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50414-117E-4A34-A862-D26417E551C6}"/>
              </a:ext>
            </a:extLst>
          </p:cNvPr>
          <p:cNvSpPr>
            <a:spLocks noGrp="1"/>
          </p:cNvSpPr>
          <p:nvPr>
            <p:ph idx="1"/>
          </p:nvPr>
        </p:nvSpPr>
        <p:spPr>
          <a:xfrm>
            <a:off x="615696" y="797454"/>
            <a:ext cx="10753725" cy="5263092"/>
          </a:xfrm>
        </p:spPr>
        <p:txBody>
          <a:bodyPr>
            <a:normAutofit/>
          </a:bodyPr>
          <a:lstStyle/>
          <a:p>
            <a:r>
              <a:rPr lang="en-US" sz="1800" b="1" dirty="0">
                <a:solidFill>
                  <a:srgbClr val="1F4E79"/>
                </a:solidFill>
                <a:effectLst/>
                <a:latin typeface="Calibri Light" panose="020F0302020204030204" pitchFamily="34" charset="0"/>
                <a:ea typeface="Times New Roman" panose="02020603050405020304" pitchFamily="18" charset="0"/>
                <a:cs typeface="Times New Roman" panose="02020603050405020304" pitchFamily="18" charset="0"/>
              </a:rPr>
              <a:t>Which county is preferable to open their first restaurant ?</a:t>
            </a:r>
            <a:endParaRPr lang="en-IE" sz="1800" b="1" dirty="0">
              <a:solidFill>
                <a:srgbClr val="1F4E79"/>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dirty="0">
                <a:effectLst/>
                <a:latin typeface="Calibri Light" panose="020F0302020204030204" pitchFamily="34" charset="0"/>
                <a:ea typeface="Calibri" panose="020F0502020204030204" pitchFamily="34" charset="0"/>
              </a:rPr>
              <a:t>Based on the popularity above, Meath County seems most preferable administrative area to open new Indian Restaurant.</a:t>
            </a:r>
          </a:p>
          <a:p>
            <a:r>
              <a:rPr lang="en-US" sz="1800" dirty="0">
                <a:effectLst/>
                <a:latin typeface="Calibri Light" panose="020F0302020204030204" pitchFamily="34" charset="0"/>
                <a:ea typeface="Calibri" panose="020F0502020204030204" pitchFamily="34" charset="0"/>
                <a:cs typeface="Times New Roman" panose="02020603050405020304" pitchFamily="18" charset="0"/>
              </a:rPr>
              <a:t>But to explore more, merge population dataset with restaurants summary and restaurants details for restaurants serving Indian Cuisine to test the assumption that the </a:t>
            </a:r>
            <a:r>
              <a:rPr lang="en-US" sz="1800" kern="1200" dirty="0">
                <a:effectLst/>
                <a:latin typeface="Calibri Light" panose="020F0302020204030204" pitchFamily="34" charset="0"/>
                <a:ea typeface="Calibri" panose="020F0502020204030204" pitchFamily="34" charset="0"/>
                <a:cs typeface="Times New Roman" panose="02020603050405020304" pitchFamily="18" charset="0"/>
              </a:rPr>
              <a:t>more the Asian Population, the more Indian Restaurants, there is a higher positive correlation between the two.</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E" dirty="0"/>
          </a:p>
          <a:p>
            <a:pPr algn="just"/>
            <a:endParaRPr lang="en-US" sz="1800" kern="1200" dirty="0">
              <a:effectLst/>
              <a:latin typeface="Calibri Light" panose="020F0302020204030204" pitchFamily="34" charset="0"/>
              <a:ea typeface="Calibri" panose="020F0502020204030204" pitchFamily="34" charset="0"/>
              <a:cs typeface="Times New Roman" panose="02020603050405020304" pitchFamily="18" charset="0"/>
            </a:endParaRPr>
          </a:p>
          <a:p>
            <a:pPr algn="just"/>
            <a:endParaRPr lang="en-US" sz="1800" dirty="0">
              <a:latin typeface="Calibri Light" panose="020F0302020204030204" pitchFamily="34" charset="0"/>
              <a:ea typeface="Calibri" panose="020F0502020204030204" pitchFamily="34" charset="0"/>
              <a:cs typeface="Times New Roman" panose="02020603050405020304" pitchFamily="18" charset="0"/>
            </a:endParaRPr>
          </a:p>
          <a:p>
            <a:pPr algn="just"/>
            <a:endParaRPr lang="en-US" sz="1800" dirty="0">
              <a:latin typeface="Calibri Light" panose="020F0302020204030204" pitchFamily="34" charset="0"/>
              <a:ea typeface="Calibri" panose="020F0502020204030204" pitchFamily="34" charset="0"/>
              <a:cs typeface="Times New Roman" panose="02020603050405020304" pitchFamily="18" charset="0"/>
            </a:endParaRPr>
          </a:p>
          <a:p>
            <a:pPr algn="just"/>
            <a:r>
              <a:rPr lang="en-US" sz="1800" kern="1200" dirty="0">
                <a:effectLst/>
                <a:latin typeface="Calibri Light" panose="020F0302020204030204" pitchFamily="34" charset="0"/>
                <a:ea typeface="Calibri" panose="020F0502020204030204" pitchFamily="34" charset="0"/>
                <a:cs typeface="Times New Roman" panose="02020603050405020304" pitchFamily="18" charset="0"/>
              </a:rPr>
              <a:t>The data frame above suggested that there is a higher positive correlation between total population and number of restaurants serving Indian than Asian population and number of restaurants serving Indian.</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kern="1200" dirty="0">
                <a:effectLst/>
                <a:latin typeface="Calibri Light" panose="020F0302020204030204" pitchFamily="34" charset="0"/>
                <a:ea typeface="Calibri" panose="020F0502020204030204" pitchFamily="34" charset="0"/>
                <a:cs typeface="Times New Roman" panose="02020603050405020304" pitchFamily="18" charset="0"/>
              </a:rPr>
              <a:t>And based on above analysis, the top two administrative areas for openings new restaurants should be Dublin City and County Dublin.</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E" dirty="0"/>
          </a:p>
        </p:txBody>
      </p:sp>
      <p:pic>
        <p:nvPicPr>
          <p:cNvPr id="11" name="Picture 10">
            <a:extLst>
              <a:ext uri="{FF2B5EF4-FFF2-40B4-BE49-F238E27FC236}">
                <a16:creationId xmlns:a16="http://schemas.microsoft.com/office/drawing/2014/main" id="{BC549B16-B7A1-4ABB-919F-3070DBFA184B}"/>
              </a:ext>
            </a:extLst>
          </p:cNvPr>
          <p:cNvPicPr/>
          <p:nvPr/>
        </p:nvPicPr>
        <p:blipFill>
          <a:blip r:embed="rId2"/>
          <a:stretch>
            <a:fillRect/>
          </a:stretch>
        </p:blipFill>
        <p:spPr>
          <a:xfrm>
            <a:off x="2552869" y="2844165"/>
            <a:ext cx="5943600" cy="1169670"/>
          </a:xfrm>
          <a:prstGeom prst="rect">
            <a:avLst/>
          </a:prstGeom>
        </p:spPr>
      </p:pic>
    </p:spTree>
    <p:extLst>
      <p:ext uri="{BB962C8B-B14F-4D97-AF65-F5344CB8AC3E}">
        <p14:creationId xmlns:p14="http://schemas.microsoft.com/office/powerpoint/2010/main" val="586808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B53FB5F-25FB-4E81-A450-EB7E075E7852}"/>
              </a:ext>
            </a:extLst>
          </p:cNvPr>
          <p:cNvSpPr>
            <a:spLocks noGrp="1"/>
          </p:cNvSpPr>
          <p:nvPr>
            <p:ph type="body" idx="1"/>
          </p:nvPr>
        </p:nvSpPr>
        <p:spPr/>
        <p:txBody>
          <a:bodyPr/>
          <a:lstStyle/>
          <a:p>
            <a:r>
              <a:rPr kumimoji="0" lang="en-US" altLang="en-US" sz="1400" b="0" i="1" u="none" strike="noStrike" cap="none" normalizeH="0" baseline="0" dirty="0">
                <a:ln>
                  <a:noFill/>
                </a:ln>
                <a:solidFill>
                  <a:srgbClr val="1F4E79"/>
                </a:solidFill>
                <a:effectLst/>
                <a:latin typeface="Calibri Light" panose="020F0302020204030204" pitchFamily="34" charset="0"/>
                <a:ea typeface="Times New Roman" panose="02020603050405020304" pitchFamily="18" charset="0"/>
                <a:cs typeface="Times New Roman" panose="02020603050405020304" pitchFamily="18" charset="0"/>
              </a:rPr>
              <a:t>Summary of restaurants serving Indian in Dublin City</a:t>
            </a:r>
          </a:p>
          <a:p>
            <a:endParaRPr lang="en-IE" dirty="0"/>
          </a:p>
        </p:txBody>
      </p:sp>
      <p:sp>
        <p:nvSpPr>
          <p:cNvPr id="3" name="Content Placeholder 2">
            <a:extLst>
              <a:ext uri="{FF2B5EF4-FFF2-40B4-BE49-F238E27FC236}">
                <a16:creationId xmlns:a16="http://schemas.microsoft.com/office/drawing/2014/main" id="{51C8545C-68E6-488F-BCCD-A34AD07C8DDF}"/>
              </a:ext>
            </a:extLst>
          </p:cNvPr>
          <p:cNvSpPr>
            <a:spLocks noGrp="1"/>
          </p:cNvSpPr>
          <p:nvPr>
            <p:ph sz="half" idx="2"/>
          </p:nvPr>
        </p:nvSpPr>
        <p:spPr/>
        <p:txBody>
          <a:bodyPr>
            <a:normAutofit/>
          </a:bodyPr>
          <a:lstStyle/>
          <a:p>
            <a:pPr marL="0" indent="0">
              <a:spcBef>
                <a:spcPts val="200"/>
              </a:spcBef>
              <a:buNone/>
            </a:pPr>
            <a:endParaRPr lang="en-US" sz="1800" b="1" dirty="0">
              <a:solidFill>
                <a:srgbClr val="1F4E79"/>
              </a:solidFill>
              <a:latin typeface="Calibri Light" panose="020F0302020204030204" pitchFamily="34" charset="0"/>
              <a:ea typeface="Times New Roman" panose="02020603050405020304" pitchFamily="18" charset="0"/>
              <a:cs typeface="Times New Roman" panose="02020603050405020304" pitchFamily="18" charset="0"/>
            </a:endParaRPr>
          </a:p>
          <a:p>
            <a:pPr marL="0" indent="0">
              <a:spcBef>
                <a:spcPts val="200"/>
              </a:spcBef>
              <a:buNone/>
            </a:pPr>
            <a:endParaRPr lang="en-IE" sz="1800" b="1" dirty="0">
              <a:solidFill>
                <a:srgbClr val="1F4E79"/>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kumimoji="0" lang="en-US" altLang="en-US" sz="2400" b="0" i="1" u="none" strike="noStrike" cap="none" normalizeH="0" baseline="0" dirty="0">
              <a:ln>
                <a:noFill/>
              </a:ln>
              <a:solidFill>
                <a:srgbClr val="1F4E79"/>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kumimoji="0" lang="en-US" altLang="en-US" sz="2400" b="0" i="1" u="none" strike="noStrike" cap="none" normalizeH="0" baseline="0" dirty="0">
              <a:ln>
                <a:noFill/>
              </a:ln>
              <a:solidFill>
                <a:srgbClr val="1F4E79"/>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IE" dirty="0"/>
          </a:p>
        </p:txBody>
      </p:sp>
      <p:sp>
        <p:nvSpPr>
          <p:cNvPr id="11" name="Text Placeholder 10">
            <a:extLst>
              <a:ext uri="{FF2B5EF4-FFF2-40B4-BE49-F238E27FC236}">
                <a16:creationId xmlns:a16="http://schemas.microsoft.com/office/drawing/2014/main" id="{17AE08A3-169D-4C5E-AB99-8E3CB196E5F4}"/>
              </a:ext>
            </a:extLst>
          </p:cNvPr>
          <p:cNvSpPr>
            <a:spLocks noGrp="1"/>
          </p:cNvSpPr>
          <p:nvPr>
            <p:ph type="body" sz="quarter" idx="3"/>
          </p:nvPr>
        </p:nvSpPr>
        <p:spPr/>
        <p:txBody>
          <a:bodyPr/>
          <a:lstStyle/>
          <a:p>
            <a:r>
              <a:rPr kumimoji="0" lang="en-US" altLang="en-US" sz="1400" b="0" i="1" u="none" strike="noStrike" cap="none" normalizeH="0" baseline="0" dirty="0">
                <a:ln>
                  <a:noFill/>
                </a:ln>
                <a:solidFill>
                  <a:srgbClr val="1F4E79"/>
                </a:solidFill>
                <a:effectLst/>
                <a:latin typeface="Calibri Light" panose="020F0302020204030204" pitchFamily="34" charset="0"/>
                <a:ea typeface="Times New Roman" panose="02020603050405020304" pitchFamily="18" charset="0"/>
                <a:cs typeface="Times New Roman" panose="02020603050405020304" pitchFamily="18" charset="0"/>
              </a:rPr>
              <a:t>Summary of restaurants serving Indian in County Cork</a:t>
            </a:r>
          </a:p>
          <a:p>
            <a:endParaRPr lang="en-IE" dirty="0"/>
          </a:p>
        </p:txBody>
      </p:sp>
      <p:pic>
        <p:nvPicPr>
          <p:cNvPr id="14" name="Content Placeholder 13">
            <a:extLst>
              <a:ext uri="{FF2B5EF4-FFF2-40B4-BE49-F238E27FC236}">
                <a16:creationId xmlns:a16="http://schemas.microsoft.com/office/drawing/2014/main" id="{DBC0FC0B-9000-411D-B38C-E90BA7394BE3}"/>
              </a:ext>
            </a:extLst>
          </p:cNvPr>
          <p:cNvPicPr>
            <a:picLocks noGrp="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201165" y="2751138"/>
            <a:ext cx="3843688" cy="2911369"/>
          </a:xfrm>
          <a:prstGeom prst="rect">
            <a:avLst/>
          </a:prstGeom>
          <a:noFill/>
          <a:ln>
            <a:noFill/>
          </a:ln>
        </p:spPr>
      </p:pic>
      <p:pic>
        <p:nvPicPr>
          <p:cNvPr id="15" name="Picture 17">
            <a:extLst>
              <a:ext uri="{FF2B5EF4-FFF2-40B4-BE49-F238E27FC236}">
                <a16:creationId xmlns:a16="http://schemas.microsoft.com/office/drawing/2014/main" id="{0677F11C-8747-4A0B-8D9D-BB6D48012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026" y="2887633"/>
            <a:ext cx="3867573" cy="290450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A123CE1-F9E1-4CEB-A8F1-DFD67582C7D7}"/>
              </a:ext>
            </a:extLst>
          </p:cNvPr>
          <p:cNvSpPr txBox="1"/>
          <p:nvPr/>
        </p:nvSpPr>
        <p:spPr>
          <a:xfrm>
            <a:off x="616374" y="535184"/>
            <a:ext cx="6096000" cy="369332"/>
          </a:xfrm>
          <a:prstGeom prst="rect">
            <a:avLst/>
          </a:prstGeom>
          <a:noFill/>
        </p:spPr>
        <p:txBody>
          <a:bodyPr wrap="square">
            <a:spAutoFit/>
          </a:bodyPr>
          <a:lstStyle/>
          <a:p>
            <a:pPr marL="0" indent="0">
              <a:spcBef>
                <a:spcPts val="200"/>
              </a:spcBef>
              <a:buNone/>
            </a:pPr>
            <a:r>
              <a:rPr lang="en-US" sz="1800" b="1" dirty="0">
                <a:solidFill>
                  <a:srgbClr val="1F4E79"/>
                </a:solidFill>
                <a:effectLst/>
                <a:latin typeface="Calibri Light" panose="020F0302020204030204" pitchFamily="34" charset="0"/>
                <a:ea typeface="Times New Roman" panose="02020603050405020304" pitchFamily="18" charset="0"/>
                <a:cs typeface="Times New Roman" panose="02020603050405020304" pitchFamily="18" charset="0"/>
              </a:rPr>
              <a:t>Are there existing Indian Restaurants chains in Ireland if any? </a:t>
            </a:r>
          </a:p>
        </p:txBody>
      </p:sp>
      <p:sp>
        <p:nvSpPr>
          <p:cNvPr id="19" name="TextBox 18">
            <a:extLst>
              <a:ext uri="{FF2B5EF4-FFF2-40B4-BE49-F238E27FC236}">
                <a16:creationId xmlns:a16="http://schemas.microsoft.com/office/drawing/2014/main" id="{072489CA-0515-4D7A-8424-70122DD49685}"/>
              </a:ext>
            </a:extLst>
          </p:cNvPr>
          <p:cNvSpPr txBox="1"/>
          <p:nvPr/>
        </p:nvSpPr>
        <p:spPr>
          <a:xfrm>
            <a:off x="616374" y="926123"/>
            <a:ext cx="10898970" cy="923330"/>
          </a:xfrm>
          <a:prstGeom prst="rect">
            <a:avLst/>
          </a:prstGeom>
          <a:noFill/>
        </p:spPr>
        <p:txBody>
          <a:bodyPr wrap="square">
            <a:spAutoFit/>
          </a:bodyPr>
          <a:lstStyle/>
          <a:p>
            <a:pPr marL="0" indent="0" algn="just">
              <a:buNone/>
            </a:pPr>
            <a:r>
              <a:rPr lang="en-US" sz="1800" kern="1200" dirty="0">
                <a:effectLst/>
                <a:latin typeface="Calibri Light" panose="020F0302020204030204" pitchFamily="34" charset="0"/>
                <a:ea typeface="Calibri" panose="020F0502020204030204" pitchFamily="34" charset="0"/>
                <a:cs typeface="Times New Roman" panose="02020603050405020304" pitchFamily="18" charset="0"/>
              </a:rPr>
              <a:t>With the previous analysis, for final parts of analysis, I only looked at two administrative Areas Dublin City and County Cork to analyze the restaurants there. And based on further data transformations and aggregation, the following was obtained.</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54BE2B62-87E6-464F-8445-B9911D6FCB14}"/>
              </a:ext>
            </a:extLst>
          </p:cNvPr>
          <p:cNvSpPr txBox="1"/>
          <p:nvPr/>
        </p:nvSpPr>
        <p:spPr>
          <a:xfrm>
            <a:off x="676656" y="5915900"/>
            <a:ext cx="4511717" cy="646331"/>
          </a:xfrm>
          <a:prstGeom prst="rect">
            <a:avLst/>
          </a:prstGeom>
          <a:noFill/>
        </p:spPr>
        <p:txBody>
          <a:bodyPr wrap="square">
            <a:spAutoFit/>
          </a:bodyPr>
          <a:lstStyle/>
          <a:p>
            <a:pPr marL="0" indent="0">
              <a:buNone/>
            </a:pPr>
            <a:r>
              <a:rPr lang="en-US" sz="1200" kern="1200" dirty="0">
                <a:effectLst/>
                <a:latin typeface="Calibri Light" panose="020F0302020204030204" pitchFamily="34" charset="0"/>
                <a:ea typeface="Calibri" panose="020F0502020204030204" pitchFamily="34" charset="0"/>
                <a:cs typeface="Times New Roman" panose="02020603050405020304" pitchFamily="18" charset="0"/>
              </a:rPr>
              <a:t>There are three Indian Restaurants in Dublin City based in  multiple locations. They are Bombay Pantry, Jewel in the Crown and Indie Spice, and these could be analyzed further.</a:t>
            </a:r>
            <a:endParaRPr lang="en-IE"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799E8A60-8BC9-40C9-9651-4D5555ABD09F}"/>
              </a:ext>
            </a:extLst>
          </p:cNvPr>
          <p:cNvSpPr txBox="1"/>
          <p:nvPr/>
        </p:nvSpPr>
        <p:spPr>
          <a:xfrm>
            <a:off x="6007608" y="5843955"/>
            <a:ext cx="4863592" cy="553998"/>
          </a:xfrm>
          <a:prstGeom prst="rect">
            <a:avLst/>
          </a:prstGeom>
          <a:noFill/>
        </p:spPr>
        <p:txBody>
          <a:bodyPr wrap="square">
            <a:spAutoFit/>
          </a:bodyPr>
          <a:lstStyle/>
          <a:p>
            <a:pPr algn="just"/>
            <a:r>
              <a:rPr lang="en-US" sz="1200" kern="1200" dirty="0">
                <a:effectLst/>
                <a:latin typeface="Calibri Light" panose="020F0302020204030204" pitchFamily="34" charset="0"/>
                <a:ea typeface="Calibri" panose="020F0502020204030204" pitchFamily="34" charset="0"/>
                <a:cs typeface="Times New Roman" panose="02020603050405020304" pitchFamily="18" charset="0"/>
              </a:rPr>
              <a:t>There are no restaurant chains in county cork that serve other administrative area too</a:t>
            </a:r>
            <a:r>
              <a:rPr lang="en-US" sz="1800" kern="1200" dirty="0">
                <a:effectLst/>
                <a:latin typeface="Calibri Light" panose="020F0302020204030204" pitchFamily="34" charset="0"/>
                <a:ea typeface="Calibri" panose="020F0502020204030204" pitchFamily="34" charset="0"/>
                <a:cs typeface="Times New Roman" panose="02020603050405020304" pitchFamily="18" charset="0"/>
              </a:rPr>
              <a:t>.</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349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BEC0-10E2-451C-8F7C-C616BEF46D86}"/>
              </a:ext>
            </a:extLst>
          </p:cNvPr>
          <p:cNvSpPr>
            <a:spLocks noGrp="1"/>
          </p:cNvSpPr>
          <p:nvPr>
            <p:ph type="title"/>
          </p:nvPr>
        </p:nvSpPr>
        <p:spPr/>
        <p:txBody>
          <a:bodyPr/>
          <a:lstStyle/>
          <a:p>
            <a:r>
              <a:rPr lang="en-US" dirty="0"/>
              <a:t>Future Recommendation</a:t>
            </a:r>
            <a:endParaRPr lang="en-IE" dirty="0"/>
          </a:p>
        </p:txBody>
      </p:sp>
      <p:sp>
        <p:nvSpPr>
          <p:cNvPr id="3" name="Content Placeholder 2">
            <a:extLst>
              <a:ext uri="{FF2B5EF4-FFF2-40B4-BE49-F238E27FC236}">
                <a16:creationId xmlns:a16="http://schemas.microsoft.com/office/drawing/2014/main" id="{45F9E63C-F1C8-4633-8EB0-5A6F7F3663E6}"/>
              </a:ext>
            </a:extLst>
          </p:cNvPr>
          <p:cNvSpPr>
            <a:spLocks noGrp="1"/>
          </p:cNvSpPr>
          <p:nvPr>
            <p:ph idx="1"/>
          </p:nvPr>
        </p:nvSpPr>
        <p:spPr>
          <a:xfrm>
            <a:off x="940816" y="4382346"/>
            <a:ext cx="10753725" cy="2032001"/>
          </a:xfrm>
        </p:spPr>
        <p:txBody>
          <a:bodyPr>
            <a:normAutofit lnSpcReduction="10000"/>
          </a:bodyPr>
          <a:lstStyle/>
          <a:p>
            <a:pPr algn="just"/>
            <a:r>
              <a:rPr lang="en-US" sz="1800" dirty="0">
                <a:effectLst/>
                <a:latin typeface="+mj-lt"/>
                <a:ea typeface="Calibri" panose="020F0502020204030204" pitchFamily="34" charset="0"/>
                <a:cs typeface="Times New Roman" panose="02020603050405020304" pitchFamily="18" charset="0"/>
              </a:rPr>
              <a:t>In this project, I have used data from multiple sources including Foursquare API and Google Places API to perform an analysis of cuisines popularity along selected administrative areas across Republic of Ireland. </a:t>
            </a:r>
          </a:p>
          <a:p>
            <a:pPr algn="just"/>
            <a:r>
              <a:rPr lang="en-US" sz="1800" dirty="0">
                <a:effectLst/>
                <a:latin typeface="+mj-lt"/>
                <a:ea typeface="Calibri" panose="020F0502020204030204" pitchFamily="34" charset="0"/>
                <a:cs typeface="Times New Roman" panose="02020603050405020304" pitchFamily="18" charset="0"/>
              </a:rPr>
              <a:t>The reason for basing our analysis on administrative area was because eventually it is each administrative council that that must be reached out establish a new business in the area. With geographical heat map and bar graphs, the results were presented in an attractive and easy to understand way, allowing to better understand results at each stages of our analysis. This project showcases how useful a geographical data API like Foursquare and Google places API can used be to carry studies about very diverse topics, and how powerful are the Python-based open-source tools.</a:t>
            </a:r>
            <a:endParaRPr lang="en-IE" sz="1800" dirty="0">
              <a:effectLst/>
              <a:latin typeface="+mj-lt"/>
              <a:ea typeface="Calibri" panose="020F0502020204030204" pitchFamily="34" charset="0"/>
              <a:cs typeface="Times New Roman" panose="02020603050405020304" pitchFamily="18" charset="0"/>
            </a:endParaRPr>
          </a:p>
          <a:p>
            <a:endParaRPr lang="en-IE" dirty="0"/>
          </a:p>
        </p:txBody>
      </p:sp>
      <p:sp>
        <p:nvSpPr>
          <p:cNvPr id="4" name="Title 1">
            <a:extLst>
              <a:ext uri="{FF2B5EF4-FFF2-40B4-BE49-F238E27FC236}">
                <a16:creationId xmlns:a16="http://schemas.microsoft.com/office/drawing/2014/main" id="{24803581-DA38-41CE-A605-41272A985D1E}"/>
              </a:ext>
            </a:extLst>
          </p:cNvPr>
          <p:cNvSpPr txBox="1">
            <a:spLocks/>
          </p:cNvSpPr>
          <p:nvPr/>
        </p:nvSpPr>
        <p:spPr>
          <a:xfrm>
            <a:off x="657223" y="3042072"/>
            <a:ext cx="10772775"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dirty="0"/>
              <a:t>Conclusion</a:t>
            </a:r>
            <a:endParaRPr lang="en-IE" dirty="0"/>
          </a:p>
        </p:txBody>
      </p:sp>
      <p:sp>
        <p:nvSpPr>
          <p:cNvPr id="5" name="Content Placeholder 2">
            <a:extLst>
              <a:ext uri="{FF2B5EF4-FFF2-40B4-BE49-F238E27FC236}">
                <a16:creationId xmlns:a16="http://schemas.microsoft.com/office/drawing/2014/main" id="{E5F13112-764C-4492-A269-659F10C925CC}"/>
              </a:ext>
            </a:extLst>
          </p:cNvPr>
          <p:cNvSpPr txBox="1">
            <a:spLocks/>
          </p:cNvSpPr>
          <p:nvPr/>
        </p:nvSpPr>
        <p:spPr>
          <a:xfrm>
            <a:off x="791611" y="1911773"/>
            <a:ext cx="10753725" cy="1517227"/>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sz="1800" dirty="0">
                <a:latin typeface="Calibri Light" panose="020F0302020204030204" pitchFamily="34" charset="0"/>
                <a:ea typeface="Calibri" panose="020F0502020204030204" pitchFamily="34" charset="0"/>
                <a:cs typeface="Times New Roman" panose="02020603050405020304" pitchFamily="18" charset="0"/>
              </a:rPr>
              <a:t>The results obtained in  this project are very interesting, especially for those interested further analyzing cuisines and restaurants across Ireland. However, for doing a deeper research, probably all administrative area should be explored. </a:t>
            </a:r>
            <a:endParaRPr lang="en-IE" sz="18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latin typeface="Calibri Light" panose="020F0302020204030204" pitchFamily="34" charset="0"/>
                <a:ea typeface="Calibri" panose="020F0502020204030204" pitchFamily="34" charset="0"/>
                <a:cs typeface="Times New Roman" panose="02020603050405020304" pitchFamily="18" charset="0"/>
              </a:rPr>
              <a:t>Another recommendation would be to consider the ratings of the restaurants, using both Foursquare API and google API. This will probably increase the number of datasets we will be looking at.</a:t>
            </a:r>
            <a:endParaRPr lang="en-IE" sz="1800" dirty="0">
              <a:latin typeface="Calibri" panose="020F0502020204030204" pitchFamily="34" charset="0"/>
              <a:ea typeface="Calibri" panose="020F0502020204030204" pitchFamily="34" charset="0"/>
              <a:cs typeface="Times New Roman" panose="02020603050405020304" pitchFamily="18" charset="0"/>
            </a:endParaRPr>
          </a:p>
          <a:p>
            <a:endParaRPr lang="en-IE" dirty="0"/>
          </a:p>
        </p:txBody>
      </p:sp>
    </p:spTree>
    <p:extLst>
      <p:ext uri="{BB962C8B-B14F-4D97-AF65-F5344CB8AC3E}">
        <p14:creationId xmlns:p14="http://schemas.microsoft.com/office/powerpoint/2010/main" val="66598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93E6C-A5D8-4A46-A95B-63314873F945}"/>
              </a:ext>
            </a:extLst>
          </p:cNvPr>
          <p:cNvSpPr>
            <a:spLocks noGrp="1"/>
          </p:cNvSpPr>
          <p:nvPr>
            <p:ph type="title"/>
          </p:nvPr>
        </p:nvSpPr>
        <p:spPr/>
        <p:txBody>
          <a:bodyPr/>
          <a:lstStyle/>
          <a:p>
            <a:r>
              <a:rPr lang="en-GB" dirty="0"/>
              <a:t>Introduction</a:t>
            </a:r>
            <a:endParaRPr lang="en-IE" dirty="0"/>
          </a:p>
        </p:txBody>
      </p:sp>
      <p:sp>
        <p:nvSpPr>
          <p:cNvPr id="3" name="Content Placeholder 2">
            <a:extLst>
              <a:ext uri="{FF2B5EF4-FFF2-40B4-BE49-F238E27FC236}">
                <a16:creationId xmlns:a16="http://schemas.microsoft.com/office/drawing/2014/main" id="{64A37F21-9CB6-430D-9E2D-C1C9CEBA1EB6}"/>
              </a:ext>
            </a:extLst>
          </p:cNvPr>
          <p:cNvSpPr>
            <a:spLocks noGrp="1"/>
          </p:cNvSpPr>
          <p:nvPr>
            <p:ph idx="1"/>
          </p:nvPr>
        </p:nvSpPr>
        <p:spPr/>
        <p:txBody>
          <a:bodyPr>
            <a:normAutofit/>
          </a:bodyPr>
          <a:lstStyle/>
          <a:p>
            <a:pPr algn="just">
              <a:spcBef>
                <a:spcPts val="200"/>
              </a:spcBef>
            </a:pPr>
            <a:r>
              <a:rPr lang="en-US" b="1" dirty="0">
                <a:solidFill>
                  <a:srgbClr val="1F4E79"/>
                </a:solidFill>
                <a:effectLst/>
                <a:latin typeface="Calibri Light" panose="020F0302020204030204" pitchFamily="34" charset="0"/>
                <a:ea typeface="Times New Roman" panose="02020603050405020304" pitchFamily="18" charset="0"/>
                <a:cs typeface="Times New Roman" panose="02020603050405020304" pitchFamily="18" charset="0"/>
              </a:rPr>
              <a:t>Problem Background</a:t>
            </a:r>
            <a:endParaRPr lang="en-IE" b="1" dirty="0">
              <a:solidFill>
                <a:srgbClr val="1F4E79"/>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US" sz="1800" dirty="0">
                <a:effectLst/>
                <a:latin typeface="Calibri Light" panose="020F0302020204030204" pitchFamily="34" charset="0"/>
                <a:ea typeface="Calibri" panose="020F0502020204030204" pitchFamily="34" charset="0"/>
                <a:cs typeface="Times New Roman" panose="02020603050405020304" pitchFamily="18" charset="0"/>
              </a:rPr>
              <a:t>The famous Barbeque Nation owned by Sayaji Hotels Ltd is one of the high-end buffet restaurants which takes you into the world of good food with happy vibes. This place was founded in 2006 by one of their Promoters. They currently own and operate 138 outlets in India, 5 outlets in UAE, 1 outlet in Malaysia and 1 outlet in Oman.</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Light" panose="020F0302020204030204" pitchFamily="34" charset="0"/>
                <a:ea typeface="Calibri" panose="020F0502020204030204" pitchFamily="34" charset="0"/>
                <a:cs typeface="Times New Roman" panose="02020603050405020304" pitchFamily="18" charset="0"/>
              </a:rPr>
              <a:t>One of the leading casual dining chains in India, Barbeque Nation pioneered the concept of “over the table barbeque” live grills embedded in dining tables – allowing guests to grill their own barbecue’s right at their tables.</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Light" panose="020F0302020204030204" pitchFamily="34" charset="0"/>
                <a:ea typeface="Calibri" panose="020F0502020204030204" pitchFamily="34" charset="0"/>
                <a:cs typeface="Times New Roman" panose="02020603050405020304" pitchFamily="18" charset="0"/>
              </a:rPr>
              <a:t>Indian cuisine is a natural part of the diet in the markets in which the Barbeque Nation Restaurants operate. They continue to offer new menu options, both vegetarian and non-vegetarian, largely based on Indian cuisine and use seasonal customer preferences to introduce new dishes.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Light" panose="020F0302020204030204" pitchFamily="34" charset="0"/>
                <a:ea typeface="Calibri" panose="020F0502020204030204" pitchFamily="34" charset="0"/>
                <a:cs typeface="Times New Roman" panose="02020603050405020304" pitchFamily="18" charset="0"/>
              </a:rPr>
              <a:t>This is just an example, there are many such food chains and restaurants across India that could go international and would be open to the idea of setting up business in Ireland.</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E" dirty="0"/>
          </a:p>
        </p:txBody>
      </p:sp>
    </p:spTree>
    <p:extLst>
      <p:ext uri="{BB962C8B-B14F-4D97-AF65-F5344CB8AC3E}">
        <p14:creationId xmlns:p14="http://schemas.microsoft.com/office/powerpoint/2010/main" val="757775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9E7692-8CD5-427F-9DAF-7EB9606AAE92}"/>
              </a:ext>
            </a:extLst>
          </p:cNvPr>
          <p:cNvSpPr txBox="1"/>
          <p:nvPr/>
        </p:nvSpPr>
        <p:spPr>
          <a:xfrm>
            <a:off x="792480" y="904005"/>
            <a:ext cx="10647680" cy="4616648"/>
          </a:xfrm>
          <a:prstGeom prst="rect">
            <a:avLst/>
          </a:prstGeom>
          <a:noFill/>
        </p:spPr>
        <p:txBody>
          <a:bodyPr wrap="square">
            <a:spAutoFit/>
          </a:bodyPr>
          <a:lstStyle/>
          <a:p>
            <a:pPr algn="just">
              <a:spcBef>
                <a:spcPts val="200"/>
              </a:spcBef>
            </a:pPr>
            <a:r>
              <a:rPr lang="en-US" sz="2400" b="1" dirty="0">
                <a:solidFill>
                  <a:srgbClr val="1F4E79"/>
                </a:solidFill>
                <a:effectLst/>
                <a:latin typeface="Calibri Light" panose="020F0302020204030204" pitchFamily="34" charset="0"/>
                <a:ea typeface="Times New Roman" panose="02020603050405020304" pitchFamily="18" charset="0"/>
                <a:cs typeface="Times New Roman" panose="02020603050405020304" pitchFamily="18" charset="0"/>
              </a:rPr>
              <a:t>Problem Description</a:t>
            </a:r>
            <a:endParaRPr lang="en-IE" sz="2400" b="1" dirty="0">
              <a:solidFill>
                <a:srgbClr val="1F4E79"/>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Light" panose="020F0302020204030204" pitchFamily="34" charset="0"/>
                <a:ea typeface="Calibri" panose="020F0502020204030204" pitchFamily="34" charset="0"/>
                <a:cs typeface="Times New Roman" panose="02020603050405020304" pitchFamily="18" charset="0"/>
              </a:rPr>
              <a:t>As mentioned in the description, there are many popular restaurant chains are as of now only serving across India, but if they were to go international, specifically open their first international chain of restaurants in Ireland. There are various factors that they’ll have to </a:t>
            </a:r>
            <a:r>
              <a:rPr lang="en-US" dirty="0">
                <a:latin typeface="Calibri Light" panose="020F0302020204030204" pitchFamily="34" charset="0"/>
                <a:ea typeface="Calibri" panose="020F0502020204030204" pitchFamily="34" charset="0"/>
                <a:cs typeface="Times New Roman" panose="02020603050405020304" pitchFamily="18" charset="0"/>
              </a:rPr>
              <a:t>consider</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Light" panose="020F0302020204030204" pitchFamily="34" charset="0"/>
                <a:ea typeface="Calibri" panose="020F0502020204030204" pitchFamily="34" charset="0"/>
                <a:cs typeface="Times New Roman" panose="02020603050405020304" pitchFamily="18" charset="0"/>
              </a:rPr>
              <a:t>Example of few such factors are,</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Light" panose="020F0302020204030204" pitchFamily="34" charset="0"/>
                <a:ea typeface="Calibri" panose="020F0502020204030204" pitchFamily="34" charset="0"/>
                <a:cs typeface="Times New Roman" panose="02020603050405020304" pitchFamily="18" charset="0"/>
              </a:rPr>
              <a:t>* Popular cuisines in Ireland</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Light" panose="020F0302020204030204" pitchFamily="34" charset="0"/>
                <a:ea typeface="Calibri" panose="020F0502020204030204" pitchFamily="34" charset="0"/>
                <a:cs typeface="Times New Roman" panose="02020603050405020304" pitchFamily="18" charset="0"/>
              </a:rPr>
              <a:t>* How popular is Indian food in Ireland?</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Light" panose="020F0302020204030204" pitchFamily="34" charset="0"/>
                <a:ea typeface="Calibri" panose="020F0502020204030204" pitchFamily="34" charset="0"/>
                <a:cs typeface="Times New Roman" panose="02020603050405020304" pitchFamily="18" charset="0"/>
              </a:rPr>
              <a:t>* What are existing Indian Restaurants chains in Ireland?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Light" panose="020F0302020204030204" pitchFamily="34" charset="0"/>
                <a:ea typeface="Calibri" panose="020F0502020204030204" pitchFamily="34" charset="0"/>
                <a:cs typeface="Times New Roman" panose="02020603050405020304" pitchFamily="18" charset="0"/>
              </a:rPr>
              <a:t>* Which county is preferable to open their first restaurant ?</a:t>
            </a:r>
            <a:endParaRPr lang="en-IE"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Light" panose="020F0302020204030204" pitchFamily="34" charset="0"/>
                <a:ea typeface="Calibri" panose="020F0502020204030204" pitchFamily="34" charset="0"/>
                <a:cs typeface="Times New Roman" panose="02020603050405020304" pitchFamily="18" charset="0"/>
              </a:rPr>
              <a:t>* Are there "similar" restaurants? If so, what specialty do that have?</a:t>
            </a:r>
            <a:endParaRPr lang="en-IE"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Light" panose="020F0302020204030204" pitchFamily="34" charset="0"/>
                <a:ea typeface="Calibri" panose="020F0502020204030204" pitchFamily="34" charset="0"/>
                <a:cs typeface="Times New Roman" panose="02020603050405020304" pitchFamily="18" charset="0"/>
              </a:rPr>
              <a:t>This will be more of a comparative analysis of existing food chains/restaurants across few counties in Ireland considering data from foursquare API.</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3220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BA6A9-46B0-4F74-94C8-0B8CCFA87F0C}"/>
              </a:ext>
            </a:extLst>
          </p:cNvPr>
          <p:cNvSpPr>
            <a:spLocks noGrp="1"/>
          </p:cNvSpPr>
          <p:nvPr>
            <p:ph idx="1"/>
          </p:nvPr>
        </p:nvSpPr>
        <p:spPr>
          <a:xfrm>
            <a:off x="676656" y="846667"/>
            <a:ext cx="10753725" cy="3766185"/>
          </a:xfrm>
        </p:spPr>
        <p:txBody>
          <a:bodyPr/>
          <a:lstStyle/>
          <a:p>
            <a:pPr algn="just">
              <a:spcBef>
                <a:spcPts val="200"/>
              </a:spcBef>
            </a:pPr>
            <a:r>
              <a:rPr lang="en-US" b="1" dirty="0">
                <a:solidFill>
                  <a:srgbClr val="1F4E79"/>
                </a:solidFill>
                <a:effectLst/>
                <a:latin typeface="Calibri Light" panose="020F0302020204030204" pitchFamily="34" charset="0"/>
                <a:ea typeface="Times New Roman" panose="02020603050405020304" pitchFamily="18" charset="0"/>
                <a:cs typeface="Times New Roman" panose="02020603050405020304" pitchFamily="18" charset="0"/>
              </a:rPr>
              <a:t>Targeted Audience</a:t>
            </a:r>
            <a:endParaRPr lang="en-IE" b="1" dirty="0">
              <a:solidFill>
                <a:srgbClr val="1F4E79"/>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Light" panose="020F0302020204030204" pitchFamily="34" charset="0"/>
                <a:ea typeface="Calibri" panose="020F0502020204030204" pitchFamily="34" charset="0"/>
                <a:cs typeface="Times New Roman" panose="02020603050405020304" pitchFamily="18" charset="0"/>
              </a:rPr>
              <a:t>This is very generic analysis on existing food restaurants chains across few counties in Ireland. Specific for research purpose, this analysis could also be extended towards restaurant and food chain owners with specific cuisines looking to open their businesses in Ireland and want to understand the current situation about people preferences, food popularity and existing businesses across required neighborhood.</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E" dirty="0"/>
          </a:p>
        </p:txBody>
      </p:sp>
    </p:spTree>
    <p:extLst>
      <p:ext uri="{BB962C8B-B14F-4D97-AF65-F5344CB8AC3E}">
        <p14:creationId xmlns:p14="http://schemas.microsoft.com/office/powerpoint/2010/main" val="3819333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A9EA-C9C0-4280-8ACF-6DB21881E967}"/>
              </a:ext>
            </a:extLst>
          </p:cNvPr>
          <p:cNvSpPr>
            <a:spLocks noGrp="1"/>
          </p:cNvSpPr>
          <p:nvPr>
            <p:ph type="title"/>
          </p:nvPr>
        </p:nvSpPr>
        <p:spPr/>
        <p:txBody>
          <a:bodyPr/>
          <a:lstStyle/>
          <a:p>
            <a:r>
              <a:rPr lang="en-GB" dirty="0"/>
              <a:t>Data</a:t>
            </a:r>
            <a:endParaRPr lang="en-IE" dirty="0"/>
          </a:p>
        </p:txBody>
      </p:sp>
      <p:sp>
        <p:nvSpPr>
          <p:cNvPr id="3" name="Content Placeholder 2">
            <a:extLst>
              <a:ext uri="{FF2B5EF4-FFF2-40B4-BE49-F238E27FC236}">
                <a16:creationId xmlns:a16="http://schemas.microsoft.com/office/drawing/2014/main" id="{E7A49EA9-B427-4BDB-9AEE-A2482BA338D6}"/>
              </a:ext>
            </a:extLst>
          </p:cNvPr>
          <p:cNvSpPr>
            <a:spLocks noGrp="1"/>
          </p:cNvSpPr>
          <p:nvPr>
            <p:ph idx="1"/>
          </p:nvPr>
        </p:nvSpPr>
        <p:spPr>
          <a:xfrm>
            <a:off x="676274" y="1774613"/>
            <a:ext cx="10753725" cy="4328159"/>
          </a:xfrm>
        </p:spPr>
        <p:txBody>
          <a:bodyPr>
            <a:normAutofit lnSpcReduction="10000"/>
          </a:bodyPr>
          <a:lstStyle/>
          <a:p>
            <a:pPr marL="0" indent="0" algn="just">
              <a:buNone/>
            </a:pPr>
            <a:r>
              <a:rPr lang="en-US" sz="1900" dirty="0"/>
              <a:t>Based on our problem definition below are the sources from where each datasets were obtained,</a:t>
            </a:r>
            <a:endParaRPr lang="en-IE" sz="1900" dirty="0"/>
          </a:p>
          <a:p>
            <a:pPr marL="0" indent="0">
              <a:buNone/>
            </a:pPr>
            <a:r>
              <a:rPr lang="en-US" sz="1900" dirty="0"/>
              <a:t>Population dataset was obtained from: </a:t>
            </a:r>
            <a:r>
              <a:rPr lang="en-US" sz="1900" dirty="0">
                <a:hlinkClick r:id="rId2"/>
              </a:rPr>
              <a:t>https://www.cso.ie/en/census/census2016reports/census2016smallareapopulationstatistics/</a:t>
            </a:r>
            <a:endParaRPr lang="en-IE" sz="1900" dirty="0"/>
          </a:p>
          <a:p>
            <a:pPr marL="0" indent="0">
              <a:lnSpc>
                <a:spcPct val="120000"/>
              </a:lnSpc>
              <a:buNone/>
            </a:pPr>
            <a:r>
              <a:rPr lang="en-US" sz="1900" dirty="0"/>
              <a:t>The shapefile used in the project was obtained from OSi Website: </a:t>
            </a:r>
            <a:r>
              <a:rPr lang="en-US" sz="1900" dirty="0">
                <a:hlinkClick r:id="rId3"/>
              </a:rPr>
              <a:t>https://data-osi.opendata.arcgis.com/datasets/0d5984f732c54246bd087768223c92eb_0?geometry=-23.747%2C51.281%2C8.927%2C55.844</a:t>
            </a:r>
            <a:endParaRPr lang="en-IE" sz="1900" dirty="0"/>
          </a:p>
          <a:p>
            <a:pPr marL="0" indent="0">
              <a:buNone/>
            </a:pPr>
            <a:r>
              <a:rPr lang="en-US" sz="1900" dirty="0"/>
              <a:t>The geographical co-ordinates were copied manually from following website - </a:t>
            </a:r>
            <a:r>
              <a:rPr lang="en-US" sz="1900" dirty="0">
                <a:hlinkClick r:id="rId4"/>
              </a:rPr>
              <a:t>https://latitude.to/map/ie/ireland/regions</a:t>
            </a:r>
            <a:endParaRPr lang="en-IE" sz="1900" dirty="0"/>
          </a:p>
          <a:p>
            <a:pPr marL="0" indent="0">
              <a:buNone/>
            </a:pPr>
            <a:r>
              <a:rPr lang="en-US" sz="1900" dirty="0"/>
              <a:t>The list of international cuisines were extracted from </a:t>
            </a:r>
            <a:r>
              <a:rPr lang="en-US" sz="1900" dirty="0">
                <a:hlinkClick r:id="rId5"/>
              </a:rPr>
              <a:t>https://developer.foursquare.com/docs/build-with-foursquare/categories/</a:t>
            </a:r>
            <a:r>
              <a:rPr lang="en-US" sz="1900" dirty="0"/>
              <a:t> </a:t>
            </a:r>
          </a:p>
          <a:p>
            <a:pPr marL="0" indent="0">
              <a:buNone/>
            </a:pPr>
            <a:r>
              <a:rPr lang="en-US" sz="1900" dirty="0"/>
              <a:t>The ratings and price for different restaurants were obtained using google places API key.</a:t>
            </a:r>
          </a:p>
          <a:p>
            <a:pPr marL="0" indent="0">
              <a:buNone/>
            </a:pPr>
            <a:r>
              <a:rPr lang="en-US" sz="1900" dirty="0"/>
              <a:t>Read more: </a:t>
            </a:r>
            <a:r>
              <a:rPr lang="en-US" sz="1900" dirty="0">
                <a:hlinkClick r:id="rId6"/>
              </a:rPr>
              <a:t>https://developers.google.com/places/web-service/overview</a:t>
            </a:r>
            <a:endParaRPr lang="en-IE" sz="1900" dirty="0"/>
          </a:p>
          <a:p>
            <a:endParaRPr lang="en-IE" dirty="0"/>
          </a:p>
        </p:txBody>
      </p:sp>
    </p:spTree>
    <p:extLst>
      <p:ext uri="{BB962C8B-B14F-4D97-AF65-F5344CB8AC3E}">
        <p14:creationId xmlns:p14="http://schemas.microsoft.com/office/powerpoint/2010/main" val="1540092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66D7-2778-4732-AA05-D48CFB2127A5}"/>
              </a:ext>
            </a:extLst>
          </p:cNvPr>
          <p:cNvSpPr>
            <a:spLocks noGrp="1"/>
          </p:cNvSpPr>
          <p:nvPr>
            <p:ph type="title"/>
          </p:nvPr>
        </p:nvSpPr>
        <p:spPr/>
        <p:txBody>
          <a:bodyPr/>
          <a:lstStyle/>
          <a:p>
            <a:r>
              <a:rPr lang="en-US" dirty="0"/>
              <a:t>Methodology</a:t>
            </a:r>
            <a:br>
              <a:rPr lang="en-IE" sz="5400" b="1" kern="0" dirty="0">
                <a:solidFill>
                  <a:srgbClr val="1F4E79"/>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E" dirty="0"/>
          </a:p>
        </p:txBody>
      </p:sp>
      <p:sp>
        <p:nvSpPr>
          <p:cNvPr id="3" name="Content Placeholder 2">
            <a:extLst>
              <a:ext uri="{FF2B5EF4-FFF2-40B4-BE49-F238E27FC236}">
                <a16:creationId xmlns:a16="http://schemas.microsoft.com/office/drawing/2014/main" id="{FEA6240C-FC0D-437D-8738-0F974B35F8CD}"/>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Light" panose="020F0302020204030204" pitchFamily="34" charset="0"/>
                <a:ea typeface="Calibri" panose="020F0502020204030204" pitchFamily="34" charset="0"/>
                <a:cs typeface="Times New Roman" panose="02020603050405020304" pitchFamily="18" charset="0"/>
              </a:rPr>
              <a:t>To keep the data obtained and analysis consistent and relevant, all the location data and query to foursquare API and google API was done for each administrative aeras within Republic of Ireland. This was the data that could be accurately obtained at the highest level. Having data per administrative area level could also be used for future analysis of different administrative areas for various statistics and research.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E" dirty="0"/>
          </a:p>
        </p:txBody>
      </p:sp>
    </p:spTree>
    <p:extLst>
      <p:ext uri="{BB962C8B-B14F-4D97-AF65-F5344CB8AC3E}">
        <p14:creationId xmlns:p14="http://schemas.microsoft.com/office/powerpoint/2010/main" val="329155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4214-605D-4737-8D0E-7929578E31FA}"/>
              </a:ext>
            </a:extLst>
          </p:cNvPr>
          <p:cNvSpPr>
            <a:spLocks noGrp="1"/>
          </p:cNvSpPr>
          <p:nvPr>
            <p:ph type="title"/>
          </p:nvPr>
        </p:nvSpPr>
        <p:spPr/>
        <p:txBody>
          <a:bodyPr/>
          <a:lstStyle/>
          <a:p>
            <a:r>
              <a:rPr lang="en-GB" dirty="0"/>
              <a:t>Visualizing the Asian Population in Ireland</a:t>
            </a:r>
            <a:endParaRPr lang="en-IE" dirty="0"/>
          </a:p>
        </p:txBody>
      </p:sp>
      <p:sp>
        <p:nvSpPr>
          <p:cNvPr id="4" name="Text Placeholder 3">
            <a:extLst>
              <a:ext uri="{FF2B5EF4-FFF2-40B4-BE49-F238E27FC236}">
                <a16:creationId xmlns:a16="http://schemas.microsoft.com/office/drawing/2014/main" id="{ECF51892-EC3B-4DEA-BC36-1D7FEB32E487}"/>
              </a:ext>
            </a:extLst>
          </p:cNvPr>
          <p:cNvSpPr>
            <a:spLocks noGrp="1"/>
          </p:cNvSpPr>
          <p:nvPr>
            <p:ph type="body" sz="half" idx="2"/>
          </p:nvPr>
        </p:nvSpPr>
        <p:spPr/>
        <p:txBody>
          <a:bodyPr>
            <a:normAutofit/>
          </a:bodyPr>
          <a:lstStyle/>
          <a:p>
            <a:pPr algn="just"/>
            <a:r>
              <a:rPr lang="en-US" sz="1800" kern="1200" dirty="0">
                <a:effectLst/>
                <a:latin typeface="Calibri Light" panose="020F0302020204030204" pitchFamily="34" charset="0"/>
                <a:ea typeface="Calibri" panose="020F0502020204030204" pitchFamily="34" charset="0"/>
                <a:cs typeface="Times New Roman" panose="02020603050405020304" pitchFamily="18" charset="0"/>
              </a:rPr>
              <a:t>Analysis was begun with an  assumption that, the more the Asian Population, the more Indian Restaurants in the area.</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dirty="0"/>
              <a:t>So based on the population dataset, I was expecting a larger number of Indian restaurants in and around Dublin City and it’s neighbouring administrative areas.</a:t>
            </a:r>
          </a:p>
        </p:txBody>
      </p:sp>
      <p:pic>
        <p:nvPicPr>
          <p:cNvPr id="6" name="Content Placeholder 5">
            <a:extLst>
              <a:ext uri="{FF2B5EF4-FFF2-40B4-BE49-F238E27FC236}">
                <a16:creationId xmlns:a16="http://schemas.microsoft.com/office/drawing/2014/main" id="{FB96BA0F-8C9F-47CD-9E45-D8535B48F21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7573" y="542282"/>
            <a:ext cx="4768427" cy="5635414"/>
          </a:xfrm>
          <a:prstGeom prst="rect">
            <a:avLst/>
          </a:prstGeom>
          <a:noFill/>
          <a:ln>
            <a:noFill/>
          </a:ln>
        </p:spPr>
      </p:pic>
    </p:spTree>
    <p:extLst>
      <p:ext uri="{BB962C8B-B14F-4D97-AF65-F5344CB8AC3E}">
        <p14:creationId xmlns:p14="http://schemas.microsoft.com/office/powerpoint/2010/main" val="3170966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5C3FE1E-0A7F-41BE-A568-1BF85E2E8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hart, bar chart, histogram&#10;&#10;Description automatically generated">
            <a:extLst>
              <a:ext uri="{FF2B5EF4-FFF2-40B4-BE49-F238E27FC236}">
                <a16:creationId xmlns:a16="http://schemas.microsoft.com/office/drawing/2014/main" id="{BE23C122-D46D-4D76-A4C9-E963491583E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43192" y="999740"/>
            <a:ext cx="5669555" cy="4926927"/>
          </a:xfrm>
          <a:prstGeom prst="rect">
            <a:avLst/>
          </a:prstGeom>
          <a:noFill/>
        </p:spPr>
      </p:pic>
      <p:sp>
        <p:nvSpPr>
          <p:cNvPr id="15" name="TextBox 14">
            <a:extLst>
              <a:ext uri="{FF2B5EF4-FFF2-40B4-BE49-F238E27FC236}">
                <a16:creationId xmlns:a16="http://schemas.microsoft.com/office/drawing/2014/main" id="{10AC0771-AB39-4033-84B2-6F7F70CA5655}"/>
              </a:ext>
            </a:extLst>
          </p:cNvPr>
          <p:cNvSpPr txBox="1"/>
          <p:nvPr/>
        </p:nvSpPr>
        <p:spPr>
          <a:xfrm>
            <a:off x="7197213" y="2011680"/>
            <a:ext cx="4345858" cy="3864732"/>
          </a:xfrm>
          <a:prstGeom prst="rect">
            <a:avLst/>
          </a:prstGeom>
        </p:spPr>
        <p:txBody>
          <a:bodyPr vert="horz" lIns="91440" tIns="45720" rIns="91440" bIns="45720" rtlCol="0">
            <a:normAutofit/>
          </a:bodyPr>
          <a:lstStyle/>
          <a:p>
            <a:pPr defTabSz="914400">
              <a:lnSpc>
                <a:spcPct val="85000"/>
              </a:lnSpc>
              <a:spcBef>
                <a:spcPct val="0"/>
              </a:spcBef>
              <a:spcAft>
                <a:spcPts val="600"/>
              </a:spcAft>
              <a:buFont typeface="Arial" pitchFamily="34" charset="0"/>
              <a:buChar char=" "/>
            </a:pPr>
            <a:r>
              <a:rPr lang="en-US" spc="-120" dirty="0">
                <a:solidFill>
                  <a:schemeClr val="tx1">
                    <a:lumMod val="85000"/>
                    <a:lumOff val="15000"/>
                  </a:schemeClr>
                </a:solidFill>
                <a:effectLst/>
              </a:rPr>
              <a:t>But for analysis within the project choose top 10 administrative areas based on overall population in the administrative areas.</a:t>
            </a:r>
          </a:p>
        </p:txBody>
      </p:sp>
    </p:spTree>
    <p:extLst>
      <p:ext uri="{BB962C8B-B14F-4D97-AF65-F5344CB8AC3E}">
        <p14:creationId xmlns:p14="http://schemas.microsoft.com/office/powerpoint/2010/main" val="10130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705F4FF-5F38-41CB-AD80-0E0304ACDCEB}"/>
              </a:ext>
            </a:extLst>
          </p:cNvPr>
          <p:cNvSpPr>
            <a:spLocks noChangeArrowheads="1"/>
          </p:cNvSpPr>
          <p:nvPr/>
        </p:nvSpPr>
        <p:spPr bwMode="auto">
          <a:xfrm>
            <a:off x="690880" y="1186472"/>
            <a:ext cx="1067572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ea typeface="Calibri" panose="020F0502020204030204" pitchFamily="34" charset="0"/>
                <a:cs typeface="Calibri Light" panose="020F0302020204030204" pitchFamily="34" charset="0"/>
              </a:rPr>
              <a:t>The data on last slide is combined with geographical dataset (queried manually) to obtain the following table after which top 10 counties are locked in analysis.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IE"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ea typeface="Calibri" panose="020F0502020204030204" pitchFamily="34" charset="0"/>
                <a:cs typeface="Calibri Light" panose="020F0302020204030204" pitchFamily="34" charset="0"/>
              </a:rPr>
              <a:t>Even thou an assumption is set that, the more the Asian Population, the more Indian Restaurants in the area</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chemeClr val="tx1"/>
                </a:solidFill>
                <a:effectLst/>
                <a:ea typeface="Calibri" panose="020F0502020204030204" pitchFamily="34" charset="0"/>
                <a:cs typeface="Calibri Light" panose="020F0302020204030204" pitchFamily="34" charset="0"/>
              </a:rPr>
              <a:t>I am analyzing top 10 counties by total population.</a:t>
            </a:r>
            <a:endParaRPr kumimoji="0" lang="en-IE"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IE" altLang="en-US" b="0" i="0" u="none" strike="noStrike" cap="none" normalizeH="0" baseline="0" dirty="0">
              <a:ln>
                <a:noFill/>
              </a:ln>
              <a:solidFill>
                <a:schemeClr val="tx1"/>
              </a:solidFill>
              <a:effectLst/>
            </a:endParaRPr>
          </a:p>
        </p:txBody>
      </p:sp>
      <p:pic>
        <p:nvPicPr>
          <p:cNvPr id="3076" name="Picture 6">
            <a:extLst>
              <a:ext uri="{FF2B5EF4-FFF2-40B4-BE49-F238E27FC236}">
                <a16:creationId xmlns:a16="http://schemas.microsoft.com/office/drawing/2014/main" id="{B11F6286-1BF2-40DA-A10D-E771C0B51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640" y="2797388"/>
            <a:ext cx="10485787" cy="227541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74654D4-2C76-4C9E-A0E4-7F6B0FEB6360}"/>
              </a:ext>
            </a:extLst>
          </p:cNvPr>
          <p:cNvSpPr>
            <a:spLocks noChangeArrowheads="1"/>
          </p:cNvSpPr>
          <p:nvPr/>
        </p:nvSpPr>
        <p:spPr bwMode="auto">
          <a:xfrm>
            <a:off x="690880" y="5298279"/>
            <a:ext cx="107763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ea typeface="Calibri" panose="020F0502020204030204" pitchFamily="34" charset="0"/>
                <a:cs typeface="Calibri Light" panose="020F0302020204030204" pitchFamily="34" charset="0"/>
              </a:rPr>
              <a:t>In the data frame above, radius for analysis for each administrative area was obtained by using maps.ie to Measure Circle / Radius on a map to determine approx. shortest radius of each administrative area without overlap.</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18848583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1808</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Metropolitan</vt:lpstr>
      <vt:lpstr>The Battle of Neighborhoods </vt:lpstr>
      <vt:lpstr>Introduction</vt:lpstr>
      <vt:lpstr>PowerPoint Presentation</vt:lpstr>
      <vt:lpstr>PowerPoint Presentation</vt:lpstr>
      <vt:lpstr>Data</vt:lpstr>
      <vt:lpstr>Methodology </vt:lpstr>
      <vt:lpstr>Visualizing the Asian Population in Ireland</vt:lpstr>
      <vt:lpstr>PowerPoint Presentation</vt:lpstr>
      <vt:lpstr>PowerPoint Presentation</vt:lpstr>
      <vt:lpstr>Foursquare API</vt:lpstr>
      <vt:lpstr>Google Places API</vt:lpstr>
      <vt:lpstr>Results</vt:lpstr>
      <vt:lpstr>PowerPoint Presentation</vt:lpstr>
      <vt:lpstr>Popular 10 cuisine based on average restaurant ratings serving cuisine in particular administrative areas are: </vt:lpstr>
      <vt:lpstr>PowerPoint Presentation</vt:lpstr>
      <vt:lpstr>PowerPoint Presentation</vt:lpstr>
      <vt:lpstr>Future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Nithu Singh</dc:creator>
  <cp:lastModifiedBy>Nithu Singh</cp:lastModifiedBy>
  <cp:revision>14</cp:revision>
  <dcterms:created xsi:type="dcterms:W3CDTF">2020-12-04T11:35:11Z</dcterms:created>
  <dcterms:modified xsi:type="dcterms:W3CDTF">2020-12-04T12:54:52Z</dcterms:modified>
</cp:coreProperties>
</file>