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Poppins Light" panose="00000400000000000000" pitchFamily="2" charset="0"/>
      <p:regular r:id="rId17"/>
    </p:embeddedFont>
    <p:embeddedFont>
      <p:font typeface="Roboto Light" panose="02000000000000000000" pitchFamily="2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3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2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672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145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655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88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11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965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57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53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253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327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70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566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350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044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879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319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81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718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931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48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Finance Loan Data Analytics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Performance Monitoring and Insights Report</a:t>
            </a:r>
            <a:endParaRPr lang="en-US" sz="17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56023CF-065B-4F98-874D-1918A7F532E1}"/>
              </a:ext>
            </a:extLst>
          </p:cNvPr>
          <p:cNvSpPr/>
          <p:nvPr/>
        </p:nvSpPr>
        <p:spPr>
          <a:xfrm>
            <a:off x="793789" y="567798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By S. Nithujan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8534"/>
            <a:ext cx="114166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Addressing Operational Monitoring Gaps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709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Current systems lack comprehensive loan operation oversight, hindering proactive management.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Current Challenge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1969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Limited visibility into loan performance.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6392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Difficulty in real-time portfolio assessment.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928" y="3644146"/>
            <a:ext cx="3978116" cy="2721769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9872067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Project Objective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872067" y="41969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Develop a dynamic grid view report.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872067" y="476392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Categorize by real-time loan status.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872067" y="533090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Enable data-driven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269921"/>
            <a:ext cx="93852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Performance Indicators for Loan Health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451390" y="3027640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Our project focuses on critical KPIs to evaluate loan portfolio health and identify trends.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4451390" y="36456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60" y="3688199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188506" y="3723561"/>
            <a:ext cx="34178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Loan Application Metrics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188506" y="4213979"/>
            <a:ext cx="38138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Total applications received.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5188506" y="4712970"/>
            <a:ext cx="38138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Funded and received amounts.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85803" y="36456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0874" y="3688199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022919" y="37235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Financial Ratios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10022919" y="4213979"/>
            <a:ext cx="38138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Average interest rates.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10022919" y="4712970"/>
            <a:ext cx="38138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Debt-to-Income (DTI) ratio.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4451390" y="55295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60" y="5572006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188506" y="56073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Trend Analysis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5188506" y="6097786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Month-to-Date (MTD) performance.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5188506" y="6596777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Month-over-Month (MoM) growth.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1644" y="606266"/>
            <a:ext cx="94295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Understanding Loan Performance Metrics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771644" y="2314932"/>
            <a:ext cx="9429512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detailed look at the core KPIs driving our loan portfolio analysis.</a:t>
            </a:r>
            <a:endParaRPr lang="en-US" sz="17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44" y="2954298"/>
            <a:ext cx="551140" cy="5511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3169" y="3046571"/>
            <a:ext cx="2187893" cy="688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Total Loan Applications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1543169" y="3867745"/>
            <a:ext cx="2187893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Volume of new requests.</a:t>
            </a:r>
            <a:endParaRPr lang="en-US" sz="17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572" y="2954298"/>
            <a:ext cx="551140" cy="5511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78097" y="3046571"/>
            <a:ext cx="2188012" cy="688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Total Funded Amount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4778097" y="3867745"/>
            <a:ext cx="2188012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Capital disbursed to borrowers.</a:t>
            </a:r>
            <a:endParaRPr lang="en-US" sz="17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1619" y="2954298"/>
            <a:ext cx="551140" cy="5511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013144" y="3046571"/>
            <a:ext cx="2187893" cy="688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Total Amount Received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8013144" y="3867745"/>
            <a:ext cx="2187893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Repayments collected from loans.</a:t>
            </a:r>
            <a:endParaRPr lang="en-US" sz="17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644" y="5052774"/>
            <a:ext cx="551140" cy="55114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543169" y="5145048"/>
            <a:ext cx="2187893" cy="688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Average DTI Ratio</a:t>
            </a:r>
            <a:endParaRPr lang="en-US" sz="2150" dirty="0"/>
          </a:p>
        </p:txBody>
      </p:sp>
      <p:sp>
        <p:nvSpPr>
          <p:cNvPr id="16" name="Text 9"/>
          <p:cNvSpPr/>
          <p:nvPr/>
        </p:nvSpPr>
        <p:spPr>
          <a:xfrm>
            <a:off x="1543169" y="5966222"/>
            <a:ext cx="2187893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Borrower financial health indicator.</a:t>
            </a:r>
            <a:endParaRPr lang="en-US" sz="1700" dirty="0"/>
          </a:p>
        </p:txBody>
      </p:sp>
      <p:sp>
        <p:nvSpPr>
          <p:cNvPr id="17" name="Text 10"/>
          <p:cNvSpPr/>
          <p:nvPr/>
        </p:nvSpPr>
        <p:spPr>
          <a:xfrm>
            <a:off x="771644" y="6919793"/>
            <a:ext cx="9429512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These metrics provide a holistic view of both origination and repayment performance, crucial for risk assessment.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47725"/>
            <a:ext cx="75153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Distinguishing Loan Quality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8966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Analyzing key differences between performing and non-performing loans.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2514719"/>
            <a:ext cx="7556421" cy="2320171"/>
          </a:xfrm>
          <a:prstGeom prst="roundRect">
            <a:avLst>
              <a:gd name="adj" fmla="val 4106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27491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Good Loans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323957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High application approval percentage.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373856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Consistent application counts.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28224" y="423755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Steady funded and received amounts.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61704"/>
            <a:ext cx="7556421" cy="2320171"/>
          </a:xfrm>
          <a:prstGeom prst="roundRect">
            <a:avLst>
              <a:gd name="adj" fmla="val 4106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2961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Bad Loans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78655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Lower application approval rates.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224" y="628554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Fluctuating application volumes.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28224" y="678453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Irregular funded and received amounts.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8628"/>
            <a:ext cx="94997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Interactive KPI Dashboard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710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visual representation from our Power BI dashboard provides a quick overview of key performance indicators.</a:t>
            </a:r>
            <a:endParaRPr lang="en-US" sz="1750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70067" y="3034980"/>
            <a:ext cx="6123482" cy="32339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64580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dashboard enables rapid identification of performance, trends, and potential anomalies.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9470" y="408146"/>
            <a:ext cx="5604748" cy="463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Analyzing Monthly Loan Trends</a:t>
            </a:r>
            <a:endParaRPr lang="en-US" sz="2900" dirty="0"/>
          </a:p>
        </p:txBody>
      </p:sp>
      <p:pic>
        <p:nvPicPr>
          <p:cNvPr id="4" name="Image 0"/>
          <p:cNvPicPr>
            <a:picLocks noChangeAspect="1"/>
          </p:cNvPicPr>
          <p:nvPr/>
        </p:nvPicPr>
        <p:blipFill rotWithShape="1">
          <a:blip r:embed="rId3"/>
          <a:srcRect l="23137" t="67996" r="37904"/>
          <a:stretch/>
        </p:blipFill>
        <p:spPr>
          <a:xfrm>
            <a:off x="1864108" y="2258298"/>
            <a:ext cx="11351287" cy="40449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519470" y="9351407"/>
            <a:ext cx="13591461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line chart illustrates the monthly progression of funded and received amounts, highlighting performance fluctuations.</a:t>
            </a:r>
            <a:endParaRPr lang="en-US" sz="1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1653"/>
            <a:ext cx="92774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Borrower and Loan Term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0406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Understanding borrower demographics and loan terms provides deeper insights into portfolio risk.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48928"/>
            <a:ext cx="34905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Employee Length Impact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43007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Job tenure affects loan approval rates.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048125"/>
            <a:ext cx="3978116" cy="272176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332928" y="2848928"/>
            <a:ext cx="35217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Loan Purpose Breakdown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5332928" y="343007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Common reasons for loan applications.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928" y="4048125"/>
            <a:ext cx="3978116" cy="272176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872067" y="2848928"/>
            <a:ext cx="32656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Home Ownership Effect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872067" y="343007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Influence on loan disbursement amounts.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067" y="4411028"/>
            <a:ext cx="3978116" cy="27217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346</Words>
  <Application>Microsoft Office PowerPoint</Application>
  <PresentationFormat>Custom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Roboto Light</vt:lpstr>
      <vt:lpstr>Poppins Light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Nithujan S</cp:lastModifiedBy>
  <cp:revision>2</cp:revision>
  <dcterms:created xsi:type="dcterms:W3CDTF">2025-05-30T16:26:29Z</dcterms:created>
  <dcterms:modified xsi:type="dcterms:W3CDTF">2025-05-30T16:33:57Z</dcterms:modified>
</cp:coreProperties>
</file>