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err="1"/>
              <a:t>Nithura.K</a:t>
            </a:r>
            <a:endParaRPr lang="en-US" sz="2400" dirty="0"/>
          </a:p>
          <a:p>
            <a:r>
              <a:rPr lang="en-US" sz="2400" dirty="0"/>
              <a:t>REGISTER NO: 312210032</a:t>
            </a:r>
          </a:p>
          <a:p>
            <a:r>
              <a:rPr lang="en-US" sz="2400" dirty="0"/>
              <a:t>DEPARTMENT: </a:t>
            </a:r>
            <a:r>
              <a:rPr lang="en-US" sz="2400" dirty="0" err="1"/>
              <a:t>B.Com</a:t>
            </a:r>
            <a:r>
              <a:rPr lang="en-US" sz="2400" dirty="0"/>
              <a:t> (General)</a:t>
            </a:r>
          </a:p>
          <a:p>
            <a:r>
              <a:rPr lang="en-US" sz="2400" dirty="0"/>
              <a:t>COLLEGE: </a:t>
            </a:r>
            <a:r>
              <a:rPr lang="en-US" sz="2400" dirty="0" err="1"/>
              <a:t>Valliammal</a:t>
            </a:r>
            <a:r>
              <a:rPr lang="en-US" sz="2400" dirty="0"/>
              <a:t> College for Women</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2">
            <a:extLst>
              <a:ext uri="{FF2B5EF4-FFF2-40B4-BE49-F238E27FC236}">
                <a16:creationId xmlns:a16="http://schemas.microsoft.com/office/drawing/2014/main" id="{C0832873-DBD8-FDF5-2B51-B0CD023CD500}"/>
              </a:ext>
            </a:extLst>
          </p:cNvPr>
          <p:cNvSpPr>
            <a:spLocks noGrp="1" noChangeArrowheads="1"/>
          </p:cNvSpPr>
          <p:nvPr>
            <p:ph type="body" idx="1"/>
          </p:nvPr>
        </p:nvSpPr>
        <p:spPr bwMode="auto">
          <a:xfrm>
            <a:off x="609601" y="1269425"/>
            <a:ext cx="822959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Rounded MT Bold" panose="020F0704030504030204" pitchFamily="34" charset="0"/>
              </a:rPr>
              <a:t>1.Define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Decide what you want to analyze, like productivity, top performers, or trends.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Rounded MT Bold" panose="020F0704030504030204" pitchFamily="34" charset="0"/>
              </a:rPr>
              <a:t>2. Prepare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Gather and input employee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-Columns Employee ID, Name, Department, Performance Metrics (Sales, Projects Completed, Attendance,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Rounded MT Bold" panose="020F0704030504030204" pitchFamily="34" charset="0"/>
              </a:rPr>
              <a:t>3. Set Up Excel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Create a Table: Organize data in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Basic Calculations: Use `=AVERAGE(range)`, `=SUM(range)` for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Rounded MT Bold" panose="020F0704030504030204" pitchFamily="34" charset="0"/>
              </a:rPr>
              <a:t> 4. Analyze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Conditional Formatting: Highlight top and bottom performers.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Pivot Tables: Summarize data by department or other factors.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Charts: Visualize trends and comparisons.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Rounded MT Bold" panose="020F0704030504030204" pitchFamily="34" charset="0"/>
              </a:rPr>
              <a:t>5. Create a Dashboard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KPIs: Display key metrics like average sales.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Charts: Include bar or line charts for visual summary.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Rounded MT Bold" panose="020F0704030504030204" pitchFamily="34" charset="0"/>
              </a:rPr>
              <a:t>6. Review Findings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Interpret data to identify trends and make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Rounded MT Bold" panose="020F0704030504030204" pitchFamily="34" charset="0"/>
              </a:rPr>
              <a:t> 7. Present Results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Prepare a brief report or presentation with key insights and 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This approach keeps the process straightforward and focused on actionable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59B76A6A-6158-9160-5E1E-E2011417DF9E}"/>
              </a:ext>
            </a:extLst>
          </p:cNvPr>
          <p:cNvSpPr>
            <a:spLocks noGrp="1"/>
          </p:cNvSpPr>
          <p:nvPr>
            <p:ph type="body" idx="1"/>
          </p:nvPr>
        </p:nvSpPr>
        <p:spPr>
          <a:xfrm>
            <a:off x="609600" y="1577340"/>
            <a:ext cx="8458200" cy="4527521"/>
          </a:xfrm>
        </p:spPr>
        <p:txBody>
          <a:bodyPr/>
          <a:lstStyle/>
          <a:p>
            <a:pPr>
              <a:lnSpc>
                <a:spcPct val="150000"/>
              </a:lnSpc>
            </a:pPr>
            <a:r>
              <a:rPr lang="en-US" dirty="0"/>
              <a:t>The Employee Performance Analysis reveals several key insights. Top performers, such as Employee A, stand out with the highest sales and project completion rates, while Employee B shows the lowest attendance and evaluation scores. The average sales across the team are $5,000, with an average of 10 projects completed and an attendance rate of 92%. Evaluation scores average 87. Notably, sales have increased by 10% over the last six months, and attendance has improved by 5% in the past quarter. Departmental insights show the Sales Department excels in sales and project completions, whereas the Marketing Department has higher evaluation scores but lower sales figures. Recommendations include providing additional training to underperformers, recognizing and rewarding top performers, and addressing attendance issues to enhance overall team performance.</a:t>
            </a:r>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D22C64D-98F2-720F-AB18-780373DE27D9}"/>
              </a:ext>
            </a:extLst>
          </p:cNvPr>
          <p:cNvSpPr>
            <a:spLocks noGrp="1"/>
          </p:cNvSpPr>
          <p:nvPr>
            <p:ph type="body" idx="1"/>
          </p:nvPr>
        </p:nvSpPr>
        <p:spPr>
          <a:xfrm>
            <a:off x="609600" y="1577340"/>
            <a:ext cx="8305800" cy="3756660"/>
          </a:xfrm>
        </p:spPr>
        <p:txBody>
          <a:bodyPr/>
          <a:lstStyle/>
          <a:p>
            <a:pPr>
              <a:lnSpc>
                <a:spcPct val="150000"/>
              </a:lnSpc>
            </a:pPr>
            <a:r>
              <a:rPr lang="en-US" dirty="0"/>
              <a:t>In conclusion, the Employee Performance Analysis provides a clear overview of team dynamics and individual contributions. Key findings highlight top performers with exceptional sales and project completions, while identifying areas for improvement in attendance and performance scores. The positive trends in sales growth and improved attendance suggest effective strategies are in place, but further actions are needed to address underperformance and enhance overall productivity. By focusing on targeted training, recognizing achievements, and addressing attendance issues, the organization can drive continued performance improvements and foster a more productive and engaged workforce.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488D3AB2-B30C-7E44-53F3-1AFDAF75209E}"/>
              </a:ext>
            </a:extLst>
          </p:cNvPr>
          <p:cNvSpPr>
            <a:spLocks noGrp="1"/>
          </p:cNvSpPr>
          <p:nvPr>
            <p:ph type="body" idx="1"/>
          </p:nvPr>
        </p:nvSpPr>
        <p:spPr>
          <a:xfrm>
            <a:off x="542926" y="1377314"/>
            <a:ext cx="6924674" cy="3985261"/>
          </a:xfrm>
        </p:spPr>
        <p:txBody>
          <a:bodyPr/>
          <a:lstStyle/>
          <a:p>
            <a:pPr>
              <a:lnSpc>
                <a:spcPct val="150000"/>
              </a:lnSpc>
            </a:pPr>
            <a:r>
              <a:rPr lang="en-US" dirty="0"/>
              <a:t>Organizations often face challenges in evaluating employee performance effectively due to the reliance on manual tracking and inconsistent metrics. This can lead to inaccuracies, inefficiencies, and difficulties in identifying high performers and areas needing improvement. The goal is to develop an Excel-based tool that streamlines the performance evaluation process by automating data collection, analysis, and reporting. This tool should provide a comprehensive and user-friendly solution for tracking performance metrics, analyzing trends, and generating insightful reports to support strategic HR decisions.</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7548E593-6A1C-59DD-58A3-6612F9883C22}"/>
              </a:ext>
            </a:extLst>
          </p:cNvPr>
          <p:cNvSpPr>
            <a:spLocks noGrp="1"/>
          </p:cNvSpPr>
          <p:nvPr>
            <p:ph type="body" idx="1"/>
          </p:nvPr>
        </p:nvSpPr>
        <p:spPr>
          <a:xfrm>
            <a:off x="568121" y="1529715"/>
            <a:ext cx="6442280" cy="4112023"/>
          </a:xfrm>
        </p:spPr>
        <p:txBody>
          <a:bodyPr/>
          <a:lstStyle/>
          <a:p>
            <a:pPr>
              <a:lnSpc>
                <a:spcPct val="150000"/>
              </a:lnSpc>
            </a:pPr>
            <a:r>
              <a:rPr lang="en-US" b="1" dirty="0"/>
              <a:t>This project involves developing an Excel-based tool designed to enhance the efficiency and accuracy of employee performance evaluations. The tool will automate the collection, analysis, and reporting of performance data, allowing HR and management teams to easily track key performance indicators, identify trends, and generate insightful reports. The solution will include features for data entry, performance metrics calculation, data analysis, visualization, and reporting, ultimately aiming to streamline the performance evaluation process and support strategic decision-making within the organization.</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0CBCE9D4-A284-78F9-9A2E-F6AB0AF0E3ED}"/>
              </a:ext>
            </a:extLst>
          </p:cNvPr>
          <p:cNvSpPr>
            <a:spLocks noGrp="1"/>
          </p:cNvSpPr>
          <p:nvPr>
            <p:ph type="body" idx="1"/>
          </p:nvPr>
        </p:nvSpPr>
        <p:spPr>
          <a:xfrm>
            <a:off x="609600" y="1577340"/>
            <a:ext cx="7696200" cy="4594860"/>
          </a:xfrm>
        </p:spPr>
        <p:txBody>
          <a:bodyPr/>
          <a:lstStyle/>
          <a:p>
            <a:r>
              <a:rPr lang="en-US" dirty="0">
                <a:latin typeface="Arial Rounded MT Bold" panose="020F0704030504030204" pitchFamily="34" charset="0"/>
              </a:rPr>
              <a:t>1.</a:t>
            </a:r>
            <a:r>
              <a:rPr lang="en-US" dirty="0"/>
              <a:t> </a:t>
            </a:r>
            <a:r>
              <a:rPr lang="en-US" dirty="0">
                <a:latin typeface="Arial Rounded MT Bold" panose="020F0704030504030204" pitchFamily="34" charset="0"/>
              </a:rPr>
              <a:t>HR Professionals</a:t>
            </a:r>
            <a:r>
              <a:rPr lang="en-US" dirty="0"/>
              <a:t>: They will use the tool to track and evaluate employee performance, generate reports, and make decisions related to promotions, raises, and training needs.</a:t>
            </a:r>
          </a:p>
          <a:p>
            <a:endParaRPr lang="en-US" dirty="0"/>
          </a:p>
          <a:p>
            <a:r>
              <a:rPr lang="en-US" dirty="0">
                <a:latin typeface="Arial Rounded MT Bold" panose="020F0704030504030204" pitchFamily="34" charset="0"/>
              </a:rPr>
              <a:t>2.Managers and Team Leaders</a:t>
            </a:r>
            <a:r>
              <a:rPr lang="en-US" dirty="0"/>
              <a:t>: They will utilize the tool to monitor the performance of their team members, identify areas for improvement, and provide feedback based on the analysis.</a:t>
            </a:r>
          </a:p>
          <a:p>
            <a:endParaRPr lang="en-US" dirty="0"/>
          </a:p>
          <a:p>
            <a:r>
              <a:rPr lang="en-US" dirty="0">
                <a:latin typeface="Arial Rounded MT Bold" panose="020F0704030504030204" pitchFamily="34" charset="0"/>
              </a:rPr>
              <a:t>3. Executives and Senior Management</a:t>
            </a:r>
            <a:r>
              <a:rPr lang="en-US" dirty="0"/>
              <a:t>: They will access aggregated performance data and reports to make strategic decisions regarding overall workforce management and organizational development.</a:t>
            </a:r>
          </a:p>
          <a:p>
            <a:endParaRPr lang="en-US" dirty="0"/>
          </a:p>
          <a:p>
            <a:r>
              <a:rPr lang="en-US" dirty="0">
                <a:latin typeface="Arial Rounded MT Bold" panose="020F0704030504030204" pitchFamily="34" charset="0"/>
              </a:rPr>
              <a:t>4. Employees</a:t>
            </a:r>
            <a:r>
              <a:rPr lang="en-US" dirty="0"/>
              <a:t>: While not direct users, employees may benefit from the tool indirectly through more accurate and transparent performance evaluations and feedback.</a:t>
            </a:r>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12F4310E-1F47-DCB9-85B4-EF2BFE3C476B}"/>
              </a:ext>
            </a:extLst>
          </p:cNvPr>
          <p:cNvSpPr>
            <a:spLocks noGrp="1"/>
          </p:cNvSpPr>
          <p:nvPr>
            <p:ph type="body" idx="1"/>
          </p:nvPr>
        </p:nvSpPr>
        <p:spPr>
          <a:xfrm>
            <a:off x="687453" y="1143634"/>
            <a:ext cx="9370947" cy="5047536"/>
          </a:xfrm>
        </p:spPr>
        <p:txBody>
          <a:bodyPr/>
          <a:lstStyle/>
          <a:p>
            <a:r>
              <a:rPr lang="en-US" sz="1600" b="1" dirty="0"/>
              <a:t>Our Solution:</a:t>
            </a:r>
          </a:p>
          <a:p>
            <a:endParaRPr lang="en-US" sz="1400" dirty="0"/>
          </a:p>
          <a:p>
            <a:pPr>
              <a:buFont typeface="Arial" panose="020B0604020202020204" pitchFamily="34" charset="0"/>
              <a:buChar char="•"/>
            </a:pPr>
            <a:r>
              <a:rPr lang="en-US" sz="1400" b="1" dirty="0"/>
              <a:t>Structured Data Entry:</a:t>
            </a:r>
            <a:r>
              <a:rPr lang="en-US" sz="1400" dirty="0"/>
              <a:t> Easy-to-use forms for capturing performance metrics such as productivity, quality of work, and attendance.</a:t>
            </a:r>
          </a:p>
          <a:p>
            <a:pPr>
              <a:buFont typeface="Arial" panose="020B0604020202020204" pitchFamily="34" charset="0"/>
              <a:buChar char="•"/>
            </a:pPr>
            <a:r>
              <a:rPr lang="en-US" sz="1400" b="1" dirty="0"/>
              <a:t>Automated Calculations:</a:t>
            </a:r>
            <a:r>
              <a:rPr lang="en-US" sz="1400" dirty="0"/>
              <a:t> Formulas and functions to compute key performance indicators (KPIs) and track trends over time.</a:t>
            </a:r>
          </a:p>
          <a:p>
            <a:pPr>
              <a:buFont typeface="Arial" panose="020B0604020202020204" pitchFamily="34" charset="0"/>
              <a:buChar char="•"/>
            </a:pPr>
            <a:r>
              <a:rPr lang="en-US" sz="1400" b="1" dirty="0"/>
              <a:t>Advanced Data Analysis:</a:t>
            </a:r>
            <a:r>
              <a:rPr lang="en-US" sz="1400" dirty="0"/>
              <a:t> Pivot tables and analytical tools for identifying performance patterns and making comparative evaluations.</a:t>
            </a:r>
          </a:p>
          <a:p>
            <a:pPr>
              <a:buFont typeface="Arial" panose="020B0604020202020204" pitchFamily="34" charset="0"/>
              <a:buChar char="•"/>
            </a:pPr>
            <a:r>
              <a:rPr lang="en-US" sz="1400" b="1" dirty="0"/>
              <a:t>Interactive Visualization:</a:t>
            </a:r>
            <a:r>
              <a:rPr lang="en-US" sz="1400" dirty="0"/>
              <a:t> Dynamic dashboards and charts to visually represent performance data, facilitating easier interpretation of results.</a:t>
            </a:r>
          </a:p>
          <a:p>
            <a:pPr>
              <a:buFont typeface="Arial" panose="020B0604020202020204" pitchFamily="34" charset="0"/>
              <a:buChar char="•"/>
            </a:pPr>
            <a:r>
              <a:rPr lang="en-US" sz="1400" b="1" dirty="0"/>
              <a:t>Customizable Reporting:</a:t>
            </a:r>
            <a:r>
              <a:rPr lang="en-US" sz="1400" dirty="0"/>
              <a:t> Templates for generating detailed performance reports that can be exported for various uses.</a:t>
            </a:r>
          </a:p>
          <a:p>
            <a:pPr>
              <a:buFont typeface="Arial" panose="020B0604020202020204" pitchFamily="34" charset="0"/>
              <a:buChar char="•"/>
            </a:pPr>
            <a:endParaRPr lang="en-US" sz="1400" dirty="0"/>
          </a:p>
          <a:p>
            <a:r>
              <a:rPr lang="en-US" b="1" dirty="0"/>
              <a:t>Value Proposition:</a:t>
            </a:r>
          </a:p>
          <a:p>
            <a:endParaRPr lang="en-US" sz="1400" dirty="0"/>
          </a:p>
          <a:p>
            <a:endParaRPr lang="en-US" sz="1400" dirty="0"/>
          </a:p>
          <a:p>
            <a:pPr>
              <a:buFont typeface="Arial" panose="020B0604020202020204" pitchFamily="34" charset="0"/>
              <a:buChar char="•"/>
            </a:pPr>
            <a:r>
              <a:rPr lang="en-US" sz="1400" b="1" dirty="0"/>
              <a:t>Enhancing Efficiency:</a:t>
            </a:r>
            <a:r>
              <a:rPr lang="en-US" sz="1400" dirty="0"/>
              <a:t> Automates the performance evaluation process, reducing manual effort and the risk of errors.</a:t>
            </a:r>
          </a:p>
          <a:p>
            <a:pPr>
              <a:buFont typeface="Arial" panose="020B0604020202020204" pitchFamily="34" charset="0"/>
              <a:buChar char="•"/>
            </a:pPr>
            <a:r>
              <a:rPr lang="en-US" sz="1400" b="1" dirty="0"/>
              <a:t>Improving Accuracy:</a:t>
            </a:r>
            <a:r>
              <a:rPr lang="en-US" sz="1400" dirty="0"/>
              <a:t> Ensures consistent data entry and calculation, leading to more reliable performance assessments.</a:t>
            </a:r>
          </a:p>
          <a:p>
            <a:pPr>
              <a:buFont typeface="Arial" panose="020B0604020202020204" pitchFamily="34" charset="0"/>
              <a:buChar char="•"/>
            </a:pPr>
            <a:r>
              <a:rPr lang="en-US" sz="1400" b="1" dirty="0"/>
              <a:t>Facilitating Informed Decisions:</a:t>
            </a:r>
            <a:r>
              <a:rPr lang="en-US" sz="1400" dirty="0"/>
              <a:t> Offers in-depth analysis and visualization to support data-driven decision-making for HR and management.</a:t>
            </a:r>
          </a:p>
          <a:p>
            <a:pPr>
              <a:buFont typeface="Arial" panose="020B0604020202020204" pitchFamily="34" charset="0"/>
              <a:buChar char="•"/>
            </a:pPr>
            <a:r>
              <a:rPr lang="en-US" sz="1400" b="1" dirty="0"/>
              <a:t>Streamlining Reporting:</a:t>
            </a:r>
            <a:r>
              <a:rPr lang="en-US" sz="1400" dirty="0"/>
              <a:t> Simplifies the generation and sharing of performance reports, making it easier to communicate insights and recommendations.</a:t>
            </a:r>
          </a:p>
          <a:p>
            <a:pPr>
              <a:buFont typeface="Arial" panose="020B0604020202020204" pitchFamily="34" charset="0"/>
              <a:buChar char="•"/>
            </a:pPr>
            <a:r>
              <a:rPr lang="en-US" sz="1400" b="1" dirty="0"/>
              <a:t>Supporting Organizational Growth:</a:t>
            </a:r>
            <a:r>
              <a:rPr lang="en-US" sz="1400" dirty="0"/>
              <a:t> Helps identify high performers and areas for improvement, enabling targeted development and strategic planning.</a:t>
            </a:r>
          </a:p>
          <a:p>
            <a:endParaRPr lang="en-IN" sz="1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0"/>
            <a:ext cx="10681335" cy="758190"/>
          </a:xfrm>
        </p:spPr>
        <p:txBody>
          <a:bodyPr/>
          <a:lstStyle/>
          <a:p>
            <a:r>
              <a:rPr lang="en-IN" dirty="0"/>
              <a:t>Dataset Description</a:t>
            </a:r>
          </a:p>
        </p:txBody>
      </p:sp>
      <p:sp>
        <p:nvSpPr>
          <p:cNvPr id="4" name="Rectangle 1">
            <a:extLst>
              <a:ext uri="{FF2B5EF4-FFF2-40B4-BE49-F238E27FC236}">
                <a16:creationId xmlns:a16="http://schemas.microsoft.com/office/drawing/2014/main" id="{B96E5456-3063-0961-D891-FAB0B3E4BA6F}"/>
              </a:ext>
            </a:extLst>
          </p:cNvPr>
          <p:cNvSpPr>
            <a:spLocks noGrp="1" noChangeArrowheads="1"/>
          </p:cNvSpPr>
          <p:nvPr>
            <p:ph type="body" idx="1"/>
          </p:nvPr>
        </p:nvSpPr>
        <p:spPr bwMode="auto">
          <a:xfrm>
            <a:off x="533418" y="889235"/>
            <a:ext cx="11658581" cy="5747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Dataset Description:</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50" b="1" i="0" u="none" strike="noStrike" cap="none" normalizeH="0" baseline="0" dirty="0">
                <a:ln>
                  <a:noFill/>
                </a:ln>
                <a:solidFill>
                  <a:schemeClr val="tx1"/>
                </a:solidFill>
                <a:effectLst/>
                <a:latin typeface="Arial" panose="020B0604020202020204" pitchFamily="34" charset="0"/>
              </a:rPr>
              <a:t>Employee Information:</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Employee ID:</a:t>
            </a:r>
            <a:r>
              <a:rPr kumimoji="0" lang="en-US" altLang="en-US" sz="1050" b="0" i="0" u="none" strike="noStrike" cap="none" normalizeH="0" baseline="0" dirty="0">
                <a:ln>
                  <a:noFill/>
                </a:ln>
                <a:solidFill>
                  <a:schemeClr val="tx1"/>
                </a:solidFill>
                <a:effectLst/>
                <a:latin typeface="Arial" panose="020B0604020202020204" pitchFamily="34" charset="0"/>
              </a:rPr>
              <a:t> Unique identifier for each employee.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Name:</a:t>
            </a:r>
            <a:r>
              <a:rPr kumimoji="0" lang="en-US" altLang="en-US" sz="1050" b="0" i="0" u="none" strike="noStrike" cap="none" normalizeH="0" baseline="0" dirty="0">
                <a:ln>
                  <a:noFill/>
                </a:ln>
                <a:solidFill>
                  <a:schemeClr val="tx1"/>
                </a:solidFill>
                <a:effectLst/>
                <a:latin typeface="Arial" panose="020B0604020202020204" pitchFamily="34" charset="0"/>
              </a:rPr>
              <a:t> Full name of the employee.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Department:</a:t>
            </a:r>
            <a:r>
              <a:rPr kumimoji="0" lang="en-US" altLang="en-US" sz="1050" b="0" i="0" u="none" strike="noStrike" cap="none" normalizeH="0" baseline="0" dirty="0">
                <a:ln>
                  <a:noFill/>
                </a:ln>
                <a:solidFill>
                  <a:schemeClr val="tx1"/>
                </a:solidFill>
                <a:effectLst/>
                <a:latin typeface="Arial" panose="020B0604020202020204" pitchFamily="34" charset="0"/>
              </a:rPr>
              <a:t> The department in which the employee works.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Position:</a:t>
            </a:r>
            <a:r>
              <a:rPr kumimoji="0" lang="en-US" altLang="en-US" sz="1050" b="0" i="0" u="none" strike="noStrike" cap="none" normalizeH="0" baseline="0" dirty="0">
                <a:ln>
                  <a:noFill/>
                </a:ln>
                <a:solidFill>
                  <a:schemeClr val="tx1"/>
                </a:solidFill>
                <a:effectLst/>
                <a:latin typeface="Arial" panose="020B0604020202020204" pitchFamily="34" charset="0"/>
              </a:rPr>
              <a:t> Job title or role of the employee.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Manager:</a:t>
            </a:r>
            <a:r>
              <a:rPr kumimoji="0" lang="en-US" altLang="en-US" sz="1050" b="0" i="0" u="none" strike="noStrike" cap="none" normalizeH="0" baseline="0" dirty="0">
                <a:ln>
                  <a:noFill/>
                </a:ln>
                <a:solidFill>
                  <a:schemeClr val="tx1"/>
                </a:solidFill>
                <a:effectLst/>
                <a:latin typeface="Arial" panose="020B0604020202020204" pitchFamily="34" charset="0"/>
              </a:rPr>
              <a:t> The name or ID of the employee’s direct manager.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50" b="1" i="0" u="none" strike="noStrike" cap="none" normalizeH="0" baseline="0" dirty="0">
                <a:ln>
                  <a:noFill/>
                </a:ln>
                <a:solidFill>
                  <a:schemeClr val="tx1"/>
                </a:solidFill>
                <a:effectLst/>
                <a:latin typeface="Arial" panose="020B0604020202020204" pitchFamily="34" charset="0"/>
              </a:rPr>
              <a:t>Performance Metrics:</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Productivity Score:</a:t>
            </a:r>
            <a:r>
              <a:rPr kumimoji="0" lang="en-US" altLang="en-US" sz="1050" b="0" i="0" u="none" strike="noStrike" cap="none" normalizeH="0" baseline="0" dirty="0">
                <a:ln>
                  <a:noFill/>
                </a:ln>
                <a:solidFill>
                  <a:schemeClr val="tx1"/>
                </a:solidFill>
                <a:effectLst/>
                <a:latin typeface="Arial" panose="020B0604020202020204" pitchFamily="34" charset="0"/>
              </a:rPr>
              <a:t> Quantitative measure of output or task completion, often based on specific targets or goals.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Quality of Work:</a:t>
            </a:r>
            <a:r>
              <a:rPr kumimoji="0" lang="en-US" altLang="en-US" sz="1050" b="0" i="0" u="none" strike="noStrike" cap="none" normalizeH="0" baseline="0" dirty="0">
                <a:ln>
                  <a:noFill/>
                </a:ln>
                <a:solidFill>
                  <a:schemeClr val="tx1"/>
                </a:solidFill>
                <a:effectLst/>
                <a:latin typeface="Arial" panose="020B0604020202020204" pitchFamily="34" charset="0"/>
              </a:rPr>
              <a:t> Evaluation of work quality, which could be rated on a scale or based on qualitative assessments.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Attendance:</a:t>
            </a:r>
            <a:r>
              <a:rPr kumimoji="0" lang="en-US" altLang="en-US" sz="1050" b="0" i="0" u="none" strike="noStrike" cap="none" normalizeH="0" baseline="0" dirty="0">
                <a:ln>
                  <a:noFill/>
                </a:ln>
                <a:solidFill>
                  <a:schemeClr val="tx1"/>
                </a:solidFill>
                <a:effectLst/>
                <a:latin typeface="Arial" panose="020B0604020202020204" pitchFamily="34" charset="0"/>
              </a:rPr>
              <a:t> Record of attendance, including days present, absences, and tardiness.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Project Completion Rate:</a:t>
            </a:r>
            <a:r>
              <a:rPr kumimoji="0" lang="en-US" altLang="en-US" sz="1050" b="0" i="0" u="none" strike="noStrike" cap="none" normalizeH="0" baseline="0" dirty="0">
                <a:ln>
                  <a:noFill/>
                </a:ln>
                <a:solidFill>
                  <a:schemeClr val="tx1"/>
                </a:solidFill>
                <a:effectLst/>
                <a:latin typeface="Arial" panose="020B0604020202020204" pitchFamily="34" charset="0"/>
              </a:rPr>
              <a:t> Percentage of projects or tasks completed on time.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Customer Feedback Score:</a:t>
            </a:r>
            <a:r>
              <a:rPr kumimoji="0" lang="en-US" altLang="en-US" sz="1050" b="0" i="0" u="none" strike="noStrike" cap="none" normalizeH="0" baseline="0" dirty="0">
                <a:ln>
                  <a:noFill/>
                </a:ln>
                <a:solidFill>
                  <a:schemeClr val="tx1"/>
                </a:solidFill>
                <a:effectLst/>
                <a:latin typeface="Arial" panose="020B0604020202020204" pitchFamily="34" charset="0"/>
              </a:rPr>
              <a:t> Ratings or feedback from customers or clients, if applicable.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50" b="1" i="0" u="none" strike="noStrike" cap="none" normalizeH="0" baseline="0" dirty="0">
                <a:ln>
                  <a:noFill/>
                </a:ln>
                <a:solidFill>
                  <a:schemeClr val="tx1"/>
                </a:solidFill>
                <a:effectLst/>
                <a:latin typeface="Arial" panose="020B0604020202020204" pitchFamily="34" charset="0"/>
              </a:rPr>
              <a:t>Time Periods:</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Evaluation Period Start Date:</a:t>
            </a:r>
            <a:r>
              <a:rPr kumimoji="0" lang="en-US" altLang="en-US" sz="1050" b="0" i="0" u="none" strike="noStrike" cap="none" normalizeH="0" baseline="0" dirty="0">
                <a:ln>
                  <a:noFill/>
                </a:ln>
                <a:solidFill>
                  <a:schemeClr val="tx1"/>
                </a:solidFill>
                <a:effectLst/>
                <a:latin typeface="Arial" panose="020B0604020202020204" pitchFamily="34" charset="0"/>
              </a:rPr>
              <a:t> The start date of the performance evaluation period.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Evaluation Period End Date:</a:t>
            </a:r>
            <a:r>
              <a:rPr kumimoji="0" lang="en-US" altLang="en-US" sz="1050" b="0" i="0" u="none" strike="noStrike" cap="none" normalizeH="0" baseline="0" dirty="0">
                <a:ln>
                  <a:noFill/>
                </a:ln>
                <a:solidFill>
                  <a:schemeClr val="tx1"/>
                </a:solidFill>
                <a:effectLst/>
                <a:latin typeface="Arial" panose="020B0604020202020204" pitchFamily="34" charset="0"/>
              </a:rPr>
              <a:t> The end date of the performance evaluation period.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50" b="1" i="0" u="none" strike="noStrike" cap="none" normalizeH="0" baseline="0" dirty="0">
                <a:ln>
                  <a:noFill/>
                </a:ln>
                <a:solidFill>
                  <a:schemeClr val="tx1"/>
                </a:solidFill>
                <a:effectLst/>
                <a:latin typeface="Arial" panose="020B0604020202020204" pitchFamily="34" charset="0"/>
              </a:rPr>
              <a:t>Additional Metrics (Optional):</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Training Hours:</a:t>
            </a:r>
            <a:r>
              <a:rPr kumimoji="0" lang="en-US" altLang="en-US" sz="1050" b="0" i="0" u="none" strike="noStrike" cap="none" normalizeH="0" baseline="0" dirty="0">
                <a:ln>
                  <a:noFill/>
                </a:ln>
                <a:solidFill>
                  <a:schemeClr val="tx1"/>
                </a:solidFill>
                <a:effectLst/>
                <a:latin typeface="Arial" panose="020B0604020202020204" pitchFamily="34" charset="0"/>
              </a:rPr>
              <a:t> Number of hours spent on professional development or training.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Goals Achievement:</a:t>
            </a:r>
            <a:r>
              <a:rPr kumimoji="0" lang="en-US" altLang="en-US" sz="1050" b="0" i="0" u="none" strike="noStrike" cap="none" normalizeH="0" baseline="0" dirty="0">
                <a:ln>
                  <a:noFill/>
                </a:ln>
                <a:solidFill>
                  <a:schemeClr val="tx1"/>
                </a:solidFill>
                <a:effectLst/>
                <a:latin typeface="Arial" panose="020B0604020202020204" pitchFamily="34" charset="0"/>
              </a:rPr>
              <a:t> Status or percentage of predefined goals achieved.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Peer Reviews:</a:t>
            </a:r>
            <a:r>
              <a:rPr kumimoji="0" lang="en-US" altLang="en-US" sz="1050" b="0" i="0" u="none" strike="noStrike" cap="none" normalizeH="0" baseline="0" dirty="0">
                <a:ln>
                  <a:noFill/>
                </a:ln>
                <a:solidFill>
                  <a:schemeClr val="tx1"/>
                </a:solidFill>
                <a:effectLst/>
                <a:latin typeface="Arial" panose="020B0604020202020204" pitchFamily="34" charset="0"/>
              </a:rPr>
              <a:t> Ratings or comments from colleagues or team members, if applicable.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050" b="1" i="0" u="none" strike="noStrike" cap="none" normalizeH="0" baseline="0" dirty="0">
                <a:ln>
                  <a:noFill/>
                </a:ln>
                <a:solidFill>
                  <a:schemeClr val="tx1"/>
                </a:solidFill>
                <a:effectLst/>
                <a:latin typeface="Arial" panose="020B0604020202020204" pitchFamily="34" charset="0"/>
              </a:rPr>
              <a:t>Performance Ratings:</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Overall Performance Rating:</a:t>
            </a:r>
            <a:r>
              <a:rPr kumimoji="0" lang="en-US" altLang="en-US" sz="1050" b="0" i="0" u="none" strike="noStrike" cap="none" normalizeH="0" baseline="0" dirty="0">
                <a:ln>
                  <a:noFill/>
                </a:ln>
                <a:solidFill>
                  <a:schemeClr val="tx1"/>
                </a:solidFill>
                <a:effectLst/>
                <a:latin typeface="Arial" panose="020B0604020202020204" pitchFamily="34" charset="0"/>
              </a:rPr>
              <a:t> Aggregated score or rating summarizing the employee’s performance over the evaluation period.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Performance Band:</a:t>
            </a:r>
            <a:r>
              <a:rPr kumimoji="0" lang="en-US" altLang="en-US" sz="1050" b="0" i="0" u="none" strike="noStrike" cap="none" normalizeH="0" baseline="0" dirty="0">
                <a:ln>
                  <a:noFill/>
                </a:ln>
                <a:solidFill>
                  <a:schemeClr val="tx1"/>
                </a:solidFill>
                <a:effectLst/>
                <a:latin typeface="Arial" panose="020B0604020202020204" pitchFamily="34" charset="0"/>
              </a:rPr>
              <a:t> Categorization into performance bands such as "Excellent," "Good," "Needs Improvement," etc.</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050" b="1" i="0" u="none" strike="noStrike" cap="none" normalizeH="0" baseline="0" dirty="0">
                <a:ln>
                  <a:noFill/>
                </a:ln>
                <a:solidFill>
                  <a:schemeClr val="tx1"/>
                </a:solidFill>
                <a:effectLst/>
                <a:latin typeface="Arial" panose="020B0604020202020204" pitchFamily="34" charset="0"/>
              </a:rPr>
              <a:t>Historical Data:</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Previous Evaluation Scores:</a:t>
            </a:r>
            <a:r>
              <a:rPr kumimoji="0" lang="en-US" altLang="en-US" sz="1050" b="0" i="0" u="none" strike="noStrike" cap="none" normalizeH="0" baseline="0" dirty="0">
                <a:ln>
                  <a:noFill/>
                </a:ln>
                <a:solidFill>
                  <a:schemeClr val="tx1"/>
                </a:solidFill>
                <a:effectLst/>
                <a:latin typeface="Arial" panose="020B0604020202020204" pitchFamily="34" charset="0"/>
              </a:rPr>
              <a:t> Performance scores or ratings from previous evaluation periods for trend analysis.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Historical Attendance Records:</a:t>
            </a:r>
            <a:r>
              <a:rPr kumimoji="0" lang="en-US" altLang="en-US" sz="1050" b="0" i="0" u="none" strike="noStrike" cap="none" normalizeH="0" baseline="0" dirty="0">
                <a:ln>
                  <a:noFill/>
                </a:ln>
                <a:solidFill>
                  <a:schemeClr val="tx1"/>
                </a:solidFill>
                <a:effectLst/>
                <a:latin typeface="Arial" panose="020B0604020202020204" pitchFamily="34" charset="0"/>
              </a:rPr>
              <a:t> Attendance data from past periods.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Data Formatting and Structure:</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Format:</a:t>
            </a:r>
            <a:r>
              <a:rPr kumimoji="0" lang="en-US" altLang="en-US" sz="1050" b="0" i="0" u="none" strike="noStrike" cap="none" normalizeH="0" baseline="0" dirty="0">
                <a:ln>
                  <a:noFill/>
                </a:ln>
                <a:solidFill>
                  <a:schemeClr val="tx1"/>
                </a:solidFill>
                <a:effectLst/>
                <a:latin typeface="Arial" panose="020B0604020202020204" pitchFamily="34" charset="0"/>
              </a:rPr>
              <a:t> The dataset is organized in tabular format within an Excel workbook, with each row representing an individual employee’s performance record for a specific evaluation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Columns:</a:t>
            </a:r>
            <a:r>
              <a:rPr kumimoji="0" lang="en-US" altLang="en-US" sz="1050" b="0" i="0" u="none" strike="noStrike" cap="none" normalizeH="0" baseline="0" dirty="0">
                <a:ln>
                  <a:noFill/>
                </a:ln>
                <a:solidFill>
                  <a:schemeClr val="tx1"/>
                </a:solidFill>
                <a:effectLst/>
                <a:latin typeface="Arial" panose="020B0604020202020204" pitchFamily="34" charset="0"/>
              </a:rPr>
              <a:t> Each column corresponds to a specific field or metric, as outlined above.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Data Types:</a:t>
            </a:r>
            <a:r>
              <a:rPr kumimoji="0" lang="en-US" altLang="en-US" sz="1050" b="0" i="0" u="none" strike="noStrike" cap="none" normalizeH="0" baseline="0" dirty="0">
                <a:ln>
                  <a:noFill/>
                </a:ln>
                <a:solidFill>
                  <a:schemeClr val="tx1"/>
                </a:solidFill>
                <a:effectLst/>
                <a:latin typeface="Arial" panose="020B0604020202020204" pitchFamily="34" charset="0"/>
              </a:rPr>
              <a:t> Include numerical values (e.g., scores, percentages), categorical values (e.g., performance bands, departments), and dates.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Data Quality and Integrity:</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Validation Rules:</a:t>
            </a:r>
            <a:r>
              <a:rPr kumimoji="0" lang="en-US" altLang="en-US" sz="1050" b="0" i="0" u="none" strike="noStrike" cap="none" normalizeH="0" baseline="0" dirty="0">
                <a:ln>
                  <a:noFill/>
                </a:ln>
                <a:solidFill>
                  <a:schemeClr val="tx1"/>
                </a:solidFill>
                <a:effectLst/>
                <a:latin typeface="Arial" panose="020B0604020202020204" pitchFamily="34" charset="0"/>
              </a:rPr>
              <a:t> Ensure data consistency and accuracy through validation rules and error-checking mechanisms.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Regular Updates:</a:t>
            </a:r>
            <a:r>
              <a:rPr kumimoji="0" lang="en-US" altLang="en-US" sz="1050" b="0" i="0" u="none" strike="noStrike" cap="none" normalizeH="0" baseline="0" dirty="0">
                <a:ln>
                  <a:noFill/>
                </a:ln>
                <a:solidFill>
                  <a:schemeClr val="tx1"/>
                </a:solidFill>
                <a:effectLst/>
                <a:latin typeface="Arial" panose="020B0604020202020204" pitchFamily="34" charset="0"/>
              </a:rPr>
              <a:t> The dataset should be updated regularly to reflect current performance data and maintain relevance.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This structured dataset enables detailed analysis, comparison, and reporting of employee performance, providing valuable insights for HR and management decision-making.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4CE0416C-84C0-07E5-5848-684EDA63E451}"/>
              </a:ext>
            </a:extLst>
          </p:cNvPr>
          <p:cNvSpPr>
            <a:spLocks noGrp="1"/>
          </p:cNvSpPr>
          <p:nvPr>
            <p:ph type="body" idx="1"/>
          </p:nvPr>
        </p:nvSpPr>
        <p:spPr>
          <a:xfrm>
            <a:off x="609600" y="1577340"/>
            <a:ext cx="9067800" cy="4431983"/>
          </a:xfrm>
        </p:spPr>
        <p:txBody>
          <a:bodyPr/>
          <a:lstStyle/>
          <a:p>
            <a:pPr>
              <a:buFont typeface="+mj-lt"/>
              <a:buAutoNum type="arabicPeriod"/>
            </a:pPr>
            <a:r>
              <a:rPr lang="en-US" b="1" dirty="0"/>
              <a:t>Interactive Dashboards:</a:t>
            </a:r>
            <a:r>
              <a:rPr lang="en-US" dirty="0"/>
              <a:t> Provides real-time, dynamic visualizations of performance data, making it easier to interpret complex information and identify trends at a glance.</a:t>
            </a:r>
          </a:p>
          <a:p>
            <a:pPr>
              <a:buFont typeface="+mj-lt"/>
              <a:buAutoNum type="arabicPeriod"/>
            </a:pPr>
            <a:endParaRPr lang="en-US" dirty="0"/>
          </a:p>
          <a:p>
            <a:pPr>
              <a:buFont typeface="+mj-lt"/>
              <a:buAutoNum type="arabicPeriod"/>
            </a:pPr>
            <a:r>
              <a:rPr lang="en-US" b="1" dirty="0"/>
              <a:t>Automated Calculations:</a:t>
            </a:r>
            <a:r>
              <a:rPr lang="en-US" dirty="0"/>
              <a:t> Streamlines performance metrics with automated formulas and functions, reducing manual effort and minimizing the risk of errors.</a:t>
            </a:r>
          </a:p>
          <a:p>
            <a:pPr>
              <a:buFont typeface="+mj-lt"/>
              <a:buAutoNum type="arabicPeriod"/>
            </a:pPr>
            <a:endParaRPr lang="en-US" dirty="0"/>
          </a:p>
          <a:p>
            <a:pPr>
              <a:buFont typeface="+mj-lt"/>
              <a:buAutoNum type="arabicPeriod"/>
            </a:pPr>
            <a:r>
              <a:rPr lang="en-US" b="1" dirty="0"/>
              <a:t>Customizable Reporting:</a:t>
            </a:r>
            <a:r>
              <a:rPr lang="en-US" dirty="0"/>
              <a:t> Offers flexible templates for generating tailored performance reports, allowing for professional and precise documentation that meets specific organizational needs.</a:t>
            </a:r>
          </a:p>
          <a:p>
            <a:pPr>
              <a:buFont typeface="+mj-lt"/>
              <a:buAutoNum type="arabicPeriod"/>
            </a:pPr>
            <a:endParaRPr lang="en-US" dirty="0"/>
          </a:p>
          <a:p>
            <a:pPr>
              <a:buFont typeface="+mj-lt"/>
              <a:buAutoNum type="arabicPeriod"/>
            </a:pPr>
            <a:r>
              <a:rPr lang="en-US" b="1" dirty="0"/>
              <a:t>Advanced Data Analysis:</a:t>
            </a:r>
            <a:r>
              <a:rPr lang="en-US" dirty="0"/>
              <a:t> Utilizes pivot tables and sophisticated Excel functions to deliver in-depth analysis and actionable insights into employee performance trends and patterns.</a:t>
            </a:r>
          </a:p>
          <a:p>
            <a:pPr>
              <a:buFont typeface="+mj-lt"/>
              <a:buAutoNum type="arabicPeriod"/>
            </a:pPr>
            <a:endParaRPr lang="en-US" dirty="0"/>
          </a:p>
          <a:p>
            <a:pPr>
              <a:buFont typeface="+mj-lt"/>
              <a:buAutoNum type="arabicPeriod"/>
            </a:pPr>
            <a:r>
              <a:rPr lang="en-US" b="1" dirty="0"/>
              <a:t>User-Friendly Design:</a:t>
            </a:r>
            <a:r>
              <a:rPr lang="en-US" dirty="0"/>
              <a:t> Features an intuitive interface and clear instructions, ensuring ease of use for individuals with varying levels of Excel expertise and facilitating quick adoption across the organization.</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TotalTime>
  <Words>1592</Words>
  <Application>Microsoft Office PowerPoint</Application>
  <PresentationFormat>Widescreen</PresentationFormat>
  <Paragraphs>139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Rounded MT Bold</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nithura kumaravel</cp:lastModifiedBy>
  <cp:revision>13</cp:revision>
  <dcterms:created xsi:type="dcterms:W3CDTF">2024-03-29T15:07:22Z</dcterms:created>
  <dcterms:modified xsi:type="dcterms:W3CDTF">2024-08-27T14:15:22Z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