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0" r:id="rId2"/>
    <p:sldId id="266" r:id="rId3"/>
    <p:sldId id="295" r:id="rId4"/>
    <p:sldId id="259" r:id="rId5"/>
    <p:sldId id="311" r:id="rId6"/>
    <p:sldId id="279" r:id="rId7"/>
    <p:sldId id="282" r:id="rId8"/>
    <p:sldId id="294" r:id="rId9"/>
    <p:sldId id="264" r:id="rId10"/>
    <p:sldId id="285" r:id="rId11"/>
    <p:sldId id="312" r:id="rId12"/>
    <p:sldId id="286" r:id="rId13"/>
    <p:sldId id="313" r:id="rId14"/>
    <p:sldId id="287" r:id="rId15"/>
    <p:sldId id="291" r:id="rId16"/>
    <p:sldId id="314" r:id="rId17"/>
    <p:sldId id="293" r:id="rId18"/>
    <p:sldId id="292" r:id="rId19"/>
    <p:sldId id="309" r:id="rId20"/>
    <p:sldId id="307" r:id="rId21"/>
    <p:sldId id="308" r:id="rId22"/>
    <p:sldId id="296" r:id="rId23"/>
    <p:sldId id="297" r:id="rId24"/>
    <p:sldId id="298" r:id="rId25"/>
    <p:sldId id="3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4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892" y="672"/>
      </p:cViewPr>
      <p:guideLst>
        <p:guide orient="horz" pos="2160"/>
        <p:guide pos="3840"/>
        <p:guide orient="horz" pos="432"/>
        <p:guide orient="horz" pos="1008"/>
        <p:guide pos="384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0FCB3-7840-426C-9CEC-8E7E104E154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45506-6C29-4B95-83B9-A72D8733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6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F1315-5FDD-CC13-CC11-E8F4E9F0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81648-59CE-8CC9-5A9B-CC30AFCCE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F5188-27D6-13B0-33F8-65C9D4DC0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3CE6E-5BD6-8047-FBC8-68DE561DA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5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69081-403B-30C7-9239-2A171C040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8B2EE-04E8-B6A9-4941-1C8CE6561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7A86B-175C-259F-03CC-6D8EB69AA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CBF3E-3914-950B-D013-D29615AB7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6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82ED5-A317-26AC-42B8-A0C585AFB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DC7B2D-1F11-5282-4F6F-15A5687E8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10B68-9749-0BDE-826F-CE26DD969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3AF5D-8036-0EFA-712A-854D55006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6181-1756-BFBA-4145-50C90CEC0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D03394-8BE9-9F40-D31B-8358E7248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AE2989-3E27-214A-464B-B11D7625A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09BB-D8C4-4D41-0A94-7D9C16BF6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87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AC37-7859-AB4A-3AB7-281AA42F3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5C28FD-8CA6-2F93-106C-A6B37AA7C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1C472-23BF-8C29-53C1-3033C2815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EB8AB-76FA-857D-817B-7B7FD9F38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4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94911-6385-4646-8277-7D44065620C0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2EAE-D247-5A02-D4D1-342AA49D1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F9EA7-BF57-82CE-C3FD-A4341BA6C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84F9-ECD1-71CD-1F72-81FEAF83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F5FBC-5C8C-44CC-B113-6FDB5296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A2AA1-16D5-5FB2-40DA-3B2F46FB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6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E656-B3BA-47CA-E07A-F5E25FD9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677B5-9D9E-9450-DDC9-CD77625FE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E664-BB9C-0A3C-A70E-E897DCDB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3961-53F3-F42D-9EA3-29CCB8D7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287D3-EF1C-075A-A949-F162C985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4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C1925-B713-B785-F790-00A68A891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AE528-E7D3-8B81-A4B7-6CB60768A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4A22-B198-D213-7487-9A65BD07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2710-5D5E-6C73-7C05-FF007B26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AC94-2A2C-0610-9040-E7DEEDBB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1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EF23-561B-125F-2DCB-B48A41F7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84BC-9B0B-70CD-B92D-5589D211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542C-4E5D-FB9D-3D20-F3C0DED8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3885B-0300-2F1E-51A3-4B50F7BE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B015-F768-4CE8-F872-C8AAE0B4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8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9BF3-08DD-DCBB-DD01-6D0DB806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8BEDB-DA43-F9BE-753A-894C3BE5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9CA4-CD7D-AF21-ED36-6F58F9E5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A53E8-09BA-92A8-EBB1-4CFA8F66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B0D58-5AAE-7638-D340-AD4D8612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0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465A-D1FD-0516-DF3E-93289F7F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7868-1C7B-6DF5-12C7-A3F21F361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54375-4686-A14D-4690-C92B9CC8A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92BD0-F9CF-68AE-85DD-F21BD404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E103B-AF2A-AC17-1166-907480A1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79633-F3A2-512A-8E8B-F5E03B9D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8366-DFE7-FFFC-5745-E5026844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D764-284F-0591-3D71-7D1DD4D3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5EDDD-351B-B690-61C7-8123CBC1C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BECA8-2072-C69E-72A6-6C855141B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90010-10AC-6F1C-84CD-E4C7D71BB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CA5CD-2584-67AD-A0F3-63B23C10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FC55D-275C-F52C-B2E0-3D5D85ED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C6678-7B5E-A1D9-6D3C-4F92B8E6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B97A-4A10-1211-A229-30716209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35268-3A3A-E136-6759-E35569F9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17F6D-B75C-59E2-71ED-2386FB81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08F3-EF2E-9611-CF43-5D866842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F7559-07ED-85A4-499F-64890802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2B075-FA58-BB42-6CEC-0E69C282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719C9-8D11-E2B8-244E-4869DE44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2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1A86-3541-0CBE-EFD0-97F29A8E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7401-2A41-D25C-AEB0-7299F4FE8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7C1AF-323D-F1BF-6117-AD82DB779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57962-F8BB-850A-187B-3E2C0F66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E963A-6B36-A50C-8E85-0B99205A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54B6-170E-954E-9482-A2AC987D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3059-2D16-3128-1BB9-51B4DC6E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58BF7-E5DD-A4DF-D521-534393B0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29070-36CB-7101-BC05-08829066A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9BBCF-0C10-E19F-F3E2-E18FEAC2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C67CA-688E-F700-2694-5853CCCC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CF5B9-EEEE-D56D-BB97-7A4724B5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B8E07-9512-769E-8F22-E242BC4A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689A-7D19-352D-484E-9608A2FD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7111C-FB4E-8196-A053-6E5003ACB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851DD-F207-42C6-AFBE-FCDE52A39A9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0B60-E31B-9A0E-4B54-FAAC037B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23138-8FE3-2982-07F1-BE8247A5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DEF53-8908-47E2-A879-6A378C678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4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6167" y="356174"/>
            <a:ext cx="10019667" cy="2822729"/>
          </a:xfrm>
        </p:spPr>
        <p:txBody>
          <a:bodyPr anchor="ctr"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DeepMed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CNN Powered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and Personalized Treatment for Esophageal Cancer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648333" y="3428999"/>
            <a:ext cx="6046117" cy="2944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 18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Narmada S (211521244035)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Nithya Sree M (211521244036)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Priyadharshini H (211521244041)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/>
          <p:nvPr/>
        </p:nvSpPr>
        <p:spPr>
          <a:xfrm>
            <a:off x="5918975" y="3554094"/>
            <a:ext cx="5524501" cy="25693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S. Hemalatha M. E., Ph. D.  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and Head  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Business Systems  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Panimalar Institute of 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F3C44-E8AB-05AF-8936-644C5843E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0E26-6889-DD46-08A1-4770AA9BE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29" y="609601"/>
            <a:ext cx="11049001" cy="952499"/>
          </a:xfrm>
        </p:spPr>
        <p:txBody>
          <a:bodyPr anchor="ctr"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Upload &amp; Preprocessing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0A8A288-6A1F-97E2-BDE7-485CF05F917D}"/>
              </a:ext>
            </a:extLst>
          </p:cNvPr>
          <p:cNvSpPr txBox="1">
            <a:spLocks/>
          </p:cNvSpPr>
          <p:nvPr/>
        </p:nvSpPr>
        <p:spPr>
          <a:xfrm>
            <a:off x="571499" y="1853063"/>
            <a:ext cx="11049001" cy="4395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1573" y="1947664"/>
            <a:ext cx="10564951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Prepares endoscopic images for analysis by enhancing quality and diversity.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image uploads via a secure web interface.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normalization to standardize pixel values.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data augmentation techniques such as rotation, zooming, and flipping.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noise reduction to eliminate visual artifacts.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high-quality input for accurate model predictions.</a:t>
            </a:r>
          </a:p>
        </p:txBody>
      </p:sp>
    </p:spTree>
    <p:extLst>
      <p:ext uri="{BB962C8B-B14F-4D97-AF65-F5344CB8AC3E}">
        <p14:creationId xmlns:p14="http://schemas.microsoft.com/office/powerpoint/2010/main" val="354514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48E8E-F196-74B3-6139-1E2BA0B65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EAC0-D210-7DA3-2590-02E2ED9F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uploading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093C5-3DD8-DEC4-C444-E1BF69986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868" y="1825625"/>
            <a:ext cx="8288263" cy="4351338"/>
          </a:xfrm>
        </p:spPr>
      </p:pic>
    </p:spTree>
    <p:extLst>
      <p:ext uri="{BB962C8B-B14F-4D97-AF65-F5344CB8AC3E}">
        <p14:creationId xmlns:p14="http://schemas.microsoft.com/office/powerpoint/2010/main" val="392448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882C4-03A5-9841-35AD-85DB2548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052E-3587-7EB5-B527-1884089B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 fontScale="90000"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CNN-Based Classification (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D7DF1-CFC4-6CE2-13C5-DC04189934EC}"/>
              </a:ext>
            </a:extLst>
          </p:cNvPr>
          <p:cNvSpPr txBox="1">
            <a:spLocks/>
          </p:cNvSpPr>
          <p:nvPr/>
        </p:nvSpPr>
        <p:spPr>
          <a:xfrm>
            <a:off x="571499" y="1853063"/>
            <a:ext cx="11049001" cy="4395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3212" y="1853062"/>
            <a:ext cx="1015399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 the presence of esophageal cancer using deep learning.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CNN model for high-precision classification.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extracts complex features from medical images.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Differentiates between cancerous and non-cancerous tissues.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and efficient processing.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63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C1D81-8E5A-931D-8149-1954A2536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C421-98A0-F4A3-8B74-0C3813F6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– Based Classification</a:t>
            </a:r>
            <a:endParaRPr lang="en-IN" dirty="0"/>
          </a:p>
        </p:txBody>
      </p:sp>
      <p:pic>
        <p:nvPicPr>
          <p:cNvPr id="1033" name="Picture 29" descr="A collage of images of the moon&#10;&#10;AI-generated content may be incorrect.">
            <a:extLst>
              <a:ext uri="{FF2B5EF4-FFF2-40B4-BE49-F238E27FC236}">
                <a16:creationId xmlns:a16="http://schemas.microsoft.com/office/drawing/2014/main" id="{D10F6600-39CA-48A3-9977-A9A259A6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75" y="1690688"/>
            <a:ext cx="5989178" cy="14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8" descr="A close-up of a person's teeth&#10;&#10;AI-generated content may be incorrect.">
            <a:extLst>
              <a:ext uri="{FF2B5EF4-FFF2-40B4-BE49-F238E27FC236}">
                <a16:creationId xmlns:a16="http://schemas.microsoft.com/office/drawing/2014/main" id="{E436EC36-CA26-1F08-5C18-061F9BF2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75" y="3135887"/>
            <a:ext cx="5989178" cy="15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7" descr="A close-up of an ultrasound&#10;&#10;AI-generated content may be incorrect.">
            <a:extLst>
              <a:ext uri="{FF2B5EF4-FFF2-40B4-BE49-F238E27FC236}">
                <a16:creationId xmlns:a16="http://schemas.microsoft.com/office/drawing/2014/main" id="{743AE7FD-B535-CAC0-DF61-D12282C0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88" y="4655027"/>
            <a:ext cx="6069752" cy="151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12755-4EB3-104B-08C8-0A34E5A8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FA70-A42A-43C2-4895-49A761431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Stage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24F3C-04F4-51D9-961F-D3D720912399}"/>
              </a:ext>
            </a:extLst>
          </p:cNvPr>
          <p:cNvSpPr txBox="1">
            <a:spLocks/>
          </p:cNvSpPr>
          <p:nvPr/>
        </p:nvSpPr>
        <p:spPr>
          <a:xfrm>
            <a:off x="571499" y="1853063"/>
            <a:ext cx="11049001" cy="4395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2362" y="1853063"/>
            <a:ext cx="9859757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stage of cancer to guide clinical decision-making.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lesions into early, mid, or advanced stages.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timely and appropriate treatment planning.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effort in cancer staging by doctors.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accurate stage-wise insights for better prognosis.</a:t>
            </a:r>
          </a:p>
        </p:txBody>
      </p:sp>
    </p:spTree>
    <p:extLst>
      <p:ext uri="{BB962C8B-B14F-4D97-AF65-F5344CB8AC3E}">
        <p14:creationId xmlns:p14="http://schemas.microsoft.com/office/powerpoint/2010/main" val="80350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D195-762A-229A-1D5C-6342C8DE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Treatment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EE3D-8360-95B3-1309-DFF063F3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Recommends suitable treatment based on the identified cancer stage.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the stage of cancer to appropriate treatments like surgery, chemotherapy, or palliative care.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personalized treatment planning for patients.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medical professionals choose the right intervention quickly.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Aligns medical recommendations with clinical severity.</a:t>
            </a:r>
          </a:p>
        </p:txBody>
      </p:sp>
    </p:spTree>
    <p:extLst>
      <p:ext uri="{BB962C8B-B14F-4D97-AF65-F5344CB8AC3E}">
        <p14:creationId xmlns:p14="http://schemas.microsoft.com/office/powerpoint/2010/main" val="2828923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A6E0-DE20-ECEC-D65D-9B08591A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E645-31A6-0E70-1786-29C38B93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Stage Identification &amp; Treatment Plan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4990A-00A8-871B-97A9-1329DE749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22" y="1690688"/>
            <a:ext cx="8602956" cy="4516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276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2327-FE87-F21A-21D2-4B1AAB1B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Report Generation &amp;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6636-B7B5-01FA-F3C2-7561CFD2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Compiles diagnostic results and stores them securely for future use.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detailed report with diagnosis, stage, and recommended treatment.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reports, patient data, and images in an SQLite database.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secure and organized access to historical data.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retrieval and review by authorized medical professionals.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9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CEF7-0AAF-0F7F-7CEF-EB1E4985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8B9C67-67CA-73C5-81AC-58CE8294A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68" y="1825625"/>
            <a:ext cx="8288263" cy="4351338"/>
          </a:xfrm>
        </p:spPr>
      </p:pic>
    </p:spTree>
    <p:extLst>
      <p:ext uri="{BB962C8B-B14F-4D97-AF65-F5344CB8AC3E}">
        <p14:creationId xmlns:p14="http://schemas.microsoft.com/office/powerpoint/2010/main" val="240121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894D-F6FD-26FA-D250-89F81726D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EFFD-3675-62AD-5B27-654E833F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D62F6-127A-EDDE-9141-67201B041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868" y="1825625"/>
            <a:ext cx="8288263" cy="4351338"/>
          </a:xfrm>
        </p:spPr>
      </p:pic>
    </p:spTree>
    <p:extLst>
      <p:ext uri="{BB962C8B-B14F-4D97-AF65-F5344CB8AC3E}">
        <p14:creationId xmlns:p14="http://schemas.microsoft.com/office/powerpoint/2010/main" val="365163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D235D-3491-54A6-2CC0-AA31A7BA1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7477-1EAB-06F3-83CD-A036AD70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69358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1224D-AC38-C67C-AA45-A0AA20F82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792" y="1621857"/>
            <a:ext cx="11414174" cy="5316477"/>
          </a:xfrm>
        </p:spPr>
        <p:txBody>
          <a:bodyPr anchor="t">
            <a:no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CNN-based model, offers automated esophageal cancer detection for faster and more accurate diagnosis. The system utilizes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model development, Django for the backend, and SQLite for data storage.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normalization, data augmentation, and noise reduction techniques enhance model performance.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multi-layer CNN architecture ensures precise classification of esophageal cancer images.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measured using accuracy, sensitivity, specificity, and F1-score to ensure reliability.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quicker diagnosis, reducing dependency on specialists and improving treatment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276373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4568A-45B1-414A-354A-0D32294F1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CFED-0550-92E4-C1A8-022392E5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uploading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1ED76-D7B0-E75E-1C65-2ED4E7459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868" y="1825625"/>
            <a:ext cx="8288263" cy="4351338"/>
          </a:xfrm>
        </p:spPr>
      </p:pic>
    </p:spTree>
    <p:extLst>
      <p:ext uri="{BB962C8B-B14F-4D97-AF65-F5344CB8AC3E}">
        <p14:creationId xmlns:p14="http://schemas.microsoft.com/office/powerpoint/2010/main" val="105960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EB926-E71D-0773-6375-78F6C6AE8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F190-4BFE-44A8-5E6D-9B0EDAB9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81FFF-4372-C529-6DF6-130020FEE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868" y="1825625"/>
            <a:ext cx="8288263" cy="4351338"/>
          </a:xfrm>
        </p:spPr>
      </p:pic>
    </p:spTree>
    <p:extLst>
      <p:ext uri="{BB962C8B-B14F-4D97-AF65-F5344CB8AC3E}">
        <p14:creationId xmlns:p14="http://schemas.microsoft.com/office/powerpoint/2010/main" val="1759677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7655" y="1833472"/>
            <a:ext cx="9654139" cy="4414928"/>
          </a:xfrm>
        </p:spPr>
        <p:txBody>
          <a:bodyPr anchor="t">
            <a:normAutofit/>
          </a:bodyPr>
          <a:lstStyle/>
          <a:p>
            <a:pPr algn="just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DeepMed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esophageal cancer detection system that uses deep learning and a web-based platform for early diagnosis. It employs CNNs with TensorFlow for accurate cancer detection and classification. Built with Django, it provides an easy-to-use interface for doctors to upload images and view results. Features like automated analysis, real-time diagnosis, and continuous learning help reduce delays and improve treatment decisions. Future updates will enhance its capabilities for better cancer management.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D5AC4-8641-55D7-0BA3-8B76F1737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C87B-CF4C-70E2-E8B0-AB9164BC5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F0F21B-C6E5-3010-6C51-87A91BE0F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261" y="1682910"/>
            <a:ext cx="10969376" cy="4504272"/>
          </a:xfrm>
        </p:spPr>
        <p:txBody>
          <a:bodyPr>
            <a:noAutofit/>
          </a:bodyPr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H. Hosseini, R.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Monsefi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Shadroo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"Deep Learning Applications for Lung Cancer Diagnosis: A Systematic Review," IEEE Access, vol. 9, pp. 123456-123470, 2021.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B. S.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Abunasser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R. J. AL-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Hiealy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S.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Zaqout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S.  Abu-Naser, "Convolution Neural Network for Breast Cancer  Detection and Classification Using Deep Learning," Int. J.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Sci., vol. 11, no. 12, Dec. 2022.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K. Tawheed, K. Salman, A. Farooqui, and S. Chavan, "Cancer Detection Using Deep Learning," Int. Res. J. Eng. Technol. (IRJET), vol. 08, no. 04, Apr. 2021.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H. Li, D. Liu, Y. Zeng, S. Liu, T. Gan, N. Rao, J. Yang, and B. Zeng, "Single-Image-Based Deep Learning for Segmentation of Early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Esophageal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Cancer Lesions,"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arXiv:2306.05912, 2023.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X. Zhang, M. Tan, M. Nabil, R. Shukla, S. Vasavada, S. Anandasabapathy, M. A. Anastasio, and E. Petrova, "Deep Learning-Based Image Super-Resolution of a Novel End Expandable Optical Fiber Probe for Application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Esophageal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Cancer Diagnostics,"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arXiv:2310.02171, 2023.</a:t>
            </a:r>
          </a:p>
        </p:txBody>
      </p:sp>
    </p:spTree>
    <p:extLst>
      <p:ext uri="{BB962C8B-B14F-4D97-AF65-F5344CB8AC3E}">
        <p14:creationId xmlns:p14="http://schemas.microsoft.com/office/powerpoint/2010/main" val="1898843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18E26-509E-C447-226D-9EB12C8CC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9578DEE-E47B-09BC-3871-D0AB67B40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657" y="1754828"/>
            <a:ext cx="10726221" cy="4504272"/>
          </a:xfrm>
        </p:spPr>
        <p:txBody>
          <a:bodyPr>
            <a:noAutofit/>
          </a:bodyPr>
          <a:lstStyle/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H. Hosseini, R.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Monsefi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Shadroo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"Deep Learning Applications for Lung Cancer Diagnosis: A Systematic Review," 2021.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K.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Tejaswini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Nagarjuna, M. Gayathri, and G. B. S. Teja, "Lung Cancer Detection Using Deep Learning," 2022.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Wang, Y. Xu, Y. Zhang, and J. Wang, "Deep Learning Assists Detection of Esophageal Cancer and Precursor Lesions," Science Translational Medicine, vol. 14, no. 666, 2022.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T. Khan, S. Khan, A. Farooqui, and S. Chavan, "Cancer Detection Using Deep Learning," 2021. 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Smith, L. Johnson, and M. Brown, "Deep Learning for Image Analysis in the Diagnosis and Management of Esophageal Cancer," Cancers, vol. 16, no. 19, p. 3285, 2024.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01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DD121-8FB0-6FC7-E65E-5C6226E8E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D520-E0CA-84D9-DB43-A30BA0336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2750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146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7359-69AF-C20D-88E7-BF8EA9F7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CA78-83F0-42F5-CD44-9841AA06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7544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Esophageal cancer is notoriously deadly, often diagnosed too late due to invasive, time-consuming procedures and reliance on expert interpretation.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revolutionizes this landscape by harnessing the power of AI and Convolutional Neural Networks to detect cancer from endoscopic images swiftly and accurately. Seamlessly integrated into a sleek, web-based platform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Django, it empowers medical professionals with automated image analysis, stage classification, and personalized treatment recommendations. By streamlining diagnosis and minimizing human error,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only accelerates clinical decisions but also holds the promise of saving countless lives through earlier, more precise interventions</a:t>
            </a:r>
            <a:r>
              <a:rPr lang="en-US" dirty="0"/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4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726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377168"/>
            <a:ext cx="11049000" cy="4941570"/>
          </a:xfrm>
        </p:spPr>
        <p:txBody>
          <a:bodyPr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esophageal cancer is challenging due to the limitations of current segmentation techniques. Traditional deep learning models achieve a mean Dice score of around 0.75, which is insufficient for clinical use.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YOHO framework improves segmentation by training a model for each patient’s image, ensuring privacy and reducing generalization issues. However, it has drawbacks: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Segmentation models fail to meet clinical standards.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Generalization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new model is needed for each patient.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 Cost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Training is time-consuming.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Slows down early diagnosis.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challenges highlight the need for a more efficient, scalable, and accurate solution, which the proposed system aims to achieve using CNNs with TensorFlow.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214F4-725D-3F47-C941-72BB7437F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DBFB-B02D-5F2E-6E6F-299A95AA3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698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089E1-42AF-4A34-1004-194C6D34C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225" y="1149277"/>
            <a:ext cx="11681717" cy="5405634"/>
          </a:xfrm>
        </p:spPr>
        <p:txBody>
          <a:bodyPr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integrate Convolutional Neural Networks (CNNs) with TensorFlow within a Django framework for early detection of esophageal cancer. CNNs are highly effective in analyzing medical images, enabling automated feature extraction and precise abnormality detection in endoscopic scans.</a:t>
            </a:r>
          </a:p>
          <a:p>
            <a:pPr algn="just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CNNs extract intricate patterns, improving detection reliability.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Efficiency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TensorFlow processes large datasets efficiently, ensuring real-time analysis.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Django enables smooth deployment, user authentication, and data management.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improves over time with iterative training on new data.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Medical professionals can easily upload images and receive diagnostic results.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deep learning and web-based integration, this system aims to enhance early detection rates, leading to improved patient outcomes in esophageal cancer diagnosis.</a:t>
            </a:r>
          </a:p>
        </p:txBody>
      </p:sp>
    </p:spTree>
    <p:extLst>
      <p:ext uri="{BB962C8B-B14F-4D97-AF65-F5344CB8AC3E}">
        <p14:creationId xmlns:p14="http://schemas.microsoft.com/office/powerpoint/2010/main" val="415889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47F89-96DD-7C48-45CC-1B07D3C0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E9AA-DF1D-4BD7-27F1-F6E708224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EB861-62AD-8A0C-4D5C-8B826C07CDFA}"/>
              </a:ext>
            </a:extLst>
          </p:cNvPr>
          <p:cNvSpPr txBox="1">
            <a:spLocks/>
          </p:cNvSpPr>
          <p:nvPr/>
        </p:nvSpPr>
        <p:spPr>
          <a:xfrm>
            <a:off x="1524000" y="5460953"/>
            <a:ext cx="91440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24577"/>
              </p:ext>
            </p:extLst>
          </p:nvPr>
        </p:nvGraphicFramePr>
        <p:xfrm>
          <a:off x="838201" y="2259015"/>
          <a:ext cx="10515598" cy="3778733"/>
        </p:xfrm>
        <a:graphic>
          <a:graphicData uri="http://schemas.openxmlformats.org/drawingml/2006/table">
            <a:tbl>
              <a:tblPr/>
              <a:tblGrid>
                <a:gridCol w="842335">
                  <a:extLst>
                    <a:ext uri="{9D8B030D-6E8A-4147-A177-3AD203B41FA5}">
                      <a16:colId xmlns:a16="http://schemas.microsoft.com/office/drawing/2014/main" val="325128898"/>
                    </a:ext>
                  </a:extLst>
                </a:gridCol>
                <a:gridCol w="1068769">
                  <a:extLst>
                    <a:ext uri="{9D8B030D-6E8A-4147-A177-3AD203B41FA5}">
                      <a16:colId xmlns:a16="http://schemas.microsoft.com/office/drawing/2014/main" val="3770408437"/>
                    </a:ext>
                  </a:extLst>
                </a:gridCol>
                <a:gridCol w="1693727">
                  <a:extLst>
                    <a:ext uri="{9D8B030D-6E8A-4147-A177-3AD203B41FA5}">
                      <a16:colId xmlns:a16="http://schemas.microsoft.com/office/drawing/2014/main" val="1054820469"/>
                    </a:ext>
                  </a:extLst>
                </a:gridCol>
                <a:gridCol w="2001677">
                  <a:extLst>
                    <a:ext uri="{9D8B030D-6E8A-4147-A177-3AD203B41FA5}">
                      <a16:colId xmlns:a16="http://schemas.microsoft.com/office/drawing/2014/main" val="1908068364"/>
                    </a:ext>
                  </a:extLst>
                </a:gridCol>
                <a:gridCol w="1902046">
                  <a:extLst>
                    <a:ext uri="{9D8B030D-6E8A-4147-A177-3AD203B41FA5}">
                      <a16:colId xmlns:a16="http://schemas.microsoft.com/office/drawing/2014/main" val="562383909"/>
                    </a:ext>
                  </a:extLst>
                </a:gridCol>
                <a:gridCol w="1503522">
                  <a:extLst>
                    <a:ext uri="{9D8B030D-6E8A-4147-A177-3AD203B41FA5}">
                      <a16:colId xmlns:a16="http://schemas.microsoft.com/office/drawing/2014/main" val="2826622487"/>
                    </a:ext>
                  </a:extLst>
                </a:gridCol>
                <a:gridCol w="1503522">
                  <a:extLst>
                    <a:ext uri="{9D8B030D-6E8A-4147-A177-3AD203B41FA5}">
                      <a16:colId xmlns:a16="http://schemas.microsoft.com/office/drawing/2014/main" val="2063789031"/>
                    </a:ext>
                  </a:extLst>
                </a:gridCol>
              </a:tblGrid>
              <a:tr h="35142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S. No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Year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  <a:endParaRPr lang="en-US" sz="1700" dirty="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Author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Methodology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Merits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Demerits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49088"/>
                  </a:ext>
                </a:extLst>
              </a:tr>
              <a:tr h="148178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AI-based Health Monitoring System</a:t>
                      </a:r>
                      <a:endParaRPr lang="en-US" sz="1700" dirty="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R. Sharma, A. Gupta, P. Verma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AI &amp; IoT-based wearable health monitoring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Real-time analysis</a:t>
                      </a:r>
                      <a:endParaRPr lang="en-US" sz="17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Remote monitoring</a:t>
                      </a:r>
                      <a:endParaRPr lang="en-US" sz="17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Predictive analytics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 maintenance</a:t>
                      </a:r>
                      <a:endParaRPr lang="en-US" sz="17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Privacy concerns</a:t>
                      </a:r>
                      <a:endParaRPr lang="en-US" sz="17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Hardware limitations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435496"/>
                  </a:ext>
                </a:extLst>
              </a:tr>
              <a:tr h="19455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Single-Image-Based Deep Learning for Segmentation of Early Esophageal Cancer Lesions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H. Li, D. Liu, Y. Zeng, S. Liu, T. Gan, N. Rao, J. Yang, and B. Zeng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Deep learning (CNN) model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Accurate segmentation for early detection.</a:t>
                      </a:r>
                      <a:endParaRPr lang="en-US" sz="170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Reduces expert dependency, improving efficiency.</a:t>
                      </a:r>
                      <a:endParaRPr lang="en-US" sz="170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Limited to single images, which may not capture full context.</a:t>
                      </a:r>
                      <a:endParaRPr lang="en-US" sz="17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Performance may vary with image quality.</a:t>
                      </a:r>
                      <a:endParaRPr lang="en-US" sz="1700" dirty="0">
                        <a:effectLst/>
                      </a:endParaRPr>
                    </a:p>
                  </a:txBody>
                  <a:tcPr marL="90574" marR="90574" marT="45287" marB="45287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433354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80403" y="16816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8FDD5-BBFF-AA76-4DD2-CB174193C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A5CC-3F38-A705-82F9-18F7A2C3F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F203F9-F81D-31BC-8504-B0BF1A8B230B}"/>
              </a:ext>
            </a:extLst>
          </p:cNvPr>
          <p:cNvSpPr txBox="1">
            <a:spLocks/>
          </p:cNvSpPr>
          <p:nvPr/>
        </p:nvSpPr>
        <p:spPr>
          <a:xfrm>
            <a:off x="1524000" y="5460953"/>
            <a:ext cx="9144000" cy="952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9516" y="1825625"/>
            <a:ext cx="1461435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317047"/>
              </p:ext>
            </p:extLst>
          </p:nvPr>
        </p:nvGraphicFramePr>
        <p:xfrm>
          <a:off x="1524000" y="1634399"/>
          <a:ext cx="9855855" cy="4376872"/>
        </p:xfrm>
        <a:graphic>
          <a:graphicData uri="http://schemas.openxmlformats.org/drawingml/2006/table">
            <a:tbl>
              <a:tblPr/>
              <a:tblGrid>
                <a:gridCol w="683341">
                  <a:extLst>
                    <a:ext uri="{9D8B030D-6E8A-4147-A177-3AD203B41FA5}">
                      <a16:colId xmlns:a16="http://schemas.microsoft.com/office/drawing/2014/main" val="1891434243"/>
                    </a:ext>
                  </a:extLst>
                </a:gridCol>
                <a:gridCol w="1007487">
                  <a:extLst>
                    <a:ext uri="{9D8B030D-6E8A-4147-A177-3AD203B41FA5}">
                      <a16:colId xmlns:a16="http://schemas.microsoft.com/office/drawing/2014/main" val="1703434071"/>
                    </a:ext>
                  </a:extLst>
                </a:gridCol>
                <a:gridCol w="1603219">
                  <a:extLst>
                    <a:ext uri="{9D8B030D-6E8A-4147-A177-3AD203B41FA5}">
                      <a16:colId xmlns:a16="http://schemas.microsoft.com/office/drawing/2014/main" val="2324259332"/>
                    </a:ext>
                  </a:extLst>
                </a:gridCol>
                <a:gridCol w="1901086">
                  <a:extLst>
                    <a:ext uri="{9D8B030D-6E8A-4147-A177-3AD203B41FA5}">
                      <a16:colId xmlns:a16="http://schemas.microsoft.com/office/drawing/2014/main" val="1601221147"/>
                    </a:ext>
                  </a:extLst>
                </a:gridCol>
                <a:gridCol w="1804716">
                  <a:extLst>
                    <a:ext uri="{9D8B030D-6E8A-4147-A177-3AD203B41FA5}">
                      <a16:colId xmlns:a16="http://schemas.microsoft.com/office/drawing/2014/main" val="3426645620"/>
                    </a:ext>
                  </a:extLst>
                </a:gridCol>
                <a:gridCol w="1428003">
                  <a:extLst>
                    <a:ext uri="{9D8B030D-6E8A-4147-A177-3AD203B41FA5}">
                      <a16:colId xmlns:a16="http://schemas.microsoft.com/office/drawing/2014/main" val="2434321276"/>
                    </a:ext>
                  </a:extLst>
                </a:gridCol>
                <a:gridCol w="1428003">
                  <a:extLst>
                    <a:ext uri="{9D8B030D-6E8A-4147-A177-3AD203B41FA5}">
                      <a16:colId xmlns:a16="http://schemas.microsoft.com/office/drawing/2014/main" val="73058011"/>
                    </a:ext>
                  </a:extLst>
                </a:gridCol>
              </a:tblGrid>
              <a:tr h="29500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S. No</a:t>
                      </a:r>
                      <a:endParaRPr lang="en-US" sz="1700" dirty="0">
                        <a:effectLst/>
                      </a:endParaRPr>
                    </a:p>
                  </a:txBody>
                  <a:tcPr marL="61460" marR="61460" marT="30730" marB="3073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Year</a:t>
                      </a:r>
                      <a:endParaRPr lang="en-US" sz="1700">
                        <a:effectLst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  <a:endParaRPr lang="en-US" sz="1700">
                        <a:effectLst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Author</a:t>
                      </a:r>
                      <a:endParaRPr lang="en-US" sz="1700">
                        <a:effectLst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Methodology</a:t>
                      </a:r>
                      <a:endParaRPr lang="en-US" sz="1700" dirty="0">
                        <a:effectLst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Merits</a:t>
                      </a:r>
                      <a:endParaRPr lang="en-US" sz="1700" dirty="0">
                        <a:effectLst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Demerits</a:t>
                      </a:r>
                      <a:endParaRPr lang="en-US" sz="1700" dirty="0">
                        <a:effectLst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37215"/>
                  </a:ext>
                </a:extLst>
              </a:tr>
              <a:tr h="194949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</a:t>
                      </a:r>
                      <a:endParaRPr lang="en-US" sz="1500" dirty="0">
                        <a:effectLst/>
                      </a:endParaRPr>
                    </a:p>
                  </a:txBody>
                  <a:tcPr marL="61460" marR="61460" marT="30730" marB="3073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  <a:endParaRPr lang="en-US" sz="1500" dirty="0">
                        <a:effectLst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Breast Cancer Detection and Classification using Deep Learning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Xception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Algorithm.</a:t>
                      </a: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S.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Abunasser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Mohammed Rasheed J. AL-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Hiealy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Ihab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S.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Zaqout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Samy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S. Abu-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Naser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Xception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Deep Learning Model</a:t>
                      </a:r>
                    </a:p>
                    <a:p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(97.6%) 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classification 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real-world medical imaging datasets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only on breast cancer 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large labeled datasets 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generalization to other cancers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39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718645"/>
                  </a:ext>
                </a:extLst>
              </a:tr>
              <a:tr h="21068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1500">
                        <a:effectLst/>
                      </a:endParaRPr>
                    </a:p>
                  </a:txBody>
                  <a:tcPr marL="61460" marR="61460" marT="30730" marB="3073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  <a:endParaRPr lang="en-US" sz="1500" dirty="0">
                        <a:effectLst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Cancer Detection Using</a:t>
                      </a:r>
                      <a:r>
                        <a:rPr lang="en-US" sz="15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  <a:p>
                      <a:pPr algn="just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Tawheed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Khan Salman,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Aadil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Farooqui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Prof.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Chavan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(CNN, GANs, RNN, </a:t>
                      </a:r>
                      <a:r>
                        <a:rPr lang="en-US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Autoencoders</a:t>
                      </a: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deep learning models 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 evaluation metrics 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Covers multiple cancer types</a:t>
                      </a: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 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dataset availability </a:t>
                      </a: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expert knowledge for interpretation</a:t>
                      </a:r>
                    </a:p>
                  </a:txBody>
                  <a:tcPr marL="61460" marR="61460" marT="30730" marB="30730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211997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638425" y="1825625"/>
            <a:ext cx="141579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1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9735"/>
            <a:ext cx="4978400" cy="4685665"/>
          </a:xfrm>
        </p:spPr>
        <p:txBody>
          <a:bodyPr anchor="t">
            <a:normAutofit lnSpcReduction="10000"/>
          </a:bodyPr>
          <a:lstStyle/>
          <a:p>
            <a:pPr algn="just">
              <a:buFont typeface="Arial" panose="020B0604020202020204" pitchFamily="34" charset="0"/>
            </a:pPr>
            <a:r>
              <a:rPr lang="en-I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Requirements: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Intel® Core™ i7 14650HX (30M Cache, up to 5.20 GHz)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4 GB (8 GB recommended for better performance)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80 GB HDD/SSD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(for better performance)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NVIDIA GPU for faster deep learning model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69EE2-DF36-8AE4-8703-DA29769B57C8}"/>
              </a:ext>
            </a:extLst>
          </p:cNvPr>
          <p:cNvSpPr txBox="1"/>
          <p:nvPr/>
        </p:nvSpPr>
        <p:spPr>
          <a:xfrm>
            <a:off x="5740400" y="1689100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 Anaconda with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(Python)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&amp; Libraries: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(for CNN model)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(for web application)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(for image processing)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6C2DE-ABDD-6C80-851A-ACADC308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2215F-5731-3D42-AC3C-F58042D76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9601"/>
            <a:ext cx="9144000" cy="9524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36" y="1857882"/>
            <a:ext cx="10138527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8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1759</Words>
  <Application>Microsoft Office PowerPoint</Application>
  <PresentationFormat>Widescreen</PresentationFormat>
  <Paragraphs>175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DeepMed CNN Powered Diagnosis and Personalized Treatment for Esophageal Cancer</vt:lpstr>
      <vt:lpstr>Abstract </vt:lpstr>
      <vt:lpstr> Introduction </vt:lpstr>
      <vt:lpstr>Existing System</vt:lpstr>
      <vt:lpstr>Proposed System</vt:lpstr>
      <vt:lpstr>Literature Survey</vt:lpstr>
      <vt:lpstr>Literature Survey</vt:lpstr>
      <vt:lpstr>System Requirements</vt:lpstr>
      <vt:lpstr>System Architecture</vt:lpstr>
      <vt:lpstr>Image Upload &amp; Preprocessing  </vt:lpstr>
      <vt:lpstr>Image uploading page</vt:lpstr>
      <vt:lpstr>CNN-Based Classification (DenseNet)</vt:lpstr>
      <vt:lpstr>CNN – Based Classification</vt:lpstr>
      <vt:lpstr>Cancer Stage Identification</vt:lpstr>
      <vt:lpstr>   Treatment Recommendation</vt:lpstr>
      <vt:lpstr>Cancer Stage Identification &amp; Treatment Plan</vt:lpstr>
      <vt:lpstr>  Report Generation &amp; Storage</vt:lpstr>
      <vt:lpstr>Login Page</vt:lpstr>
      <vt:lpstr>Landing Page</vt:lpstr>
      <vt:lpstr>Image uploading page</vt:lpstr>
      <vt:lpstr>Result</vt:lpstr>
      <vt:lpstr>Conclusion</vt:lpstr>
      <vt:lpstr>References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Priyadharshini H</dc:creator>
  <cp:lastModifiedBy>Priyadharshini H</cp:lastModifiedBy>
  <cp:revision>25</cp:revision>
  <dcterms:created xsi:type="dcterms:W3CDTF">2025-03-20T07:08:35Z</dcterms:created>
  <dcterms:modified xsi:type="dcterms:W3CDTF">2025-05-25T11:56:46Z</dcterms:modified>
</cp:coreProperties>
</file>