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8" autoAdjust="0"/>
    <p:restoredTop sz="94660"/>
  </p:normalViewPr>
  <p:slideViewPr>
    <p:cSldViewPr snapToGrid="0">
      <p:cViewPr varScale="1">
        <p:scale>
          <a:sx n="88" d="100"/>
          <a:sy n="88"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t>Earthquake Prediction Model</a:t>
            </a:r>
            <a:br>
              <a:rPr lang="en-GB" b="1" dirty="0"/>
            </a:b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1912130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2200" b="1" dirty="0"/>
              <a:t>Data-Driven Approach</a:t>
            </a:r>
            <a:br>
              <a:rPr lang="en-GB" sz="2200" b="1" dirty="0"/>
            </a:br>
            <a:r>
              <a:rPr lang="en-GB" sz="2200" b="1" dirty="0"/>
              <a:t>01</a:t>
            </a:r>
            <a:br>
              <a:rPr lang="en-GB" sz="2200" b="1" dirty="0"/>
            </a:br>
            <a:r>
              <a:rPr lang="en-GB" sz="2200" b="1" dirty="0"/>
              <a:t>Harnessing Seismic Data</a:t>
            </a:r>
            <a:br>
              <a:rPr lang="en-GB" sz="2200" b="1" dirty="0"/>
            </a:br>
            <a:r>
              <a:rPr lang="en-GB" sz="2200" dirty="0"/>
              <a:t>The Earthquake Prediction Model recognizes the potential of leveraging vast amounts of seismic data to enhance prediction accuracy. By adopting a data-driven approach, the model aims to extract valuable insights from complex seismic patterns, enabling more precise forecasts and early warnings.</a:t>
            </a:r>
            <a:br>
              <a:rPr lang="en-GB" sz="2200" dirty="0"/>
            </a:br>
            <a:r>
              <a:rPr lang="en-GB" sz="2200" b="1" dirty="0"/>
              <a:t>02</a:t>
            </a:r>
            <a:br>
              <a:rPr lang="en-GB" sz="2200" b="1" dirty="0"/>
            </a:br>
            <a:r>
              <a:rPr lang="en-GB" sz="2200" b="1" dirty="0"/>
              <a:t>Machine Learning Advantages</a:t>
            </a:r>
            <a:br>
              <a:rPr lang="en-GB" sz="2200" b="1" dirty="0"/>
            </a:br>
            <a:r>
              <a:rPr lang="en-GB" sz="2200" dirty="0"/>
              <a:t>This section will explore the inherent advantages of employing machine learning algorithms, particularly RNNs and LSTMs, in seismic data analysis. The ability to detect subtle temporal patterns and anomalies equips the model with a powerful tool for earthquake prediction.</a:t>
            </a:r>
            <a:r>
              <a:rPr lang="en-GB" dirty="0"/>
              <a:t/>
            </a:r>
            <a:br>
              <a:rPr lang="en-GB" dirty="0"/>
            </a:br>
            <a:endParaRPr lang="en-GB" dirty="0"/>
          </a:p>
        </p:txBody>
      </p:sp>
      <p:sp>
        <p:nvSpPr>
          <p:cNvPr id="3" name="Content Placeholder 2"/>
          <p:cNvSpPr>
            <a:spLocks noGrp="1"/>
          </p:cNvSpPr>
          <p:nvPr>
            <p:ph idx="1"/>
          </p:nvPr>
        </p:nvSpPr>
        <p:spPr>
          <a:xfrm>
            <a:off x="581540" y="139337"/>
            <a:ext cx="8596668" cy="6043749"/>
          </a:xfrm>
        </p:spPr>
        <p:txBody>
          <a:bodyPr/>
          <a:lstStyle/>
          <a:p>
            <a:endParaRPr lang="en-GB" dirty="0"/>
          </a:p>
        </p:txBody>
      </p:sp>
    </p:spTree>
    <p:extLst>
      <p:ext uri="{BB962C8B-B14F-4D97-AF65-F5344CB8AC3E}">
        <p14:creationId xmlns:p14="http://schemas.microsoft.com/office/powerpoint/2010/main" val="3338010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t>
            </a:r>
            <a:br>
              <a:rPr lang="en-GB" dirty="0" smtClean="0"/>
            </a:br>
            <a:r>
              <a:rPr lang="en-GB" dirty="0"/>
              <a:t/>
            </a:r>
            <a:br>
              <a:rPr lang="en-GB" dirty="0"/>
            </a:br>
            <a:r>
              <a:rPr lang="en-GB" dirty="0" smtClean="0"/>
              <a:t/>
            </a:r>
            <a:br>
              <a:rPr lang="en-GB" dirty="0" smtClean="0"/>
            </a:br>
            <a:r>
              <a:rPr lang="en-GB" dirty="0"/>
              <a:t> </a:t>
            </a:r>
            <a:r>
              <a:rPr lang="en-GB" dirty="0" smtClean="0"/>
              <a:t>                   SECTION – 3</a:t>
            </a:r>
            <a:br>
              <a:rPr lang="en-GB" dirty="0" smtClean="0"/>
            </a:br>
            <a:r>
              <a:rPr lang="en-GB" dirty="0"/>
              <a:t> </a:t>
            </a:r>
            <a:r>
              <a:rPr lang="en-GB" dirty="0" smtClean="0"/>
              <a:t>              </a:t>
            </a:r>
            <a:br>
              <a:rPr lang="en-GB" dirty="0" smtClean="0"/>
            </a:br>
            <a:r>
              <a:rPr lang="en-GB" dirty="0"/>
              <a:t/>
            </a:r>
            <a:br>
              <a:rPr lang="en-GB" dirty="0"/>
            </a:br>
            <a:r>
              <a:rPr lang="en-GB" dirty="0" smtClean="0"/>
              <a:t>                     SOLUTION</a:t>
            </a:r>
            <a:endParaRPr lang="en-GB" dirty="0"/>
          </a:p>
        </p:txBody>
      </p:sp>
      <p:sp>
        <p:nvSpPr>
          <p:cNvPr id="3" name="Content Placeholder 2"/>
          <p:cNvSpPr>
            <a:spLocks noGrp="1"/>
          </p:cNvSpPr>
          <p:nvPr>
            <p:ph idx="1"/>
          </p:nvPr>
        </p:nvSpPr>
        <p:spPr/>
        <p:txBody>
          <a:bodyPr>
            <a:normAutofit/>
          </a:bodyPr>
          <a:lstStyle/>
          <a:p>
            <a:endParaRPr lang="en-GB" dirty="0"/>
          </a:p>
        </p:txBody>
      </p:sp>
    </p:spTree>
    <p:extLst>
      <p:ext uri="{BB962C8B-B14F-4D97-AF65-F5344CB8AC3E}">
        <p14:creationId xmlns:p14="http://schemas.microsoft.com/office/powerpoint/2010/main" val="1761134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045029"/>
            <a:ext cx="8364071" cy="2862322"/>
          </a:xfrm>
          <a:prstGeom prst="rect">
            <a:avLst/>
          </a:prstGeom>
          <a:noFill/>
        </p:spPr>
        <p:txBody>
          <a:bodyPr wrap="square" rtlCol="0">
            <a:spAutoFit/>
          </a:bodyPr>
          <a:lstStyle/>
          <a:p>
            <a:r>
              <a:rPr lang="en-GB" b="1" dirty="0"/>
              <a:t>RNN and LSTM </a:t>
            </a:r>
            <a:r>
              <a:rPr lang="en-GB" b="1" dirty="0" smtClean="0"/>
              <a:t>Networks</a:t>
            </a:r>
          </a:p>
          <a:p>
            <a:endParaRPr lang="en-GB" b="1" dirty="0"/>
          </a:p>
          <a:p>
            <a:endParaRPr lang="en-GB" b="1" dirty="0" smtClean="0"/>
          </a:p>
          <a:p>
            <a:endParaRPr lang="en-GB" b="1" dirty="0"/>
          </a:p>
          <a:p>
            <a:r>
              <a:rPr lang="en-GB" dirty="0"/>
              <a:t>The Earthquake Prediction Model integrates recurrent neural networks (RNNs) and long- and short-term memory (LSTM) networks to harness the power of machine learning in seismic data analysis. This section will delve into the specific functionalities of these networks and their role in enhancing prediction accuracy.</a:t>
            </a:r>
          </a:p>
          <a:p>
            <a:endParaRPr lang="en-GB" dirty="0"/>
          </a:p>
        </p:txBody>
      </p:sp>
    </p:spTree>
    <p:extLst>
      <p:ext uri="{BB962C8B-B14F-4D97-AF65-F5344CB8AC3E}">
        <p14:creationId xmlns:p14="http://schemas.microsoft.com/office/powerpoint/2010/main" val="2970280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43497" y="2751909"/>
            <a:ext cx="4428328" cy="1015663"/>
          </a:xfrm>
          <a:prstGeom prst="rect">
            <a:avLst/>
          </a:prstGeom>
          <a:noFill/>
        </p:spPr>
        <p:txBody>
          <a:bodyPr wrap="none" rtlCol="0">
            <a:spAutoFit/>
          </a:bodyPr>
          <a:lstStyle/>
          <a:p>
            <a:r>
              <a:rPr lang="en-GB" sz="6000" dirty="0" smtClean="0"/>
              <a:t>THANK YOU </a:t>
            </a:r>
            <a:endParaRPr lang="en-GB" sz="6000" dirty="0"/>
          </a:p>
        </p:txBody>
      </p:sp>
    </p:spTree>
    <p:extLst>
      <p:ext uri="{BB962C8B-B14F-4D97-AF65-F5344CB8AC3E}">
        <p14:creationId xmlns:p14="http://schemas.microsoft.com/office/powerpoint/2010/main" val="1155992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Content</a:t>
            </a:r>
            <a:br>
              <a:rPr lang="en-GB" b="1" dirty="0"/>
            </a:br>
            <a:r>
              <a:rPr lang="en-GB" b="1" dirty="0"/>
              <a:t/>
            </a:r>
            <a:br>
              <a:rPr lang="en-GB" b="1" dirty="0"/>
            </a:br>
            <a:r>
              <a:rPr lang="en-GB" b="1" dirty="0"/>
              <a:t>1. </a:t>
            </a:r>
            <a:r>
              <a:rPr lang="en-GB" b="1" dirty="0" smtClean="0"/>
              <a:t>Introduction</a:t>
            </a:r>
            <a:r>
              <a:rPr lang="en-GB" b="1" dirty="0"/>
              <a:t/>
            </a:r>
            <a:br>
              <a:rPr lang="en-GB" b="1" dirty="0"/>
            </a:br>
            <a:r>
              <a:rPr lang="en-GB" b="1" dirty="0"/>
              <a:t>2. Problem </a:t>
            </a:r>
            <a:r>
              <a:rPr lang="en-GB" b="1" dirty="0" smtClean="0"/>
              <a:t>Statement</a:t>
            </a:r>
            <a:r>
              <a:rPr lang="en-GB" b="1" dirty="0"/>
              <a:t/>
            </a:r>
            <a:br>
              <a:rPr lang="en-GB" b="1" dirty="0"/>
            </a:br>
            <a:r>
              <a:rPr lang="en-GB" b="1" dirty="0"/>
              <a:t>3. Solution</a:t>
            </a:r>
            <a:br>
              <a:rPr lang="en-GB" b="1" dirty="0"/>
            </a:br>
            <a:endParaRPr lang="en-GB" dirty="0"/>
          </a:p>
        </p:txBody>
      </p:sp>
      <p:sp>
        <p:nvSpPr>
          <p:cNvPr id="3" name="Content Placeholder 2"/>
          <p:cNvSpPr>
            <a:spLocks noGrp="1"/>
          </p:cNvSpPr>
          <p:nvPr>
            <p:ph idx="1"/>
          </p:nvPr>
        </p:nvSpPr>
        <p:spPr>
          <a:xfrm>
            <a:off x="677334" y="5368413"/>
            <a:ext cx="8596668" cy="672949"/>
          </a:xfrm>
        </p:spPr>
        <p:txBody>
          <a:bodyPr/>
          <a:lstStyle/>
          <a:p>
            <a:pPr marL="0" indent="0">
              <a:buNone/>
            </a:pPr>
            <a:endParaRPr lang="en-GB" dirty="0"/>
          </a:p>
        </p:txBody>
      </p:sp>
    </p:spTree>
    <p:extLst>
      <p:ext uri="{BB962C8B-B14F-4D97-AF65-F5344CB8AC3E}">
        <p14:creationId xmlns:p14="http://schemas.microsoft.com/office/powerpoint/2010/main" val="2172470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SECTION  -  1</a:t>
            </a:r>
            <a:br>
              <a:rPr lang="en-GB" dirty="0" smtClean="0"/>
            </a:br>
            <a:r>
              <a:rPr lang="en-GB" dirty="0"/>
              <a:t/>
            </a:r>
            <a:br>
              <a:rPr lang="en-GB" dirty="0"/>
            </a:br>
            <a:r>
              <a:rPr lang="en-GB" dirty="0" smtClean="0"/>
              <a:t/>
            </a:r>
            <a:br>
              <a:rPr lang="en-GB" dirty="0" smtClean="0"/>
            </a:br>
            <a:r>
              <a:rPr lang="en-GB" dirty="0" smtClean="0"/>
              <a:t>                       INTRODUCTION </a:t>
            </a:r>
            <a:endParaRPr lang="en-GB" dirty="0"/>
          </a:p>
        </p:txBody>
      </p:sp>
      <p:sp>
        <p:nvSpPr>
          <p:cNvPr id="3" name="Content Placeholder 2"/>
          <p:cNvSpPr>
            <a:spLocks noGrp="1"/>
          </p:cNvSpPr>
          <p:nvPr>
            <p:ph idx="1"/>
          </p:nvPr>
        </p:nvSpPr>
        <p:spPr>
          <a:xfrm>
            <a:off x="677334" y="3746090"/>
            <a:ext cx="8596668" cy="2295272"/>
          </a:xfrm>
        </p:spPr>
        <p:txBody>
          <a:bodyPr/>
          <a:lstStyle/>
          <a:p>
            <a:endParaRPr lang="en-GB" dirty="0"/>
          </a:p>
        </p:txBody>
      </p:sp>
    </p:spTree>
    <p:extLst>
      <p:ext uri="{BB962C8B-B14F-4D97-AF65-F5344CB8AC3E}">
        <p14:creationId xmlns:p14="http://schemas.microsoft.com/office/powerpoint/2010/main" val="868789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Understanding Earthquake </a:t>
            </a:r>
            <a:r>
              <a:rPr lang="en-GB" b="1" dirty="0" smtClean="0"/>
              <a:t>Prediction</a:t>
            </a:r>
            <a:br>
              <a:rPr lang="en-GB" b="1" dirty="0" smtClean="0"/>
            </a:br>
            <a:r>
              <a:rPr lang="en-GB" b="1" dirty="0"/>
              <a:t/>
            </a:r>
            <a:br>
              <a:rPr lang="en-GB" b="1" dirty="0"/>
            </a:br>
            <a:r>
              <a:rPr lang="en-GB" b="1" dirty="0" smtClean="0"/>
              <a:t>01 Seismic </a:t>
            </a:r>
            <a:r>
              <a:rPr lang="en-GB" b="1" dirty="0"/>
              <a:t>Data Analysis</a:t>
            </a:r>
            <a:br>
              <a:rPr lang="en-GB" b="1" dirty="0"/>
            </a:br>
            <a:r>
              <a:rPr lang="en-GB" dirty="0"/>
              <a:t>The Earthquake Prediction Model utilizes advanced machine learning techniques to </a:t>
            </a:r>
            <a:r>
              <a:rPr lang="en-GB" dirty="0" err="1"/>
              <a:t>analyze</a:t>
            </a:r>
            <a:r>
              <a:rPr lang="en-GB" dirty="0"/>
              <a:t> seismic data, identifying patterns and trends that can indicate the likelihood of an earthquake. By harnessing the power of recurrent neural networks (RNNs) and long- and short-term memory (LSTM) networks, the model can provide early warnings to mitigate the impact of seismic events.</a:t>
            </a:r>
            <a:br>
              <a:rPr lang="en-GB" dirty="0"/>
            </a:br>
            <a:r>
              <a:rPr lang="en-GB" dirty="0"/>
              <a:t/>
            </a:r>
            <a:br>
              <a:rPr lang="en-GB" dirty="0"/>
            </a:b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726980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02  </a:t>
            </a:r>
            <a:r>
              <a:rPr lang="en-GB" b="1" dirty="0"/>
              <a:t>Importance of Early Warnings</a:t>
            </a:r>
            <a:br>
              <a:rPr lang="en-GB" b="1" dirty="0"/>
            </a:br>
            <a:r>
              <a:rPr lang="en-GB" dirty="0"/>
              <a:t>Earthquakes pose significant risks to communities, and timely warnings are crucial for minimizing damage and ensuring public safety. The introduction of machine learning into earthquake prediction offers the potential to provide more accurate and timely forecasts, ultimately saving lives and protecting infrastructure.</a:t>
            </a:r>
            <a:br>
              <a:rPr lang="en-GB" dirty="0"/>
            </a:b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822999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a:p>
        </p:txBody>
      </p:sp>
      <p:sp>
        <p:nvSpPr>
          <p:cNvPr id="5" name="Title 4"/>
          <p:cNvSpPr>
            <a:spLocks noGrp="1"/>
          </p:cNvSpPr>
          <p:nvPr>
            <p:ph type="title"/>
          </p:nvPr>
        </p:nvSpPr>
        <p:spPr>
          <a:xfrm>
            <a:off x="677334" y="609600"/>
            <a:ext cx="8596668" cy="5632311"/>
          </a:xfrm>
          <a:prstGeom prst="rect">
            <a:avLst/>
          </a:prstGeom>
        </p:spPr>
        <p:txBody>
          <a:bodyPr>
            <a:spAutoFit/>
          </a:bodyPr>
          <a:lstStyle/>
          <a:p>
            <a:r>
              <a:rPr lang="en-GB" b="1" dirty="0" smtClean="0"/>
              <a:t>03 Advantages </a:t>
            </a:r>
            <a:r>
              <a:rPr lang="en-GB" b="1" dirty="0"/>
              <a:t>of Machine Learning</a:t>
            </a:r>
            <a:br>
              <a:rPr lang="en-GB" b="1" dirty="0"/>
            </a:br>
            <a:r>
              <a:rPr lang="en-GB" dirty="0"/>
              <a:t>Traditional earthquake prediction methods have limitations, but machine learning algorithms, particularly LSTM networks, excel in capturing and understanding the temporal patterns of seismic activities. This presentation will explore the potential of these technologies in revolutionizing earthquake prediction.</a:t>
            </a:r>
          </a:p>
        </p:txBody>
      </p:sp>
    </p:spTree>
    <p:extLst>
      <p:ext uri="{BB962C8B-B14F-4D97-AF65-F5344CB8AC3E}">
        <p14:creationId xmlns:p14="http://schemas.microsoft.com/office/powerpoint/2010/main" val="2901408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2313279" y="639873"/>
            <a:ext cx="6482377" cy="5160036"/>
          </a:xfrm>
        </p:spPr>
        <p:txBody>
          <a:bodyPr>
            <a:normAutofit fontScale="85000" lnSpcReduction="20000"/>
          </a:bodyPr>
          <a:lstStyle/>
          <a:p>
            <a:pPr marL="0" indent="0">
              <a:buNone/>
            </a:pPr>
            <a:r>
              <a:rPr lang="en-GB" dirty="0"/>
              <a:t>Role of Machine Learning in Seismic Analysis</a:t>
            </a:r>
          </a:p>
          <a:p>
            <a:endParaRPr lang="en-GB" dirty="0"/>
          </a:p>
          <a:p>
            <a:pPr marL="0" indent="0">
              <a:buNone/>
            </a:pPr>
            <a:r>
              <a:rPr lang="en-GB" dirty="0" smtClean="0"/>
              <a:t>01   Enhanced </a:t>
            </a:r>
            <a:r>
              <a:rPr lang="en-GB" dirty="0"/>
              <a:t>Data Interpretation</a:t>
            </a:r>
          </a:p>
          <a:p>
            <a:pPr marL="0" indent="0">
              <a:buNone/>
            </a:pPr>
            <a:r>
              <a:rPr lang="en-GB" dirty="0"/>
              <a:t>Machine learning algorithms, such as RNNs and LSTMs, enable the model to interpret seismic data more effectively, identifying subtle patterns and anomalies that may precede earthquakes. This allows for more nuanced and accurate predictions compared to traditional methods.</a:t>
            </a:r>
          </a:p>
          <a:p>
            <a:endParaRPr lang="en-GB" dirty="0"/>
          </a:p>
          <a:p>
            <a:pPr marL="0" indent="0">
              <a:buNone/>
            </a:pPr>
            <a:r>
              <a:rPr lang="en-GB" dirty="0" smtClean="0"/>
              <a:t>02   Real-time </a:t>
            </a:r>
            <a:r>
              <a:rPr lang="en-GB" dirty="0"/>
              <a:t>Monitoring</a:t>
            </a:r>
          </a:p>
          <a:p>
            <a:pPr marL="0" indent="0">
              <a:buNone/>
            </a:pPr>
            <a:r>
              <a:rPr lang="en-GB" dirty="0"/>
              <a:t>The Earthquake Prediction Model facilitates real-time monitoring of seismic activity, providing continuous analysis and early warnings to relevant authorities and communities. This proactive approach can significantly reduce the impact of earthquakes on human lives and infrastructure.</a:t>
            </a:r>
          </a:p>
          <a:p>
            <a:endParaRPr lang="en-GB" dirty="0"/>
          </a:p>
          <a:p>
            <a:pPr marL="0" indent="0">
              <a:buNone/>
            </a:pPr>
            <a:r>
              <a:rPr lang="en-GB" dirty="0" smtClean="0"/>
              <a:t>03  Potential </a:t>
            </a:r>
            <a:r>
              <a:rPr lang="en-GB" dirty="0"/>
              <a:t>for Global Impact</a:t>
            </a:r>
          </a:p>
          <a:p>
            <a:pPr marL="0" indent="0">
              <a:buNone/>
            </a:pPr>
            <a:r>
              <a:rPr lang="en-GB" dirty="0"/>
              <a:t>By leveraging machine learning for earthquake prediction, there is potential to create a global network of early warning systems, enhancing preparedness and response capabilities across regions prone to seismic events</a:t>
            </a:r>
            <a:r>
              <a:rPr lang="en-GB" dirty="0" smtClean="0"/>
              <a:t>.  </a:t>
            </a:r>
            <a:endParaRPr lang="en-GB" dirty="0"/>
          </a:p>
          <a:p>
            <a:endParaRPr lang="en-GB" dirty="0"/>
          </a:p>
          <a:p>
            <a:endParaRPr lang="en-GB" dirty="0"/>
          </a:p>
        </p:txBody>
      </p:sp>
      <p:pic>
        <p:nvPicPr>
          <p:cNvPr id="10" name="Picture 4" descr="https://tse2.mm.bing.net/th/id/OIP._nG_F06elFkrD33-awMcSwHaJ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687" y="760353"/>
            <a:ext cx="1894228" cy="4508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9125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mtClean="0"/>
              <a:t>                     </a:t>
            </a:r>
            <a:br>
              <a:rPr lang="en-GB" smtClean="0"/>
            </a:br>
            <a:r>
              <a:rPr lang="en-GB" smtClean="0"/>
              <a:t/>
            </a:r>
            <a:br>
              <a:rPr lang="en-GB" smtClean="0"/>
            </a:br>
            <a:r>
              <a:rPr lang="en-GB" smtClean="0"/>
              <a:t/>
            </a:r>
            <a:br>
              <a:rPr lang="en-GB" smtClean="0"/>
            </a:br>
            <a:r>
              <a:rPr lang="en-GB" smtClean="0"/>
              <a:t>                        SECTION – 2</a:t>
            </a:r>
            <a:br>
              <a:rPr lang="en-GB" smtClean="0"/>
            </a:br>
            <a:r>
              <a:rPr lang="en-GB" smtClean="0"/>
              <a:t>                       </a:t>
            </a:r>
            <a:br>
              <a:rPr lang="en-GB" smtClean="0"/>
            </a:br>
            <a:r>
              <a:rPr lang="en-GB" smtClean="0"/>
              <a:t>                 PROBLEM STATEMENT</a:t>
            </a:r>
            <a:br>
              <a:rPr lang="en-GB" smtClean="0"/>
            </a:br>
            <a:r>
              <a:rPr lang="en-GB" smtClean="0"/>
              <a:t>                       </a:t>
            </a:r>
            <a:br>
              <a:rPr lang="en-GB" smtClean="0"/>
            </a:br>
            <a:endParaRPr lang="en-GB" dirty="0"/>
          </a:p>
        </p:txBody>
      </p:sp>
      <p:sp>
        <p:nvSpPr>
          <p:cNvPr id="3" name="Content Placeholder 2"/>
          <p:cNvSpPr>
            <a:spLocks noGrp="1"/>
          </p:cNvSpPr>
          <p:nvPr>
            <p:ph idx="1"/>
          </p:nvPr>
        </p:nvSpPr>
        <p:spPr/>
        <p:txBody>
          <a:bodyPr/>
          <a:lstStyle/>
          <a:p>
            <a:r>
              <a:rPr lang="en-GB" dirty="0" smtClean="0"/>
              <a:t>                                          </a:t>
            </a:r>
            <a:endParaRPr lang="en-GB" dirty="0"/>
          </a:p>
        </p:txBody>
      </p:sp>
    </p:spTree>
    <p:extLst>
      <p:ext uri="{BB962C8B-B14F-4D97-AF65-F5344CB8AC3E}">
        <p14:creationId xmlns:p14="http://schemas.microsoft.com/office/powerpoint/2010/main" val="843145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marL="0" lvl="0" indent="0" defTabSz="914400" eaLnBrk="0" fontAlgn="base" hangingPunct="0">
              <a:spcBef>
                <a:spcPct val="0"/>
              </a:spcBef>
              <a:spcAft>
                <a:spcPct val="0"/>
              </a:spcAft>
              <a:buClrTx/>
              <a:buSzTx/>
              <a:buNone/>
            </a:pPr>
            <a:r>
              <a:rPr lang="en-US" altLang="en-US" sz="3600" b="1" dirty="0">
                <a:solidFill>
                  <a:schemeClr val="tx1"/>
                </a:solidFill>
                <a:latin typeface="Arial" panose="020B0604020202020204" pitchFamily="34" charset="0"/>
              </a:rPr>
              <a:t>Limitations of Traditional Methods</a:t>
            </a:r>
          </a:p>
          <a:p>
            <a:pPr marL="0" lvl="0" indent="0" defTabSz="914400" eaLnBrk="0" fontAlgn="base" hangingPunct="0">
              <a:spcBef>
                <a:spcPct val="0"/>
              </a:spcBef>
              <a:spcAft>
                <a:spcPct val="0"/>
              </a:spcAft>
              <a:buClrTx/>
              <a:buSzTx/>
              <a:buNone/>
            </a:pPr>
            <a:r>
              <a:rPr lang="en-US" altLang="en-US" dirty="0">
                <a:solidFill>
                  <a:schemeClr val="tx1"/>
                </a:solidFill>
                <a:latin typeface="Arial" panose="020B0604020202020204" pitchFamily="34" charset="0"/>
              </a:rPr>
              <a:t>  </a:t>
            </a:r>
            <a:endParaRPr lang="en-US" altLang="en-US" sz="60800"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r>
              <a:rPr lang="en-US" altLang="en-US" sz="2800" b="1" dirty="0" smtClean="0">
                <a:solidFill>
                  <a:schemeClr val="tx1"/>
                </a:solidFill>
                <a:latin typeface="+mj-lt"/>
              </a:rPr>
              <a:t>Challenges </a:t>
            </a:r>
            <a:r>
              <a:rPr lang="en-US" altLang="en-US" sz="2800" b="1" dirty="0">
                <a:solidFill>
                  <a:schemeClr val="tx1"/>
                </a:solidFill>
                <a:latin typeface="+mj-lt"/>
              </a:rPr>
              <a:t>in </a:t>
            </a:r>
            <a:r>
              <a:rPr lang="en-US" altLang="en-US" sz="2800" b="1" dirty="0" smtClean="0">
                <a:solidFill>
                  <a:schemeClr val="tx1"/>
                </a:solidFill>
                <a:latin typeface="+mj-lt"/>
              </a:rPr>
              <a:t>Accuracy</a:t>
            </a:r>
          </a:p>
          <a:p>
            <a:pPr marL="0" lvl="0" indent="0" defTabSz="914400" eaLnBrk="0" fontAlgn="base" hangingPunct="0">
              <a:spcBef>
                <a:spcPct val="0"/>
              </a:spcBef>
              <a:spcAft>
                <a:spcPct val="0"/>
              </a:spcAft>
              <a:buClrTx/>
              <a:buSzTx/>
              <a:buNone/>
            </a:pPr>
            <a:endParaRPr lang="en-US" altLang="en-US" sz="2800" b="1" dirty="0">
              <a:solidFill>
                <a:schemeClr val="tx1"/>
              </a:solidFill>
              <a:latin typeface="+mj-lt"/>
            </a:endParaRPr>
          </a:p>
          <a:p>
            <a:pPr marL="0" lvl="0" indent="0" defTabSz="914400" eaLnBrk="0" fontAlgn="base" hangingPunct="0">
              <a:spcBef>
                <a:spcPct val="0"/>
              </a:spcBef>
              <a:spcAft>
                <a:spcPct val="0"/>
              </a:spcAft>
              <a:buClrTx/>
              <a:buSzTx/>
              <a:buNone/>
            </a:pPr>
            <a:r>
              <a:rPr lang="en-US" altLang="en-US" sz="2300" dirty="0">
                <a:solidFill>
                  <a:schemeClr val="tx1"/>
                </a:solidFill>
                <a:latin typeface="+mj-lt"/>
              </a:rPr>
              <a:t>Traditional earthquake prediction methods often struggle to provide accurate forecasts within a reasonable timeframe, leading to challenges in effectively mitigating the impact of seismic events. This section will highlight the limitations of existing approaches and the need for more advanced prediction models</a:t>
            </a:r>
            <a:r>
              <a:rPr lang="en-US" altLang="en-US" sz="2300" dirty="0" smtClean="0">
                <a:solidFill>
                  <a:schemeClr val="tx1"/>
                </a:solidFill>
                <a:latin typeface="+mj-lt"/>
              </a:rPr>
              <a:t>.</a:t>
            </a:r>
          </a:p>
          <a:p>
            <a:pPr marL="0" lvl="0" indent="0" defTabSz="914400" eaLnBrk="0" fontAlgn="base" hangingPunct="0">
              <a:spcBef>
                <a:spcPct val="0"/>
              </a:spcBef>
              <a:spcAft>
                <a:spcPct val="0"/>
              </a:spcAft>
              <a:buClrTx/>
              <a:buSzTx/>
              <a:buNone/>
            </a:pPr>
            <a:endParaRPr lang="en-US" altLang="en-US" sz="5900" dirty="0">
              <a:solidFill>
                <a:schemeClr val="tx1"/>
              </a:solidFill>
              <a:latin typeface="+mj-lt"/>
            </a:endParaRPr>
          </a:p>
          <a:p>
            <a:pPr marL="0" lvl="0" indent="0" defTabSz="914400" eaLnBrk="0" fontAlgn="base" hangingPunct="0">
              <a:spcBef>
                <a:spcPct val="0"/>
              </a:spcBef>
              <a:spcAft>
                <a:spcPct val="0"/>
              </a:spcAft>
              <a:buClrTx/>
              <a:buSzTx/>
              <a:buNone/>
            </a:pPr>
            <a:r>
              <a:rPr lang="en-US" altLang="en-US" sz="2500" b="1" dirty="0" smtClean="0">
                <a:solidFill>
                  <a:schemeClr val="tx1"/>
                </a:solidFill>
                <a:latin typeface="+mj-lt"/>
              </a:rPr>
              <a:t>Timeliness </a:t>
            </a:r>
            <a:r>
              <a:rPr lang="en-US" altLang="en-US" sz="2500" b="1" dirty="0">
                <a:solidFill>
                  <a:schemeClr val="tx1"/>
                </a:solidFill>
                <a:latin typeface="+mj-lt"/>
              </a:rPr>
              <a:t>of Warnings</a:t>
            </a:r>
          </a:p>
          <a:p>
            <a:pPr marL="0" lvl="0" indent="0" defTabSz="914400" eaLnBrk="0" fontAlgn="base" hangingPunct="0">
              <a:spcBef>
                <a:spcPct val="0"/>
              </a:spcBef>
              <a:spcAft>
                <a:spcPct val="0"/>
              </a:spcAft>
              <a:buClrTx/>
              <a:buSzTx/>
              <a:buNone/>
            </a:pPr>
            <a:endParaRPr lang="en-US" altLang="en-US" sz="2300" dirty="0" smtClean="0">
              <a:solidFill>
                <a:schemeClr val="tx1"/>
              </a:solidFill>
              <a:latin typeface="+mj-lt"/>
            </a:endParaRPr>
          </a:p>
          <a:p>
            <a:pPr marL="0" lvl="0" indent="0" defTabSz="914400" eaLnBrk="0" fontAlgn="base" hangingPunct="0">
              <a:spcBef>
                <a:spcPct val="0"/>
              </a:spcBef>
              <a:spcAft>
                <a:spcPct val="0"/>
              </a:spcAft>
              <a:buClrTx/>
              <a:buSzTx/>
              <a:buNone/>
            </a:pPr>
            <a:r>
              <a:rPr lang="en-US" altLang="en-US" sz="2300" dirty="0" smtClean="0">
                <a:solidFill>
                  <a:schemeClr val="tx1"/>
                </a:solidFill>
                <a:latin typeface="+mj-lt"/>
              </a:rPr>
              <a:t>The </a:t>
            </a:r>
            <a:r>
              <a:rPr lang="en-US" altLang="en-US" sz="2300" dirty="0">
                <a:solidFill>
                  <a:schemeClr val="tx1"/>
                </a:solidFill>
                <a:latin typeface="+mj-lt"/>
              </a:rPr>
              <a:t>delayed nature of traditional earthquake prediction methods hinders the ability to issue timely warnings, impacting the preparedness and response capabilities of communities. The Earthquake Prediction Model aims to address these shortcomings through the integration of machine learning algorithms</a:t>
            </a:r>
            <a:r>
              <a:rPr lang="en-US" altLang="en-US" sz="2300" dirty="0" smtClean="0">
                <a:solidFill>
                  <a:schemeClr val="tx1"/>
                </a:solidFill>
                <a:latin typeface="+mj-lt"/>
              </a:rPr>
              <a:t>.</a:t>
            </a:r>
          </a:p>
          <a:p>
            <a:pPr marL="0" lvl="0" indent="0" defTabSz="914400" eaLnBrk="0" fontAlgn="base" hangingPunct="0">
              <a:spcBef>
                <a:spcPct val="0"/>
              </a:spcBef>
              <a:spcAft>
                <a:spcPct val="0"/>
              </a:spcAft>
              <a:buClrTx/>
              <a:buSzTx/>
              <a:buNone/>
            </a:pPr>
            <a:endParaRPr lang="en-US" altLang="en-US" sz="6500" dirty="0" smtClean="0">
              <a:solidFill>
                <a:schemeClr val="tx1"/>
              </a:solidFill>
              <a:latin typeface="+mj-lt"/>
            </a:endParaRPr>
          </a:p>
          <a:p>
            <a:pPr marL="0" lvl="0" indent="0" defTabSz="914400" eaLnBrk="0" fontAlgn="base" hangingPunct="0">
              <a:spcBef>
                <a:spcPct val="0"/>
              </a:spcBef>
              <a:spcAft>
                <a:spcPct val="0"/>
              </a:spcAft>
              <a:buClrTx/>
              <a:buSzTx/>
              <a:buNone/>
            </a:pPr>
            <a:r>
              <a:rPr lang="en-US" altLang="en-US" sz="2500" b="1" dirty="0" smtClean="0">
                <a:solidFill>
                  <a:schemeClr val="tx1"/>
                </a:solidFill>
                <a:latin typeface="+mj-lt"/>
              </a:rPr>
              <a:t>Risk </a:t>
            </a:r>
            <a:r>
              <a:rPr lang="en-US" altLang="en-US" sz="2500" b="1" dirty="0">
                <a:solidFill>
                  <a:schemeClr val="tx1"/>
                </a:solidFill>
                <a:latin typeface="+mj-lt"/>
              </a:rPr>
              <a:t>to Human Lives and Infrastructure</a:t>
            </a:r>
          </a:p>
          <a:p>
            <a:pPr marL="0" lvl="0" indent="0" defTabSz="914400" eaLnBrk="0" fontAlgn="base" hangingPunct="0">
              <a:spcBef>
                <a:spcPct val="0"/>
              </a:spcBef>
              <a:spcAft>
                <a:spcPct val="0"/>
              </a:spcAft>
              <a:buClrTx/>
              <a:buSzTx/>
              <a:buNone/>
            </a:pPr>
            <a:endParaRPr lang="en-US" altLang="en-US" sz="2300" dirty="0" smtClean="0">
              <a:solidFill>
                <a:schemeClr val="tx1"/>
              </a:solidFill>
              <a:latin typeface="+mj-lt"/>
            </a:endParaRPr>
          </a:p>
          <a:p>
            <a:pPr marL="0" lvl="0" indent="0" defTabSz="914400" eaLnBrk="0" fontAlgn="base" hangingPunct="0">
              <a:spcBef>
                <a:spcPct val="0"/>
              </a:spcBef>
              <a:spcAft>
                <a:spcPct val="0"/>
              </a:spcAft>
              <a:buClrTx/>
              <a:buSzTx/>
              <a:buNone/>
            </a:pPr>
            <a:r>
              <a:rPr lang="en-US" altLang="en-US" sz="2300" dirty="0" smtClean="0">
                <a:solidFill>
                  <a:schemeClr val="tx1"/>
                </a:solidFill>
                <a:latin typeface="+mj-lt"/>
              </a:rPr>
              <a:t>The </a:t>
            </a:r>
            <a:r>
              <a:rPr lang="en-US" altLang="en-US" sz="2300" dirty="0">
                <a:solidFill>
                  <a:schemeClr val="tx1"/>
                </a:solidFill>
                <a:latin typeface="+mj-lt"/>
              </a:rPr>
              <a:t>consequences of inaccurate or delayed earthquake predictions can be catastrophic, posing a significant risk to human lives and critical infrastructure. This presentation will emphasize the urgency of adopting more effective prediction methods to minimize these risks.</a:t>
            </a:r>
            <a:endParaRPr lang="en-US" altLang="en-US" sz="5900" dirty="0">
              <a:solidFill>
                <a:schemeClr val="tx1"/>
              </a:solidFill>
              <a:latin typeface="+mj-lt"/>
            </a:endParaRPr>
          </a:p>
          <a:p>
            <a:endParaRPr lang="en-GB" dirty="0"/>
          </a:p>
        </p:txBody>
      </p:sp>
      <p:pic>
        <p:nvPicPr>
          <p:cNvPr id="2054" name="Picture 6" descr="https://images.unsplash.com/photo-1599069956279-3853995091bd?crop=entropy&amp;cs=tinysrgb&amp;fit=crop&amp;fm=jpg&amp;ixid=M3w0OTA1NzB8MHwxfHNlYXJjaHwxfHxDaGFsbGVuZ2VzJTJDaW4lMkNBY2N1cmFjeXxlbnwwfHx8fDE3MTIxNjQ4Mzl8MA&amp;ixlib=rb-4.0.3&amp;q=80&amp;w=1080?w=800&amp;h=450&amp;utm_source=PopAi&amp;utm_medium=referr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510" y="1021976"/>
            <a:ext cx="1654362" cy="981133"/>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https://images.unsplash.com/photo-1533563180007-9f3f0af01970?crop=entropy&amp;cs=tinysrgb&amp;fit=crop&amp;fm=jpg&amp;ixid=M3w0OTA1NzB8MHwxfHNlYXJjaHwxfHxUaW1lbGluZXNzJTJDb2YlMkNXYXJuaW5nc3xlbnwwfHx8fDE3MTIxNjQ4Mzl8MA&amp;ixlib=rb-4.0.3&amp;q=80&amp;w=1080?w=800&amp;h=450&amp;utm_source=PopAi&amp;utm_medium=referr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1306" y="1021976"/>
            <a:ext cx="1654362" cy="98113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images.unsplash.com/photo-1606996251932-0ebaf25eb954?crop=entropy&amp;cs=tinysrgb&amp;fit=crop&amp;fm=jpg&amp;ixid=M3w0OTA1NzB8MHwxfHNlYXJjaHwxfHxSaXNrJTJDdG8lMkNIdW1hbiUyQ0xpdmVzJTJDYW5kJTJDSW5mcmFzdHJ1Y3R1cmV8ZW58MHx8fHwxNzEyMTY0ODM5fDA&amp;ixlib=rb-4.0.3&amp;q=80&amp;w=1080?w=800&amp;h=450&amp;utm_source=PopAi&amp;utm_medium=referr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6943" y="1021977"/>
            <a:ext cx="1654362" cy="981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23478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TotalTime>
  <Words>676</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Earthquake Prediction Model </vt:lpstr>
      <vt:lpstr>Content  1. Introduction 2. Problem Statement 3. Solution </vt:lpstr>
      <vt:lpstr>                         SECTION  -  1                          INTRODUCTION </vt:lpstr>
      <vt:lpstr>Understanding Earthquake Prediction  01 Seismic Data Analysis The Earthquake Prediction Model utilizes advanced machine learning techniques to analyze seismic data, identifying patterns and trends that can indicate the likelihood of an earthquake. By harnessing the power of recurrent neural networks (RNNs) and long- and short-term memory (LSTM) networks, the model can provide early warnings to mitigate the impact of seismic events.  </vt:lpstr>
      <vt:lpstr>02  Importance of Early Warnings Earthquakes pose significant risks to communities, and timely warnings are crucial for minimizing damage and ensuring public safety. The introduction of machine learning into earthquake prediction offers the potential to provide more accurate and timely forecasts, ultimately saving lives and protecting infrastructure. </vt:lpstr>
      <vt:lpstr>03 Advantages of Machine Learning Traditional earthquake prediction methods have limitations, but machine learning algorithms, particularly LSTM networks, excel in capturing and understanding the temporal patterns of seismic activities. This presentation will explore the potential of these technologies in revolutionizing earthquake prediction.</vt:lpstr>
      <vt:lpstr>PowerPoint Presentation</vt:lpstr>
      <vt:lpstr>                                                SECTION – 2                                          PROBLEM STATEMENT                         </vt:lpstr>
      <vt:lpstr>PowerPoint Presentation</vt:lpstr>
      <vt:lpstr>Data-Driven Approach 01 Harnessing Seismic Data The Earthquake Prediction Model recognizes the potential of leveraging vast amounts of seismic data to enhance prediction accuracy. By adopting a data-driven approach, the model aims to extract valuable insights from complex seismic patterns, enabling more precise forecasts and early warnings. 02 Machine Learning Advantages This section will explore the inherent advantages of employing machine learning algorithms, particularly RNNs and LSTMs, in seismic data analysis. The ability to detect subtle temporal patterns and anomalies equips the model with a powerful tool for earthquake prediction. </vt:lpstr>
      <vt:lpstr>                                           SECTION – 3                                       SOLUTION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Earthquake Prediction Model</dc:title>
  <dc:creator>Mahendran</dc:creator>
  <cp:lastModifiedBy>Mahendran</cp:lastModifiedBy>
  <cp:revision>3</cp:revision>
  <dcterms:created xsi:type="dcterms:W3CDTF">2024-04-03T17:23:42Z</dcterms:created>
  <dcterms:modified xsi:type="dcterms:W3CDTF">2024-04-03T17:42:30Z</dcterms:modified>
</cp:coreProperties>
</file>