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9/28/2023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9/28/2023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9/28/2023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D3AD0-B0E4-D1B4-4E66-1EADE32654F7}"/>
              </a:ext>
            </a:extLst>
          </p:cNvPr>
          <p:cNvSpPr>
            <a:spLocks noGrp="1"/>
          </p:cNvSpPr>
          <p:nvPr>
            <p:ph type="ctrTitle"/>
          </p:nvPr>
        </p:nvSpPr>
        <p:spPr>
          <a:xfrm>
            <a:off x="581191" y="847175"/>
            <a:ext cx="10993549" cy="1475013"/>
          </a:xfrm>
        </p:spPr>
        <p:txBody>
          <a:bodyPr>
            <a:normAutofit/>
          </a:bodyPr>
          <a:lstStyle/>
          <a:p>
            <a:pPr algn="ctr"/>
            <a:r>
              <a:rPr lang="en-IN" sz="4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INTERNET OF THINGS </a:t>
            </a:r>
            <a:br>
              <a:rPr lang="en-IN" sz="4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br>
            <a:r>
              <a:rPr lang="en-IN" sz="4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IBM – NAAN </a:t>
            </a:r>
            <a:r>
              <a:rPr lang="en-IN" sz="4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MUdHALVAN</a:t>
            </a:r>
            <a:r>
              <a:rPr lang="en-IN" sz="4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 COURSE </a:t>
            </a:r>
            <a:endParaRPr lang="en-IN" sz="4400" dirty="0"/>
          </a:p>
        </p:txBody>
      </p:sp>
      <p:sp>
        <p:nvSpPr>
          <p:cNvPr id="3" name="Subtitle 2">
            <a:extLst>
              <a:ext uri="{FF2B5EF4-FFF2-40B4-BE49-F238E27FC236}">
                <a16:creationId xmlns:a16="http://schemas.microsoft.com/office/drawing/2014/main" id="{DC339A10-1435-1681-31D3-6A03E3AAF217}"/>
              </a:ext>
            </a:extLst>
          </p:cNvPr>
          <p:cNvSpPr>
            <a:spLocks noGrp="1"/>
          </p:cNvSpPr>
          <p:nvPr>
            <p:ph type="subTitle" idx="1"/>
          </p:nvPr>
        </p:nvSpPr>
        <p:spPr>
          <a:xfrm>
            <a:off x="581194" y="2351065"/>
            <a:ext cx="10993546" cy="590321"/>
          </a:xfrm>
        </p:spPr>
        <p:txBody>
          <a:bodyPr>
            <a:normAutofit/>
          </a:bodyPr>
          <a:lstStyle/>
          <a:p>
            <a:pPr algn="ctr"/>
            <a:r>
              <a:rPr lang="en-IN" sz="2800" dirty="0"/>
              <a:t>PHASE 1: PROBLEM SOLVING &amp; DESIGN THINKING</a:t>
            </a:r>
          </a:p>
        </p:txBody>
      </p:sp>
      <p:sp>
        <p:nvSpPr>
          <p:cNvPr id="4" name="TextBox 3">
            <a:extLst>
              <a:ext uri="{FF2B5EF4-FFF2-40B4-BE49-F238E27FC236}">
                <a16:creationId xmlns:a16="http://schemas.microsoft.com/office/drawing/2014/main" id="{B4388124-1C08-8A42-2798-153104FED5D2}"/>
              </a:ext>
            </a:extLst>
          </p:cNvPr>
          <p:cNvSpPr txBox="1"/>
          <p:nvPr/>
        </p:nvSpPr>
        <p:spPr>
          <a:xfrm>
            <a:off x="1876927" y="3333169"/>
            <a:ext cx="5542012" cy="2677656"/>
          </a:xfrm>
          <a:prstGeom prst="rect">
            <a:avLst/>
          </a:prstGeom>
          <a:solidFill>
            <a:schemeClr val="bg1"/>
          </a:solidFill>
          <a:ln>
            <a:solidFill>
              <a:schemeClr val="tx1"/>
            </a:solidFill>
          </a:ln>
        </p:spPr>
        <p:txBody>
          <a:bodyPr wrap="square" rtlCol="0">
            <a:spAutoFit/>
          </a:bodyPr>
          <a:lstStyle/>
          <a:p>
            <a:pPr marL="285750" indent="-285750">
              <a:buFont typeface="Arial" panose="020B0604020202020204" pitchFamily="34" charset="0"/>
              <a:buChar char="•"/>
            </a:pPr>
            <a:r>
              <a:rPr lang="en-IN" sz="2800" b="1" dirty="0">
                <a:latin typeface="Vijaya" panose="02020604020202020204" pitchFamily="18" charset="0"/>
                <a:cs typeface="Vijaya" panose="02020604020202020204" pitchFamily="18" charset="0"/>
              </a:rPr>
              <a:t>Problem Statement</a:t>
            </a:r>
          </a:p>
          <a:p>
            <a:pPr marL="285750" indent="-285750">
              <a:buFont typeface="Arial" panose="020B0604020202020204" pitchFamily="34" charset="0"/>
              <a:buChar char="•"/>
            </a:pPr>
            <a:r>
              <a:rPr lang="en-IN" sz="2800" b="1" dirty="0">
                <a:latin typeface="Vijaya" panose="02020604020202020204" pitchFamily="18" charset="0"/>
                <a:cs typeface="Vijaya" panose="02020604020202020204" pitchFamily="18" charset="0"/>
              </a:rPr>
              <a:t>Solution </a:t>
            </a:r>
          </a:p>
          <a:p>
            <a:pPr marL="285750" indent="-285750">
              <a:buFont typeface="Arial" panose="020B0604020202020204" pitchFamily="34" charset="0"/>
              <a:buChar char="•"/>
            </a:pPr>
            <a:r>
              <a:rPr lang="en-IN" sz="2800" b="1" dirty="0">
                <a:latin typeface="Vijaya" panose="02020604020202020204" pitchFamily="18" charset="0"/>
                <a:cs typeface="Vijaya" panose="02020604020202020204" pitchFamily="18" charset="0"/>
              </a:rPr>
              <a:t>Project Objective</a:t>
            </a:r>
          </a:p>
          <a:p>
            <a:pPr marL="285750" indent="-285750">
              <a:buFont typeface="Arial" panose="020B0604020202020204" pitchFamily="34" charset="0"/>
              <a:buChar char="•"/>
            </a:pPr>
            <a:r>
              <a:rPr lang="en-IN" sz="2800" b="1" dirty="0">
                <a:latin typeface="Vijaya" panose="02020604020202020204" pitchFamily="18" charset="0"/>
                <a:cs typeface="Vijaya" panose="02020604020202020204" pitchFamily="18" charset="0"/>
              </a:rPr>
              <a:t>IoT Sensor Design</a:t>
            </a:r>
          </a:p>
          <a:p>
            <a:pPr marL="285750" indent="-285750">
              <a:buFont typeface="Arial" panose="020B0604020202020204" pitchFamily="34" charset="0"/>
              <a:buChar char="•"/>
            </a:pPr>
            <a:r>
              <a:rPr lang="en-IN" sz="2800" b="1" dirty="0">
                <a:latin typeface="Vijaya" panose="02020604020202020204" pitchFamily="18" charset="0"/>
                <a:cs typeface="Vijaya" panose="02020604020202020204" pitchFamily="18" charset="0"/>
              </a:rPr>
              <a:t>Real-Time Transit Information Platform</a:t>
            </a:r>
          </a:p>
          <a:p>
            <a:pPr marL="285750" indent="-285750">
              <a:buFont typeface="Arial" panose="020B0604020202020204" pitchFamily="34" charset="0"/>
              <a:buChar char="•"/>
            </a:pPr>
            <a:r>
              <a:rPr lang="en-IN" sz="2800" b="1" dirty="0">
                <a:latin typeface="Vijaya" panose="02020604020202020204" pitchFamily="18" charset="0"/>
                <a:cs typeface="Vijaya" panose="02020604020202020204" pitchFamily="18" charset="0"/>
              </a:rPr>
              <a:t>Integration Approach</a:t>
            </a:r>
          </a:p>
        </p:txBody>
      </p:sp>
      <p:sp>
        <p:nvSpPr>
          <p:cNvPr id="5" name="TextBox 4">
            <a:extLst>
              <a:ext uri="{FF2B5EF4-FFF2-40B4-BE49-F238E27FC236}">
                <a16:creationId xmlns:a16="http://schemas.microsoft.com/office/drawing/2014/main" id="{ABD41E4A-F225-0657-49AB-406F702BFB88}"/>
              </a:ext>
            </a:extLst>
          </p:cNvPr>
          <p:cNvSpPr txBox="1"/>
          <p:nvPr/>
        </p:nvSpPr>
        <p:spPr>
          <a:xfrm>
            <a:off x="8209280" y="3617522"/>
            <a:ext cx="3017520" cy="1938992"/>
          </a:xfrm>
          <a:prstGeom prst="rect">
            <a:avLst/>
          </a:prstGeom>
          <a:noFill/>
        </p:spPr>
        <p:txBody>
          <a:bodyPr wrap="square" rtlCol="0">
            <a:spAutoFit/>
          </a:bodyPr>
          <a:lstStyle/>
          <a:p>
            <a:pPr algn="ctr"/>
            <a:r>
              <a:rPr lang="en-IN" sz="2400" dirty="0">
                <a:solidFill>
                  <a:schemeClr val="bg1"/>
                </a:solidFill>
              </a:rPr>
              <a:t>TEAM RADIANCE</a:t>
            </a:r>
          </a:p>
          <a:p>
            <a:pPr algn="ctr"/>
            <a:endParaRPr lang="en-IN" sz="2400" dirty="0">
              <a:solidFill>
                <a:schemeClr val="bg1"/>
              </a:solidFill>
            </a:endParaRPr>
          </a:p>
          <a:p>
            <a:pPr algn="ctr"/>
            <a:r>
              <a:rPr lang="en-IN" sz="2400" dirty="0">
                <a:solidFill>
                  <a:schemeClr val="bg1"/>
                </a:solidFill>
              </a:rPr>
              <a:t>NARMADA.S</a:t>
            </a:r>
          </a:p>
          <a:p>
            <a:pPr algn="ctr"/>
            <a:r>
              <a:rPr lang="en-IN" sz="2400" dirty="0">
                <a:solidFill>
                  <a:schemeClr val="bg1"/>
                </a:solidFill>
              </a:rPr>
              <a:t>NITHYASREE.M</a:t>
            </a:r>
          </a:p>
          <a:p>
            <a:pPr algn="ctr"/>
            <a:r>
              <a:rPr lang="en-IN" sz="2400" dirty="0">
                <a:solidFill>
                  <a:schemeClr val="bg1"/>
                </a:solidFill>
              </a:rPr>
              <a:t>PRIYADHARSHINI.H</a:t>
            </a:r>
          </a:p>
        </p:txBody>
      </p:sp>
    </p:spTree>
    <p:extLst>
      <p:ext uri="{BB962C8B-B14F-4D97-AF65-F5344CB8AC3E}">
        <p14:creationId xmlns:p14="http://schemas.microsoft.com/office/powerpoint/2010/main" val="231430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F0AD-3C29-18D3-72C1-D5DB57460380}"/>
              </a:ext>
            </a:extLst>
          </p:cNvPr>
          <p:cNvSpPr>
            <a:spLocks noGrp="1"/>
          </p:cNvSpPr>
          <p:nvPr>
            <p:ph type="title"/>
          </p:nvPr>
        </p:nvSpPr>
        <p:spPr>
          <a:xfrm>
            <a:off x="538480" y="702156"/>
            <a:ext cx="11072328" cy="862484"/>
          </a:xfrm>
        </p:spPr>
        <p:txBody>
          <a:bodyPr>
            <a:normAutofit/>
          </a:bodyPr>
          <a:lstStyle/>
          <a:p>
            <a:pPr algn="ctr"/>
            <a:r>
              <a:rPr lang="en-IN" sz="4000" dirty="0"/>
              <a:t>PROBLEM STATEMENT</a:t>
            </a:r>
          </a:p>
        </p:txBody>
      </p:sp>
      <p:sp>
        <p:nvSpPr>
          <p:cNvPr id="4" name="Rectangle 3">
            <a:extLst>
              <a:ext uri="{FF2B5EF4-FFF2-40B4-BE49-F238E27FC236}">
                <a16:creationId xmlns:a16="http://schemas.microsoft.com/office/drawing/2014/main" id="{8CEDA3EE-3701-91E2-41BD-22A97619B545}"/>
              </a:ext>
            </a:extLst>
          </p:cNvPr>
          <p:cNvSpPr/>
          <p:nvPr/>
        </p:nvSpPr>
        <p:spPr>
          <a:xfrm>
            <a:off x="458804" y="2175309"/>
            <a:ext cx="11274392" cy="413886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5983B47-9488-4E4B-D38C-42B27994526F}"/>
              </a:ext>
            </a:extLst>
          </p:cNvPr>
          <p:cNvSpPr txBox="1"/>
          <p:nvPr/>
        </p:nvSpPr>
        <p:spPr>
          <a:xfrm>
            <a:off x="802640" y="2468880"/>
            <a:ext cx="10556240" cy="3539430"/>
          </a:xfrm>
          <a:prstGeom prst="rect">
            <a:avLst/>
          </a:prstGeom>
          <a:noFill/>
        </p:spPr>
        <p:txBody>
          <a:bodyPr wrap="square" rtlCol="0">
            <a:spAutoFit/>
          </a:bodyPr>
          <a:lstStyle/>
          <a:p>
            <a:r>
              <a:rPr lang="en-US" sz="2800" b="0" i="0" dirty="0">
                <a:solidFill>
                  <a:schemeClr val="bg1"/>
                </a:solidFill>
                <a:effectLst/>
                <a:latin typeface="Times New Roman" panose="02020603050405020304" pitchFamily="18" charset="0"/>
                <a:cs typeface="Times New Roman" panose="02020603050405020304" pitchFamily="18" charset="0"/>
              </a:rPr>
              <a:t>The project involves integrating IoT sensors into public transportation vehicles to monitor ridership, track locations, and predict arrival times. The goal is to provide real-time transit information to the public through a public platform, enhancing the efficiency and quality of public transportation services. This project includes defining objectives, designing the IoT sensor system, developing the real-time transit information platform, and integrating them using IoT technology and Python.</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0280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F0AD-3C29-18D3-72C1-D5DB57460380}"/>
              </a:ext>
            </a:extLst>
          </p:cNvPr>
          <p:cNvSpPr>
            <a:spLocks noGrp="1"/>
          </p:cNvSpPr>
          <p:nvPr>
            <p:ph type="title"/>
          </p:nvPr>
        </p:nvSpPr>
        <p:spPr>
          <a:xfrm>
            <a:off x="458804" y="833120"/>
            <a:ext cx="3220720" cy="701040"/>
          </a:xfrm>
        </p:spPr>
        <p:txBody>
          <a:bodyPr>
            <a:normAutofit fontScale="90000"/>
          </a:bodyPr>
          <a:lstStyle/>
          <a:p>
            <a:pPr algn="ctr"/>
            <a:r>
              <a:rPr lang="en-IN" sz="4900" dirty="0"/>
              <a:t>SOLUTION</a:t>
            </a:r>
            <a:r>
              <a:rPr lang="en-IN" sz="4000" dirty="0"/>
              <a:t> :</a:t>
            </a:r>
          </a:p>
        </p:txBody>
      </p:sp>
      <p:sp>
        <p:nvSpPr>
          <p:cNvPr id="4" name="Rectangle 3">
            <a:extLst>
              <a:ext uri="{FF2B5EF4-FFF2-40B4-BE49-F238E27FC236}">
                <a16:creationId xmlns:a16="http://schemas.microsoft.com/office/drawing/2014/main" id="{8CEDA3EE-3701-91E2-41BD-22A97619B545}"/>
              </a:ext>
            </a:extLst>
          </p:cNvPr>
          <p:cNvSpPr/>
          <p:nvPr/>
        </p:nvSpPr>
        <p:spPr>
          <a:xfrm>
            <a:off x="458804" y="2175309"/>
            <a:ext cx="11274392" cy="4073091"/>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5983B47-9488-4E4B-D38C-42B27994526F}"/>
              </a:ext>
            </a:extLst>
          </p:cNvPr>
          <p:cNvSpPr txBox="1"/>
          <p:nvPr/>
        </p:nvSpPr>
        <p:spPr>
          <a:xfrm>
            <a:off x="721360" y="2175309"/>
            <a:ext cx="10556240" cy="3970318"/>
          </a:xfrm>
          <a:prstGeom prst="rect">
            <a:avLst/>
          </a:prstGeom>
          <a:noFill/>
        </p:spPr>
        <p:txBody>
          <a:bodyPr wrap="square" rtlCol="0">
            <a:spAutoFit/>
          </a:bodyPr>
          <a:lstStyle/>
          <a:p>
            <a:r>
              <a:rPr lang="en-US" sz="2800" b="0" i="0" dirty="0">
                <a:solidFill>
                  <a:schemeClr val="bg1"/>
                </a:solidFill>
                <a:effectLst/>
                <a:latin typeface="Times New Roman" panose="02020603050405020304" pitchFamily="18" charset="0"/>
                <a:cs typeface="Times New Roman" panose="02020603050405020304" pitchFamily="18" charset="0"/>
              </a:rPr>
              <a:t>In the quest to modernize and streamline public transportation communication, our initiative adopts RFID technology, a game-changer in real-time data relay. By outfitting buses with RFID tags, we can swiftly capture and convey vital transit particulars. This information is then vividly and dynamically represented on digital displays at bus stations. As passengers receive timely updates, confusion and waiting times diminish. Consequently, this holistic approach not only magnifies the commuter experience but also fortifies the operational integrity and responsiveness of bus terminal systems.</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5BAE102-E655-50F5-06B3-984D2FEB3F6B}"/>
              </a:ext>
            </a:extLst>
          </p:cNvPr>
          <p:cNvSpPr txBox="1"/>
          <p:nvPr/>
        </p:nvSpPr>
        <p:spPr>
          <a:xfrm>
            <a:off x="3931920" y="768141"/>
            <a:ext cx="7670800" cy="830997"/>
          </a:xfrm>
          <a:prstGeom prst="rect">
            <a:avLst/>
          </a:prstGeom>
          <a:noFill/>
        </p:spPr>
        <p:txBody>
          <a:bodyPr wrap="square" rtlCol="0">
            <a:spAutoFit/>
          </a:bodyPr>
          <a:lstStyle/>
          <a:p>
            <a:pPr algn="ctr"/>
            <a:r>
              <a:rPr lang="en-US" sz="2400" dirty="0">
                <a:solidFill>
                  <a:schemeClr val="bg1"/>
                </a:solidFill>
              </a:rPr>
              <a:t>DIGITAL BUS STATION SIGNAGE WITH RFID FOR ENHANCED PASSENGER EXPERIENCE</a:t>
            </a:r>
            <a:endParaRPr lang="en-IN" sz="2400" dirty="0">
              <a:solidFill>
                <a:schemeClr val="bg1"/>
              </a:solidFill>
            </a:endParaRPr>
          </a:p>
        </p:txBody>
      </p:sp>
    </p:spTree>
    <p:extLst>
      <p:ext uri="{BB962C8B-B14F-4D97-AF65-F5344CB8AC3E}">
        <p14:creationId xmlns:p14="http://schemas.microsoft.com/office/powerpoint/2010/main" val="1166594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F0AD-3C29-18D3-72C1-D5DB57460380}"/>
              </a:ext>
            </a:extLst>
          </p:cNvPr>
          <p:cNvSpPr>
            <a:spLocks noGrp="1"/>
          </p:cNvSpPr>
          <p:nvPr>
            <p:ph type="title"/>
          </p:nvPr>
        </p:nvSpPr>
        <p:spPr>
          <a:xfrm>
            <a:off x="579120" y="702156"/>
            <a:ext cx="11031688" cy="852324"/>
          </a:xfrm>
        </p:spPr>
        <p:txBody>
          <a:bodyPr>
            <a:normAutofit/>
          </a:bodyPr>
          <a:lstStyle/>
          <a:p>
            <a:pPr algn="ctr"/>
            <a:r>
              <a:rPr lang="en-IN" sz="4000" dirty="0"/>
              <a:t>Project objective</a:t>
            </a:r>
          </a:p>
        </p:txBody>
      </p:sp>
      <p:sp>
        <p:nvSpPr>
          <p:cNvPr id="7" name="Rectangle 6">
            <a:extLst>
              <a:ext uri="{FF2B5EF4-FFF2-40B4-BE49-F238E27FC236}">
                <a16:creationId xmlns:a16="http://schemas.microsoft.com/office/drawing/2014/main" id="{C1F19427-9D16-8117-BE80-4EB9590A9751}"/>
              </a:ext>
            </a:extLst>
          </p:cNvPr>
          <p:cNvSpPr/>
          <p:nvPr/>
        </p:nvSpPr>
        <p:spPr>
          <a:xfrm>
            <a:off x="9276080" y="2175309"/>
            <a:ext cx="2479040" cy="413886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1E3209B-FD27-2EE8-DD8D-73D0881251D2}"/>
              </a:ext>
            </a:extLst>
          </p:cNvPr>
          <p:cNvSpPr/>
          <p:nvPr/>
        </p:nvSpPr>
        <p:spPr>
          <a:xfrm>
            <a:off x="6362600" y="2175309"/>
            <a:ext cx="2479040" cy="413886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57C14E20-BF90-1CD4-FD01-88C1CB5694DF}"/>
              </a:ext>
            </a:extLst>
          </p:cNvPr>
          <p:cNvSpPr/>
          <p:nvPr/>
        </p:nvSpPr>
        <p:spPr>
          <a:xfrm>
            <a:off x="3449120" y="2175309"/>
            <a:ext cx="2479040" cy="413886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F7940646-5868-98B6-08FE-5D59C64EE97F}"/>
              </a:ext>
            </a:extLst>
          </p:cNvPr>
          <p:cNvSpPr/>
          <p:nvPr/>
        </p:nvSpPr>
        <p:spPr>
          <a:xfrm>
            <a:off x="479760" y="2175309"/>
            <a:ext cx="2479040" cy="413886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24E1A0C7-E8E7-CC9C-E287-30C8772ED8C7}"/>
              </a:ext>
            </a:extLst>
          </p:cNvPr>
          <p:cNvSpPr/>
          <p:nvPr/>
        </p:nvSpPr>
        <p:spPr>
          <a:xfrm>
            <a:off x="579120" y="2265680"/>
            <a:ext cx="2235200" cy="61644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690761CD-E93A-8C56-8811-E111E47E7094}"/>
              </a:ext>
            </a:extLst>
          </p:cNvPr>
          <p:cNvSpPr/>
          <p:nvPr/>
        </p:nvSpPr>
        <p:spPr>
          <a:xfrm>
            <a:off x="3571040" y="2265679"/>
            <a:ext cx="2235200" cy="616447"/>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98045493-25A3-A309-7D02-5748FDB51672}"/>
              </a:ext>
            </a:extLst>
          </p:cNvPr>
          <p:cNvSpPr/>
          <p:nvPr/>
        </p:nvSpPr>
        <p:spPr>
          <a:xfrm>
            <a:off x="6484520" y="2265680"/>
            <a:ext cx="2235200" cy="61644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E3AA1F79-4DDB-6D3C-0728-370FF556E9C8}"/>
              </a:ext>
            </a:extLst>
          </p:cNvPr>
          <p:cNvSpPr/>
          <p:nvPr/>
        </p:nvSpPr>
        <p:spPr>
          <a:xfrm>
            <a:off x="9398000" y="2265680"/>
            <a:ext cx="2235200" cy="61644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TextBox 14">
            <a:extLst>
              <a:ext uri="{FF2B5EF4-FFF2-40B4-BE49-F238E27FC236}">
                <a16:creationId xmlns:a16="http://schemas.microsoft.com/office/drawing/2014/main" id="{E7830DE0-57CE-64D1-3208-1A1274A3CFB6}"/>
              </a:ext>
            </a:extLst>
          </p:cNvPr>
          <p:cNvSpPr txBox="1"/>
          <p:nvPr/>
        </p:nvSpPr>
        <p:spPr>
          <a:xfrm>
            <a:off x="670560" y="2204720"/>
            <a:ext cx="1910080" cy="707886"/>
          </a:xfrm>
          <a:prstGeom prst="rect">
            <a:avLst/>
          </a:prstGeom>
          <a:noFill/>
        </p:spPr>
        <p:txBody>
          <a:bodyPr wrap="square" rtlCol="0">
            <a:spAutoFit/>
          </a:bodyPr>
          <a:lstStyle/>
          <a:p>
            <a:pPr algn="ctr"/>
            <a:r>
              <a:rPr lang="en-IN" sz="2000" b="1" i="0" dirty="0">
                <a:effectLst/>
                <a:latin typeface="Times New Roman" panose="02020603050405020304" pitchFamily="18" charset="0"/>
                <a:cs typeface="Times New Roman" panose="02020603050405020304" pitchFamily="18" charset="0"/>
              </a:rPr>
              <a:t>Instant Bus Identification</a:t>
            </a:r>
            <a:endParaRPr lang="en-IN" sz="2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B744BFA8-075A-1EAC-D703-A5E63D56080E}"/>
              </a:ext>
            </a:extLst>
          </p:cNvPr>
          <p:cNvSpPr txBox="1"/>
          <p:nvPr/>
        </p:nvSpPr>
        <p:spPr>
          <a:xfrm>
            <a:off x="3648460" y="2209800"/>
            <a:ext cx="2052320" cy="707886"/>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Platform Allocation</a:t>
            </a:r>
          </a:p>
        </p:txBody>
      </p:sp>
      <p:sp>
        <p:nvSpPr>
          <p:cNvPr id="17" name="TextBox 16">
            <a:extLst>
              <a:ext uri="{FF2B5EF4-FFF2-40B4-BE49-F238E27FC236}">
                <a16:creationId xmlns:a16="http://schemas.microsoft.com/office/drawing/2014/main" id="{E60B64C3-6BD5-AF3C-3ABE-3A1E316A6304}"/>
              </a:ext>
            </a:extLst>
          </p:cNvPr>
          <p:cNvSpPr txBox="1"/>
          <p:nvPr/>
        </p:nvSpPr>
        <p:spPr>
          <a:xfrm>
            <a:off x="6575960" y="2346960"/>
            <a:ext cx="2052320"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Transit Visibility</a:t>
            </a:r>
          </a:p>
        </p:txBody>
      </p:sp>
      <p:sp>
        <p:nvSpPr>
          <p:cNvPr id="18" name="TextBox 17">
            <a:extLst>
              <a:ext uri="{FF2B5EF4-FFF2-40B4-BE49-F238E27FC236}">
                <a16:creationId xmlns:a16="http://schemas.microsoft.com/office/drawing/2014/main" id="{D2E69271-5715-2911-96B7-1F766628BB38}"/>
              </a:ext>
            </a:extLst>
          </p:cNvPr>
          <p:cNvSpPr txBox="1"/>
          <p:nvPr/>
        </p:nvSpPr>
        <p:spPr>
          <a:xfrm>
            <a:off x="9505716" y="2196698"/>
            <a:ext cx="2019768" cy="707886"/>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Operational Efficiency</a:t>
            </a:r>
          </a:p>
        </p:txBody>
      </p:sp>
      <p:sp>
        <p:nvSpPr>
          <p:cNvPr id="20" name="TextBox 19">
            <a:extLst>
              <a:ext uri="{FF2B5EF4-FFF2-40B4-BE49-F238E27FC236}">
                <a16:creationId xmlns:a16="http://schemas.microsoft.com/office/drawing/2014/main" id="{88FD89CB-091B-791F-C5B6-351915FF47D0}"/>
              </a:ext>
            </a:extLst>
          </p:cNvPr>
          <p:cNvSpPr txBox="1"/>
          <p:nvPr/>
        </p:nvSpPr>
        <p:spPr>
          <a:xfrm>
            <a:off x="579120" y="2987040"/>
            <a:ext cx="2235200" cy="2246769"/>
          </a:xfrm>
          <a:prstGeom prst="rect">
            <a:avLst/>
          </a:prstGeom>
          <a:noFill/>
        </p:spPr>
        <p:txBody>
          <a:bodyPr wrap="square" rtlCol="0">
            <a:spAutoFit/>
          </a:bodyPr>
          <a:lstStyle/>
          <a:p>
            <a:r>
              <a:rPr lang="en-US" sz="2000" b="0" i="0" dirty="0">
                <a:solidFill>
                  <a:schemeClr val="bg1"/>
                </a:solidFill>
                <a:effectLst/>
                <a:latin typeface="Times New Roman" panose="02020603050405020304" pitchFamily="18" charset="0"/>
                <a:cs typeface="Times New Roman" panose="02020603050405020304" pitchFamily="18" charset="0"/>
              </a:rPr>
              <a:t>As buses approach or enter a station, instantly identify them using RFID, ensuring quick and accurate information update.</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BAC7CAEC-57C9-36B6-54EE-C7D6BC656D76}"/>
              </a:ext>
            </a:extLst>
          </p:cNvPr>
          <p:cNvSpPr txBox="1"/>
          <p:nvPr/>
        </p:nvSpPr>
        <p:spPr>
          <a:xfrm>
            <a:off x="3557020" y="3008056"/>
            <a:ext cx="2235200" cy="2554545"/>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Indicate which platform the bus is stationed at or directed to, ensuring efficient movement and organization within the bus station.</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FE9DE836-2C1E-A654-529E-A1D3617046F7}"/>
              </a:ext>
            </a:extLst>
          </p:cNvPr>
          <p:cNvSpPr txBox="1"/>
          <p:nvPr/>
        </p:nvSpPr>
        <p:spPr>
          <a:xfrm>
            <a:off x="6484520" y="3008056"/>
            <a:ext cx="2235200" cy="2246769"/>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Allow passengers to see real-time information on buses currently at the station, reducing wait times and uncertainty.</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8214CF8F-39D2-829D-BCE4-520127752C02}"/>
              </a:ext>
            </a:extLst>
          </p:cNvPr>
          <p:cNvSpPr txBox="1"/>
          <p:nvPr/>
        </p:nvSpPr>
        <p:spPr>
          <a:xfrm>
            <a:off x="9398000" y="3008056"/>
            <a:ext cx="2235200" cy="2246769"/>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Reduce the need for manual updates or announcements, thereby improving station management and passenger experience.</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2003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F0AD-3C29-18D3-72C1-D5DB57460380}"/>
              </a:ext>
            </a:extLst>
          </p:cNvPr>
          <p:cNvSpPr>
            <a:spLocks noGrp="1"/>
          </p:cNvSpPr>
          <p:nvPr>
            <p:ph type="title"/>
          </p:nvPr>
        </p:nvSpPr>
        <p:spPr>
          <a:xfrm>
            <a:off x="538480" y="702156"/>
            <a:ext cx="11072328" cy="862484"/>
          </a:xfrm>
        </p:spPr>
        <p:txBody>
          <a:bodyPr>
            <a:normAutofit/>
          </a:bodyPr>
          <a:lstStyle/>
          <a:p>
            <a:pPr algn="ctr"/>
            <a:r>
              <a:rPr lang="en-IN" sz="4000" dirty="0"/>
              <a:t>IoT COMPONENTS &amp; sensor design</a:t>
            </a:r>
          </a:p>
        </p:txBody>
      </p:sp>
      <p:sp>
        <p:nvSpPr>
          <p:cNvPr id="4" name="Rectangle 3">
            <a:extLst>
              <a:ext uri="{FF2B5EF4-FFF2-40B4-BE49-F238E27FC236}">
                <a16:creationId xmlns:a16="http://schemas.microsoft.com/office/drawing/2014/main" id="{8CEDA3EE-3701-91E2-41BD-22A97619B545}"/>
              </a:ext>
            </a:extLst>
          </p:cNvPr>
          <p:cNvSpPr/>
          <p:nvPr/>
        </p:nvSpPr>
        <p:spPr>
          <a:xfrm>
            <a:off x="458804" y="2175309"/>
            <a:ext cx="3341036" cy="413886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B2AC3A6F-C0C5-A034-35CB-FC58395979DD}"/>
              </a:ext>
            </a:extLst>
          </p:cNvPr>
          <p:cNvSpPr/>
          <p:nvPr/>
        </p:nvSpPr>
        <p:spPr>
          <a:xfrm>
            <a:off x="4404126" y="2175309"/>
            <a:ext cx="3341036" cy="413886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28ABCE5-2391-0660-E875-B854FCA6A91B}"/>
              </a:ext>
            </a:extLst>
          </p:cNvPr>
          <p:cNvSpPr/>
          <p:nvPr/>
        </p:nvSpPr>
        <p:spPr>
          <a:xfrm>
            <a:off x="8349448" y="2175309"/>
            <a:ext cx="3341036" cy="413886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51884E03-121B-B282-B651-EAE836EBE150}"/>
              </a:ext>
            </a:extLst>
          </p:cNvPr>
          <p:cNvSpPr/>
          <p:nvPr/>
        </p:nvSpPr>
        <p:spPr>
          <a:xfrm>
            <a:off x="579120" y="2265680"/>
            <a:ext cx="3088640" cy="61644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2F533DF0-B967-7E19-D284-6CC36CA6CA66}"/>
              </a:ext>
            </a:extLst>
          </p:cNvPr>
          <p:cNvSpPr txBox="1"/>
          <p:nvPr/>
        </p:nvSpPr>
        <p:spPr>
          <a:xfrm>
            <a:off x="670559" y="2336800"/>
            <a:ext cx="2885441"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RFID READER &amp; TAG</a:t>
            </a:r>
          </a:p>
        </p:txBody>
      </p:sp>
      <p:sp>
        <p:nvSpPr>
          <p:cNvPr id="9" name="Rectangle: Rounded Corners 8">
            <a:extLst>
              <a:ext uri="{FF2B5EF4-FFF2-40B4-BE49-F238E27FC236}">
                <a16:creationId xmlns:a16="http://schemas.microsoft.com/office/drawing/2014/main" id="{D9BAB6DF-A859-385F-FC22-E2C265DA6C3B}"/>
              </a:ext>
            </a:extLst>
          </p:cNvPr>
          <p:cNvSpPr/>
          <p:nvPr/>
        </p:nvSpPr>
        <p:spPr>
          <a:xfrm>
            <a:off x="4541520" y="2265680"/>
            <a:ext cx="3088640" cy="61644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11AD469C-139E-6AD8-B70B-B89FAB8EFBBC}"/>
              </a:ext>
            </a:extLst>
          </p:cNvPr>
          <p:cNvSpPr txBox="1"/>
          <p:nvPr/>
        </p:nvSpPr>
        <p:spPr>
          <a:xfrm>
            <a:off x="4632959" y="2336800"/>
            <a:ext cx="2885441"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ESP8266 </a:t>
            </a:r>
            <a:r>
              <a:rPr lang="en-IN" sz="2000" b="1" dirty="0" err="1">
                <a:latin typeface="Times New Roman" panose="02020603050405020304" pitchFamily="18" charset="0"/>
                <a:cs typeface="Times New Roman" panose="02020603050405020304" pitchFamily="18" charset="0"/>
              </a:rPr>
              <a:t>NodeMCU</a:t>
            </a:r>
            <a:endParaRPr lang="en-IN" sz="2000" b="1" dirty="0">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4929DB8C-202C-779F-243F-AECF5F9A4FAD}"/>
              </a:ext>
            </a:extLst>
          </p:cNvPr>
          <p:cNvSpPr/>
          <p:nvPr/>
        </p:nvSpPr>
        <p:spPr>
          <a:xfrm>
            <a:off x="8501848" y="2265680"/>
            <a:ext cx="3088640" cy="61644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B15E7E0B-E685-96A0-F429-FD14920A394B}"/>
              </a:ext>
            </a:extLst>
          </p:cNvPr>
          <p:cNvSpPr txBox="1"/>
          <p:nvPr/>
        </p:nvSpPr>
        <p:spPr>
          <a:xfrm>
            <a:off x="8593287" y="2336800"/>
            <a:ext cx="2885441"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OLED DISPLAY</a:t>
            </a:r>
          </a:p>
        </p:txBody>
      </p:sp>
      <p:sp>
        <p:nvSpPr>
          <p:cNvPr id="13" name="TextBox 12">
            <a:extLst>
              <a:ext uri="{FF2B5EF4-FFF2-40B4-BE49-F238E27FC236}">
                <a16:creationId xmlns:a16="http://schemas.microsoft.com/office/drawing/2014/main" id="{CE5314F2-5DC3-CFC2-992A-AF4C08ADBA19}"/>
              </a:ext>
            </a:extLst>
          </p:cNvPr>
          <p:cNvSpPr txBox="1"/>
          <p:nvPr/>
        </p:nvSpPr>
        <p:spPr>
          <a:xfrm>
            <a:off x="467360" y="2987040"/>
            <a:ext cx="3341036" cy="2031325"/>
          </a:xfrm>
          <a:prstGeom prst="rect">
            <a:avLst/>
          </a:prstGeom>
          <a:noFill/>
        </p:spPr>
        <p:txBody>
          <a:bodyPr wrap="square" rtlCol="0">
            <a:spAutoFit/>
          </a:bodyPr>
          <a:lstStyle/>
          <a:p>
            <a:r>
              <a:rPr lang="en-US" b="0" i="0" dirty="0">
                <a:solidFill>
                  <a:schemeClr val="bg1"/>
                </a:solidFill>
                <a:effectLst/>
                <a:latin typeface="Times New Roman" panose="02020603050405020304" pitchFamily="18" charset="0"/>
                <a:cs typeface="Times New Roman" panose="02020603050405020304" pitchFamily="18" charset="0"/>
              </a:rPr>
              <a:t>These are strategically placed to detect the RFID tags on the buses as they approach, enter, or leave a station. Each bus will have a uniquely identifiable RFID tag attached. The RFID tags store the bus’s information.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BCDFCA3-E2A4-45B7-0D6D-E7B778FCA7BB}"/>
              </a:ext>
            </a:extLst>
          </p:cNvPr>
          <p:cNvSpPr txBox="1"/>
          <p:nvPr/>
        </p:nvSpPr>
        <p:spPr>
          <a:xfrm>
            <a:off x="4450080" y="2997200"/>
            <a:ext cx="3341036" cy="2031325"/>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In this project, the ESP8266 </a:t>
            </a:r>
            <a:r>
              <a:rPr lang="en-US" dirty="0" err="1">
                <a:solidFill>
                  <a:schemeClr val="bg1"/>
                </a:solidFill>
                <a:latin typeface="Times New Roman" panose="02020603050405020304" pitchFamily="18" charset="0"/>
                <a:cs typeface="Times New Roman" panose="02020603050405020304" pitchFamily="18" charset="0"/>
              </a:rPr>
              <a:t>NodeMCU</a:t>
            </a:r>
            <a:r>
              <a:rPr lang="en-US" dirty="0">
                <a:solidFill>
                  <a:schemeClr val="bg1"/>
                </a:solidFill>
                <a:latin typeface="Times New Roman" panose="02020603050405020304" pitchFamily="18" charset="0"/>
                <a:cs typeface="Times New Roman" panose="02020603050405020304" pitchFamily="18" charset="0"/>
              </a:rPr>
              <a:t> board serves as the central microcontroller, wirelessly connecting RFID readings to the display and potentially relaying data to the cloud for real-time transit updates. </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88D2B49-21BF-0F6C-BA58-2BD7C6077720}"/>
              </a:ext>
            </a:extLst>
          </p:cNvPr>
          <p:cNvSpPr txBox="1"/>
          <p:nvPr/>
        </p:nvSpPr>
        <p:spPr>
          <a:xfrm>
            <a:off x="8501848" y="3058160"/>
            <a:ext cx="3088640" cy="1477328"/>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Screens (like OLED) at each platform or centralized screens that will display real-time bus information based on RFID readings.</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8578D4F4-2869-A146-CB3F-D88B0F0BE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679" y="4706601"/>
            <a:ext cx="1856081" cy="1547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2F92C58-6A77-6B21-7DCB-73EAA96E28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8148" y="4305264"/>
            <a:ext cx="1850580" cy="185058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F7F164D-938C-7E83-3A6E-3D3A2CAC1A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1946" y="4683017"/>
            <a:ext cx="2186101" cy="1640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70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F0AD-3C29-18D3-72C1-D5DB57460380}"/>
              </a:ext>
            </a:extLst>
          </p:cNvPr>
          <p:cNvSpPr>
            <a:spLocks noGrp="1"/>
          </p:cNvSpPr>
          <p:nvPr>
            <p:ph type="title"/>
          </p:nvPr>
        </p:nvSpPr>
        <p:spPr>
          <a:xfrm>
            <a:off x="579120" y="702156"/>
            <a:ext cx="11031688" cy="852324"/>
          </a:xfrm>
        </p:spPr>
        <p:txBody>
          <a:bodyPr>
            <a:normAutofit/>
          </a:bodyPr>
          <a:lstStyle/>
          <a:p>
            <a:pPr algn="ctr"/>
            <a:r>
              <a:rPr lang="en-IN" sz="4000" dirty="0"/>
              <a:t>REAL-TIME TRANSIT INFORMATION PLATFORM</a:t>
            </a:r>
          </a:p>
        </p:txBody>
      </p:sp>
      <p:sp>
        <p:nvSpPr>
          <p:cNvPr id="7" name="Rectangle 6">
            <a:extLst>
              <a:ext uri="{FF2B5EF4-FFF2-40B4-BE49-F238E27FC236}">
                <a16:creationId xmlns:a16="http://schemas.microsoft.com/office/drawing/2014/main" id="{C1F19427-9D16-8117-BE80-4EB9590A9751}"/>
              </a:ext>
            </a:extLst>
          </p:cNvPr>
          <p:cNvSpPr/>
          <p:nvPr/>
        </p:nvSpPr>
        <p:spPr>
          <a:xfrm>
            <a:off x="9276080" y="2175309"/>
            <a:ext cx="2479040" cy="413886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1E3209B-FD27-2EE8-DD8D-73D0881251D2}"/>
              </a:ext>
            </a:extLst>
          </p:cNvPr>
          <p:cNvSpPr/>
          <p:nvPr/>
        </p:nvSpPr>
        <p:spPr>
          <a:xfrm>
            <a:off x="6362600" y="2175309"/>
            <a:ext cx="2479040" cy="413886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57C14E20-BF90-1CD4-FD01-88C1CB5694DF}"/>
              </a:ext>
            </a:extLst>
          </p:cNvPr>
          <p:cNvSpPr/>
          <p:nvPr/>
        </p:nvSpPr>
        <p:spPr>
          <a:xfrm>
            <a:off x="3449120" y="2175309"/>
            <a:ext cx="2479040" cy="413886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F7940646-5868-98B6-08FE-5D59C64EE97F}"/>
              </a:ext>
            </a:extLst>
          </p:cNvPr>
          <p:cNvSpPr/>
          <p:nvPr/>
        </p:nvSpPr>
        <p:spPr>
          <a:xfrm>
            <a:off x="479760" y="2175309"/>
            <a:ext cx="2479040" cy="413886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24E1A0C7-E8E7-CC9C-E287-30C8772ED8C7}"/>
              </a:ext>
            </a:extLst>
          </p:cNvPr>
          <p:cNvSpPr/>
          <p:nvPr/>
        </p:nvSpPr>
        <p:spPr>
          <a:xfrm>
            <a:off x="579120" y="2265680"/>
            <a:ext cx="2235200" cy="61644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690761CD-E93A-8C56-8811-E111E47E7094}"/>
              </a:ext>
            </a:extLst>
          </p:cNvPr>
          <p:cNvSpPr/>
          <p:nvPr/>
        </p:nvSpPr>
        <p:spPr>
          <a:xfrm>
            <a:off x="3571040" y="2265679"/>
            <a:ext cx="2235200" cy="616447"/>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98045493-25A3-A309-7D02-5748FDB51672}"/>
              </a:ext>
            </a:extLst>
          </p:cNvPr>
          <p:cNvSpPr/>
          <p:nvPr/>
        </p:nvSpPr>
        <p:spPr>
          <a:xfrm>
            <a:off x="6484520" y="2265680"/>
            <a:ext cx="2235200" cy="61644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E3AA1F79-4DDB-6D3C-0728-370FF556E9C8}"/>
              </a:ext>
            </a:extLst>
          </p:cNvPr>
          <p:cNvSpPr/>
          <p:nvPr/>
        </p:nvSpPr>
        <p:spPr>
          <a:xfrm>
            <a:off x="9398000" y="2265680"/>
            <a:ext cx="2235200" cy="61644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TextBox 14">
            <a:extLst>
              <a:ext uri="{FF2B5EF4-FFF2-40B4-BE49-F238E27FC236}">
                <a16:creationId xmlns:a16="http://schemas.microsoft.com/office/drawing/2014/main" id="{E7830DE0-57CE-64D1-3208-1A1274A3CFB6}"/>
              </a:ext>
            </a:extLst>
          </p:cNvPr>
          <p:cNvSpPr txBox="1"/>
          <p:nvPr/>
        </p:nvSpPr>
        <p:spPr>
          <a:xfrm>
            <a:off x="670560" y="2204720"/>
            <a:ext cx="1910080" cy="707886"/>
          </a:xfrm>
          <a:prstGeom prst="rect">
            <a:avLst/>
          </a:prstGeom>
          <a:noFill/>
        </p:spPr>
        <p:txBody>
          <a:bodyPr wrap="square" rtlCol="0">
            <a:spAutoFit/>
          </a:bodyPr>
          <a:lstStyle/>
          <a:p>
            <a:pPr algn="ctr"/>
            <a:r>
              <a:rPr lang="en-IN" sz="2000" b="1" i="0" dirty="0">
                <a:effectLst/>
                <a:latin typeface="Times New Roman" panose="02020603050405020304" pitchFamily="18" charset="0"/>
                <a:cs typeface="Times New Roman" panose="02020603050405020304" pitchFamily="18" charset="0"/>
              </a:rPr>
              <a:t>Centralized Display System</a:t>
            </a:r>
            <a:endParaRPr lang="en-IN" sz="2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B744BFA8-075A-1EAC-D703-A5E63D56080E}"/>
              </a:ext>
            </a:extLst>
          </p:cNvPr>
          <p:cNvSpPr txBox="1"/>
          <p:nvPr/>
        </p:nvSpPr>
        <p:spPr>
          <a:xfrm>
            <a:off x="3648460" y="2209800"/>
            <a:ext cx="2052320" cy="707886"/>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Platform-specific Displays</a:t>
            </a:r>
          </a:p>
        </p:txBody>
      </p:sp>
      <p:sp>
        <p:nvSpPr>
          <p:cNvPr id="17" name="TextBox 16">
            <a:extLst>
              <a:ext uri="{FF2B5EF4-FFF2-40B4-BE49-F238E27FC236}">
                <a16:creationId xmlns:a16="http://schemas.microsoft.com/office/drawing/2014/main" id="{E60B64C3-6BD5-AF3C-3ABE-3A1E316A6304}"/>
              </a:ext>
            </a:extLst>
          </p:cNvPr>
          <p:cNvSpPr txBox="1"/>
          <p:nvPr/>
        </p:nvSpPr>
        <p:spPr>
          <a:xfrm>
            <a:off x="6575960" y="2346960"/>
            <a:ext cx="2052320"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Backend System</a:t>
            </a:r>
          </a:p>
        </p:txBody>
      </p:sp>
      <p:sp>
        <p:nvSpPr>
          <p:cNvPr id="18" name="TextBox 17">
            <a:extLst>
              <a:ext uri="{FF2B5EF4-FFF2-40B4-BE49-F238E27FC236}">
                <a16:creationId xmlns:a16="http://schemas.microsoft.com/office/drawing/2014/main" id="{D2E69271-5715-2911-96B7-1F766628BB38}"/>
              </a:ext>
            </a:extLst>
          </p:cNvPr>
          <p:cNvSpPr txBox="1"/>
          <p:nvPr/>
        </p:nvSpPr>
        <p:spPr>
          <a:xfrm>
            <a:off x="9501672" y="2326640"/>
            <a:ext cx="2019768"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User Interface</a:t>
            </a:r>
          </a:p>
        </p:txBody>
      </p:sp>
      <p:sp>
        <p:nvSpPr>
          <p:cNvPr id="20" name="TextBox 19">
            <a:extLst>
              <a:ext uri="{FF2B5EF4-FFF2-40B4-BE49-F238E27FC236}">
                <a16:creationId xmlns:a16="http://schemas.microsoft.com/office/drawing/2014/main" id="{88FD89CB-091B-791F-C5B6-351915FF47D0}"/>
              </a:ext>
            </a:extLst>
          </p:cNvPr>
          <p:cNvSpPr txBox="1"/>
          <p:nvPr/>
        </p:nvSpPr>
        <p:spPr>
          <a:xfrm>
            <a:off x="508000" y="2987040"/>
            <a:ext cx="2379680" cy="2585323"/>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Large screens placed at vantage points within the bus station, showing information about all buses, their status (arrived, at which platform, departed), and other relevant details.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BAC7CAEC-57C9-36B6-54EE-C7D6BC656D76}"/>
              </a:ext>
            </a:extLst>
          </p:cNvPr>
          <p:cNvSpPr txBox="1"/>
          <p:nvPr/>
        </p:nvSpPr>
        <p:spPr>
          <a:xfrm>
            <a:off x="3557020" y="3008056"/>
            <a:ext cx="2235200" cy="1754326"/>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 Smaller screens at each platform displaying information pertinent to buses at that specific platform</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FE9DE836-2C1E-A654-529E-A1D3617046F7}"/>
              </a:ext>
            </a:extLst>
          </p:cNvPr>
          <p:cNvSpPr txBox="1"/>
          <p:nvPr/>
        </p:nvSpPr>
        <p:spPr>
          <a:xfrm>
            <a:off x="6484520" y="3008056"/>
            <a:ext cx="2235200" cy="2031325"/>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A computing system (like a Node MCU or a Firebase real-time database) processes RFID readings and updates the display in real time.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8214CF8F-39D2-829D-BCE4-520127752C02}"/>
              </a:ext>
            </a:extLst>
          </p:cNvPr>
          <p:cNvSpPr txBox="1"/>
          <p:nvPr/>
        </p:nvSpPr>
        <p:spPr>
          <a:xfrm>
            <a:off x="9398000" y="3008056"/>
            <a:ext cx="2235200" cy="2308324"/>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A clean, easy-to-read display layout that shows bus numbers, their current status, and platform number. The display should automatically update as buses come and go.</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8884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F0AD-3C29-18D3-72C1-D5DB57460380}"/>
              </a:ext>
            </a:extLst>
          </p:cNvPr>
          <p:cNvSpPr>
            <a:spLocks noGrp="1"/>
          </p:cNvSpPr>
          <p:nvPr>
            <p:ph type="title"/>
          </p:nvPr>
        </p:nvSpPr>
        <p:spPr>
          <a:xfrm>
            <a:off x="579120" y="702156"/>
            <a:ext cx="11031688" cy="852324"/>
          </a:xfrm>
        </p:spPr>
        <p:txBody>
          <a:bodyPr>
            <a:normAutofit/>
          </a:bodyPr>
          <a:lstStyle/>
          <a:p>
            <a:pPr algn="ctr"/>
            <a:r>
              <a:rPr lang="en-IN" sz="4000" dirty="0"/>
              <a:t>INTEGRATION  APPROACH</a:t>
            </a:r>
          </a:p>
        </p:txBody>
      </p:sp>
      <p:sp>
        <p:nvSpPr>
          <p:cNvPr id="7" name="Rectangle 6">
            <a:extLst>
              <a:ext uri="{FF2B5EF4-FFF2-40B4-BE49-F238E27FC236}">
                <a16:creationId xmlns:a16="http://schemas.microsoft.com/office/drawing/2014/main" id="{C1F19427-9D16-8117-BE80-4EB9590A9751}"/>
              </a:ext>
            </a:extLst>
          </p:cNvPr>
          <p:cNvSpPr/>
          <p:nvPr/>
        </p:nvSpPr>
        <p:spPr>
          <a:xfrm>
            <a:off x="9276080" y="2175309"/>
            <a:ext cx="2479040" cy="413886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1E3209B-FD27-2EE8-DD8D-73D0881251D2}"/>
              </a:ext>
            </a:extLst>
          </p:cNvPr>
          <p:cNvSpPr/>
          <p:nvPr/>
        </p:nvSpPr>
        <p:spPr>
          <a:xfrm>
            <a:off x="6362600" y="2175309"/>
            <a:ext cx="2568040" cy="413886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57C14E20-BF90-1CD4-FD01-88C1CB5694DF}"/>
              </a:ext>
            </a:extLst>
          </p:cNvPr>
          <p:cNvSpPr/>
          <p:nvPr/>
        </p:nvSpPr>
        <p:spPr>
          <a:xfrm>
            <a:off x="3449120" y="2175309"/>
            <a:ext cx="2479040" cy="413886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F7940646-5868-98B6-08FE-5D59C64EE97F}"/>
              </a:ext>
            </a:extLst>
          </p:cNvPr>
          <p:cNvSpPr/>
          <p:nvPr/>
        </p:nvSpPr>
        <p:spPr>
          <a:xfrm>
            <a:off x="479760" y="2175309"/>
            <a:ext cx="2479040" cy="413886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24E1A0C7-E8E7-CC9C-E287-30C8772ED8C7}"/>
              </a:ext>
            </a:extLst>
          </p:cNvPr>
          <p:cNvSpPr/>
          <p:nvPr/>
        </p:nvSpPr>
        <p:spPr>
          <a:xfrm>
            <a:off x="579120" y="2265680"/>
            <a:ext cx="2235200" cy="61644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690761CD-E93A-8C56-8811-E111E47E7094}"/>
              </a:ext>
            </a:extLst>
          </p:cNvPr>
          <p:cNvSpPr/>
          <p:nvPr/>
        </p:nvSpPr>
        <p:spPr>
          <a:xfrm>
            <a:off x="3571040" y="2265679"/>
            <a:ext cx="2235200" cy="616447"/>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98045493-25A3-A309-7D02-5748FDB51672}"/>
              </a:ext>
            </a:extLst>
          </p:cNvPr>
          <p:cNvSpPr/>
          <p:nvPr/>
        </p:nvSpPr>
        <p:spPr>
          <a:xfrm>
            <a:off x="6484520" y="2265680"/>
            <a:ext cx="2235200" cy="61644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E3AA1F79-4DDB-6D3C-0728-370FF556E9C8}"/>
              </a:ext>
            </a:extLst>
          </p:cNvPr>
          <p:cNvSpPr/>
          <p:nvPr/>
        </p:nvSpPr>
        <p:spPr>
          <a:xfrm>
            <a:off x="9398000" y="2265680"/>
            <a:ext cx="2235200" cy="616446"/>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TextBox 14">
            <a:extLst>
              <a:ext uri="{FF2B5EF4-FFF2-40B4-BE49-F238E27FC236}">
                <a16:creationId xmlns:a16="http://schemas.microsoft.com/office/drawing/2014/main" id="{E7830DE0-57CE-64D1-3208-1A1274A3CFB6}"/>
              </a:ext>
            </a:extLst>
          </p:cNvPr>
          <p:cNvSpPr txBox="1"/>
          <p:nvPr/>
        </p:nvSpPr>
        <p:spPr>
          <a:xfrm>
            <a:off x="583931" y="2204720"/>
            <a:ext cx="2217120" cy="707886"/>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RFID to Backend Integration</a:t>
            </a:r>
          </a:p>
        </p:txBody>
      </p:sp>
      <p:sp>
        <p:nvSpPr>
          <p:cNvPr id="16" name="TextBox 15">
            <a:extLst>
              <a:ext uri="{FF2B5EF4-FFF2-40B4-BE49-F238E27FC236}">
                <a16:creationId xmlns:a16="http://schemas.microsoft.com/office/drawing/2014/main" id="{B744BFA8-075A-1EAC-D703-A5E63D56080E}"/>
              </a:ext>
            </a:extLst>
          </p:cNvPr>
          <p:cNvSpPr txBox="1"/>
          <p:nvPr/>
        </p:nvSpPr>
        <p:spPr>
          <a:xfrm>
            <a:off x="3526540" y="2209800"/>
            <a:ext cx="2371140" cy="707886"/>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Backend to Display Integration</a:t>
            </a:r>
          </a:p>
        </p:txBody>
      </p:sp>
      <p:sp>
        <p:nvSpPr>
          <p:cNvPr id="17" name="TextBox 16">
            <a:extLst>
              <a:ext uri="{FF2B5EF4-FFF2-40B4-BE49-F238E27FC236}">
                <a16:creationId xmlns:a16="http://schemas.microsoft.com/office/drawing/2014/main" id="{E60B64C3-6BD5-AF3C-3ABE-3A1E316A6304}"/>
              </a:ext>
            </a:extLst>
          </p:cNvPr>
          <p:cNvSpPr txBox="1"/>
          <p:nvPr/>
        </p:nvSpPr>
        <p:spPr>
          <a:xfrm>
            <a:off x="6484520" y="2219959"/>
            <a:ext cx="2235200" cy="707886"/>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Backend Cloud Processing System</a:t>
            </a:r>
          </a:p>
        </p:txBody>
      </p:sp>
      <p:sp>
        <p:nvSpPr>
          <p:cNvPr id="18" name="TextBox 17">
            <a:extLst>
              <a:ext uri="{FF2B5EF4-FFF2-40B4-BE49-F238E27FC236}">
                <a16:creationId xmlns:a16="http://schemas.microsoft.com/office/drawing/2014/main" id="{D2E69271-5715-2911-96B7-1F766628BB38}"/>
              </a:ext>
            </a:extLst>
          </p:cNvPr>
          <p:cNvSpPr txBox="1"/>
          <p:nvPr/>
        </p:nvSpPr>
        <p:spPr>
          <a:xfrm>
            <a:off x="9461032" y="2214880"/>
            <a:ext cx="2109136" cy="707886"/>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User-friendly Display Interface</a:t>
            </a:r>
          </a:p>
        </p:txBody>
      </p:sp>
      <p:sp>
        <p:nvSpPr>
          <p:cNvPr id="20" name="TextBox 19">
            <a:extLst>
              <a:ext uri="{FF2B5EF4-FFF2-40B4-BE49-F238E27FC236}">
                <a16:creationId xmlns:a16="http://schemas.microsoft.com/office/drawing/2014/main" id="{88FD89CB-091B-791F-C5B6-351915FF47D0}"/>
              </a:ext>
            </a:extLst>
          </p:cNvPr>
          <p:cNvSpPr txBox="1"/>
          <p:nvPr/>
        </p:nvSpPr>
        <p:spPr>
          <a:xfrm>
            <a:off x="508000" y="2987040"/>
            <a:ext cx="2379680" cy="2862322"/>
          </a:xfrm>
          <a:prstGeom prst="rect">
            <a:avLst/>
          </a:prstGeom>
          <a:noFill/>
        </p:spPr>
        <p:txBody>
          <a:bodyPr wrap="square" rtlCol="0">
            <a:spAutoFit/>
          </a:bodyPr>
          <a:lstStyle/>
          <a:p>
            <a:r>
              <a:rPr lang="en-US" sz="2000" b="0" i="0" dirty="0">
                <a:solidFill>
                  <a:schemeClr val="bg1"/>
                </a:solidFill>
                <a:effectLst/>
                <a:latin typeface="Times New Roman" panose="02020603050405020304" pitchFamily="18" charset="0"/>
                <a:cs typeface="Times New Roman" panose="02020603050405020304" pitchFamily="18" charset="0"/>
              </a:rPr>
              <a:t>As the RFID reader detects a bus, the unique identification data is sent to the backend system (Like cloud server). This can be done using </a:t>
            </a:r>
            <a:r>
              <a:rPr lang="en-US" sz="2000" b="0" i="0" dirty="0" err="1">
                <a:solidFill>
                  <a:schemeClr val="bg1"/>
                </a:solidFill>
                <a:effectLst/>
                <a:latin typeface="Times New Roman" panose="02020603050405020304" pitchFamily="18" charset="0"/>
                <a:cs typeface="Times New Roman" panose="02020603050405020304" pitchFamily="18" charset="0"/>
              </a:rPr>
              <a:t>WiFi</a:t>
            </a:r>
            <a:r>
              <a:rPr lang="en-US" sz="2000" b="0" i="0" dirty="0">
                <a:solidFill>
                  <a:schemeClr val="bg1"/>
                </a:solidFill>
                <a:effectLst/>
                <a:latin typeface="Times New Roman" panose="02020603050405020304" pitchFamily="18" charset="0"/>
                <a:cs typeface="Times New Roman" panose="02020603050405020304" pitchFamily="18" charset="0"/>
              </a:rPr>
              <a:t> modules like ESP8266.</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BAC7CAEC-57C9-36B6-54EE-C7D6BC656D76}"/>
              </a:ext>
            </a:extLst>
          </p:cNvPr>
          <p:cNvSpPr txBox="1"/>
          <p:nvPr/>
        </p:nvSpPr>
        <p:spPr>
          <a:xfrm>
            <a:off x="3557019" y="3008056"/>
            <a:ext cx="2272381" cy="3170099"/>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The backend system processes the RFID data, determines the status and platform of the bus, and sends the appropriate information to be displayed on the OLED screens.</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FE9DE836-2C1E-A654-529E-A1D3617046F7}"/>
              </a:ext>
            </a:extLst>
          </p:cNvPr>
          <p:cNvSpPr txBox="1"/>
          <p:nvPr/>
        </p:nvSpPr>
        <p:spPr>
          <a:xfrm>
            <a:off x="6388000" y="3036655"/>
            <a:ext cx="2568040" cy="3170099"/>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By integrating with Firebase, historical data, analytics, and remote monitoring can be added. This enables remote monitoring and control of bus flow and display information by the station management.</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8214CF8F-39D2-829D-BCE4-520127752C02}"/>
              </a:ext>
            </a:extLst>
          </p:cNvPr>
          <p:cNvSpPr txBox="1"/>
          <p:nvPr/>
        </p:nvSpPr>
        <p:spPr>
          <a:xfrm>
            <a:off x="9365080" y="3001792"/>
            <a:ext cx="2318920" cy="3170099"/>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In advanced iterations, station management could have an interface to manually input or adjust data, allowing for changes in bus status, rerouting, or platform changes if necessary.</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0018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9C60-3505-AC4A-5B2C-571C85A32F81}"/>
              </a:ext>
            </a:extLst>
          </p:cNvPr>
          <p:cNvSpPr>
            <a:spLocks noGrp="1"/>
          </p:cNvSpPr>
          <p:nvPr>
            <p:ph type="title"/>
          </p:nvPr>
        </p:nvSpPr>
        <p:spPr/>
        <p:txBody>
          <a:bodyPr/>
          <a:lstStyle/>
          <a:p>
            <a:pPr algn="ctr"/>
            <a:r>
              <a:rPr lang="en-IN" sz="4000" dirty="0"/>
              <a:t>SUMMARY</a:t>
            </a:r>
          </a:p>
        </p:txBody>
      </p:sp>
      <p:sp>
        <p:nvSpPr>
          <p:cNvPr id="4" name="Rectangle 3">
            <a:extLst>
              <a:ext uri="{FF2B5EF4-FFF2-40B4-BE49-F238E27FC236}">
                <a16:creationId xmlns:a16="http://schemas.microsoft.com/office/drawing/2014/main" id="{F82A237F-F1CE-D482-462C-A67EB7F1AD30}"/>
              </a:ext>
            </a:extLst>
          </p:cNvPr>
          <p:cNvSpPr/>
          <p:nvPr/>
        </p:nvSpPr>
        <p:spPr>
          <a:xfrm>
            <a:off x="467360" y="2072640"/>
            <a:ext cx="6045200" cy="40832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41DFBAB-052E-7548-BC61-D8028CB4C660}"/>
              </a:ext>
            </a:extLst>
          </p:cNvPr>
          <p:cNvSpPr txBox="1"/>
          <p:nvPr/>
        </p:nvSpPr>
        <p:spPr>
          <a:xfrm>
            <a:off x="1005839" y="2936240"/>
            <a:ext cx="4907281" cy="2246769"/>
          </a:xfrm>
          <a:prstGeom prst="rect">
            <a:avLst/>
          </a:prstGeom>
          <a:noFill/>
        </p:spPr>
        <p:txBody>
          <a:bodyPr wrap="square" rtlCol="0">
            <a:spAutoFit/>
          </a:bodyPr>
          <a:lstStyle/>
          <a:p>
            <a:pPr lvl="1"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Modernizing Transit Information</a:t>
            </a:r>
          </a:p>
          <a:p>
            <a:pPr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Enhancing User Experience</a:t>
            </a:r>
          </a:p>
          <a:p>
            <a:pPr lvl="1"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Streamlining Bus Station Operations</a:t>
            </a:r>
          </a:p>
        </p:txBody>
      </p:sp>
      <p:pic>
        <p:nvPicPr>
          <p:cNvPr id="2052" name="Picture 4" descr="Stationary LED displays for bus stops &amp; train stations">
            <a:extLst>
              <a:ext uri="{FF2B5EF4-FFF2-40B4-BE49-F238E27FC236}">
                <a16:creationId xmlns:a16="http://schemas.microsoft.com/office/drawing/2014/main" id="{6C294014-3C66-7EEA-F40F-9F1BEBE18A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880" y="2397760"/>
            <a:ext cx="6099048" cy="26517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E9726A3-87DA-C0B1-C551-2FCDD2909CF4}"/>
              </a:ext>
            </a:extLst>
          </p:cNvPr>
          <p:cNvSpPr txBox="1"/>
          <p:nvPr/>
        </p:nvSpPr>
        <p:spPr>
          <a:xfrm>
            <a:off x="6918960" y="5181600"/>
            <a:ext cx="4805680" cy="369332"/>
          </a:xfrm>
          <a:prstGeom prst="rect">
            <a:avLst/>
          </a:prstGeom>
          <a:noFill/>
        </p:spPr>
        <p:txBody>
          <a:bodyPr wrap="square" rtlCol="0">
            <a:spAutoFit/>
          </a:bodyPr>
          <a:lstStyle/>
          <a:p>
            <a:pPr algn="ctr"/>
            <a:r>
              <a:rPr lang="en-US" dirty="0"/>
              <a:t>Sample Real-time Display at a Bus Station</a:t>
            </a:r>
            <a:endParaRPr lang="en-IN" dirty="0"/>
          </a:p>
        </p:txBody>
      </p:sp>
    </p:spTree>
    <p:extLst>
      <p:ext uri="{BB962C8B-B14F-4D97-AF65-F5344CB8AC3E}">
        <p14:creationId xmlns:p14="http://schemas.microsoft.com/office/powerpoint/2010/main" val="4045067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AE32DB-CC46-B1C1-562A-D961BD3BCEBC}"/>
              </a:ext>
            </a:extLst>
          </p:cNvPr>
          <p:cNvSpPr/>
          <p:nvPr/>
        </p:nvSpPr>
        <p:spPr>
          <a:xfrm>
            <a:off x="416560" y="619760"/>
            <a:ext cx="11379200" cy="558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1D49B00-1575-A397-B603-69509BF1B2B5}"/>
              </a:ext>
            </a:extLst>
          </p:cNvPr>
          <p:cNvSpPr txBox="1"/>
          <p:nvPr/>
        </p:nvSpPr>
        <p:spPr>
          <a:xfrm>
            <a:off x="487680" y="1838960"/>
            <a:ext cx="11216640" cy="2215991"/>
          </a:xfrm>
          <a:prstGeom prst="rect">
            <a:avLst/>
          </a:prstGeom>
          <a:noFill/>
        </p:spPr>
        <p:txBody>
          <a:bodyPr wrap="square" rtlCol="0">
            <a:spAutoFit/>
          </a:bodyPr>
          <a:lstStyle/>
          <a:p>
            <a:pPr algn="ctr"/>
            <a:r>
              <a:rPr lang="en-IN" sz="13800" dirty="0">
                <a:solidFill>
                  <a:schemeClr val="bg1"/>
                </a:solidFill>
              </a:rPr>
              <a:t>THANK YOU</a:t>
            </a:r>
          </a:p>
        </p:txBody>
      </p:sp>
    </p:spTree>
    <p:extLst>
      <p:ext uri="{BB962C8B-B14F-4D97-AF65-F5344CB8AC3E}">
        <p14:creationId xmlns:p14="http://schemas.microsoft.com/office/powerpoint/2010/main" val="74625005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347</TotalTime>
  <Words>706</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Gill Sans MT</vt:lpstr>
      <vt:lpstr>Times New Roman</vt:lpstr>
      <vt:lpstr>Vijaya</vt:lpstr>
      <vt:lpstr>Wingdings 2</vt:lpstr>
      <vt:lpstr>Dividend</vt:lpstr>
      <vt:lpstr>INTERNET OF THINGS  IBM – NAAN MUdHALVAN COURSE </vt:lpstr>
      <vt:lpstr>PROBLEM STATEMENT</vt:lpstr>
      <vt:lpstr>SOLUTION :</vt:lpstr>
      <vt:lpstr>Project objective</vt:lpstr>
      <vt:lpstr>IoT COMPONENTS &amp; sensor design</vt:lpstr>
      <vt:lpstr>REAL-TIME TRANSIT INFORMATION PLATFORM</vt:lpstr>
      <vt:lpstr>INTEGRATION  APPROACH</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IBM – NAAN MUSHALVAN COURSE </dc:title>
  <dc:creator>priyadharshini1301@outlook.com</dc:creator>
  <cp:lastModifiedBy>priyadharshini1301@outlook.com</cp:lastModifiedBy>
  <cp:revision>6</cp:revision>
  <dcterms:created xsi:type="dcterms:W3CDTF">2023-09-27T09:23:24Z</dcterms:created>
  <dcterms:modified xsi:type="dcterms:W3CDTF">2023-09-27T18:45:14Z</dcterms:modified>
</cp:coreProperties>
</file>