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59" r:id="rId5"/>
    <p:sldId id="260" r:id="rId6"/>
    <p:sldId id="261" r:id="rId7"/>
    <p:sldId id="263" r:id="rId8"/>
    <p:sldId id="264" r:id="rId9"/>
    <p:sldId id="265"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0" d="100"/>
          <a:sy n="120" d="100"/>
        </p:scale>
        <p:origin x="-114" y="-1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A61B0F3-96B9-62B2-E1C5-4D3D4823B899}"/>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5" name="Footer Placeholder 4">
            <a:extLst>
              <a:ext uri="{FF2B5EF4-FFF2-40B4-BE49-F238E27FC236}">
                <a16:creationId xmlns:a16="http://schemas.microsoft.com/office/drawing/2014/main" xmlns=""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11EEA5E-DC19-ABCD-6267-C545BA777197}"/>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16D7DCF-1783-47F8-CDB8-8B7167ECD0D8}"/>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5" name="Footer Placeholder 4">
            <a:extLst>
              <a:ext uri="{FF2B5EF4-FFF2-40B4-BE49-F238E27FC236}">
                <a16:creationId xmlns:a16="http://schemas.microsoft.com/office/drawing/2014/main" xmlns=""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255429C-96E8-1064-0F87-6D95D15F938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1B93D65-8824-8EBE-4CB8-E4D7750FE881}"/>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5" name="Footer Placeholder 4">
            <a:extLst>
              <a:ext uri="{FF2B5EF4-FFF2-40B4-BE49-F238E27FC236}">
                <a16:creationId xmlns:a16="http://schemas.microsoft.com/office/drawing/2014/main" xmlns=""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163C8CA-61F8-0704-0F6E-DDDD2B9987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BAB674-71DE-8BA7-9D0E-C99F6B3C0FBD}"/>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5" name="Footer Placeholder 4">
            <a:extLst>
              <a:ext uri="{FF2B5EF4-FFF2-40B4-BE49-F238E27FC236}">
                <a16:creationId xmlns:a16="http://schemas.microsoft.com/office/drawing/2014/main" xmlns=""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3F062A5-E36B-5C05-6C36-F8372F2C169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7ADDF86-F686-ACE8-6852-5CEADD9A2870}"/>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5" name="Footer Placeholder 4">
            <a:extLst>
              <a:ext uri="{FF2B5EF4-FFF2-40B4-BE49-F238E27FC236}">
                <a16:creationId xmlns:a16="http://schemas.microsoft.com/office/drawing/2014/main" xmlns=""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D45F0D7-F550-D351-1F6B-36B665CA0CDC}"/>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A80B84D-A3CA-9B7E-B7BB-4C18C18121B2}"/>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6" name="Footer Placeholder 5">
            <a:extLst>
              <a:ext uri="{FF2B5EF4-FFF2-40B4-BE49-F238E27FC236}">
                <a16:creationId xmlns:a16="http://schemas.microsoft.com/office/drawing/2014/main" xmlns=""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F4B7665D-74F3-FC85-8C37-77F44022327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80AA233-A9EB-E98D-4DDF-BC4B72808326}"/>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8" name="Footer Placeholder 7">
            <a:extLst>
              <a:ext uri="{FF2B5EF4-FFF2-40B4-BE49-F238E27FC236}">
                <a16:creationId xmlns:a16="http://schemas.microsoft.com/office/drawing/2014/main" xmlns=""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56B9FECA-EE46-D87A-F259-E8022C3628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A2620A1-C0CA-1D0E-E85E-5C1326F8CB80}"/>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4" name="Footer Placeholder 3">
            <a:extLst>
              <a:ext uri="{FF2B5EF4-FFF2-40B4-BE49-F238E27FC236}">
                <a16:creationId xmlns:a16="http://schemas.microsoft.com/office/drawing/2014/main" xmlns=""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46E4555F-1DC7-94CF-74D7-21521EE9398A}"/>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497F04-5F5B-E4F7-0A48-A1FBAC01C3C4}"/>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3" name="Footer Placeholder 2">
            <a:extLst>
              <a:ext uri="{FF2B5EF4-FFF2-40B4-BE49-F238E27FC236}">
                <a16:creationId xmlns:a16="http://schemas.microsoft.com/office/drawing/2014/main" xmlns=""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2817982A-25A2-0FA2-0BC4-48C8775F8459}"/>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D65CB0D-C5CF-96B6-5923-222D7E403E92}"/>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6" name="Footer Placeholder 5">
            <a:extLst>
              <a:ext uri="{FF2B5EF4-FFF2-40B4-BE49-F238E27FC236}">
                <a16:creationId xmlns:a16="http://schemas.microsoft.com/office/drawing/2014/main" xmlns=""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431A4E0-3F3F-3857-C2B7-EEDD3DF99C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xmlns=""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0002EBD-67C3-A4B8-A83C-896997C53EB8}"/>
              </a:ext>
            </a:extLst>
          </p:cNvPr>
          <p:cNvSpPr>
            <a:spLocks noGrp="1"/>
          </p:cNvSpPr>
          <p:nvPr>
            <p:ph type="dt" sz="half" idx="10"/>
          </p:nvPr>
        </p:nvSpPr>
        <p:spPr/>
        <p:txBody>
          <a:bodyPr/>
          <a:lstStyle/>
          <a:p>
            <a:fld id="{4994CE30-7D40-4BC0-BA0D-56C992D5B4BD}" type="datetimeFigureOut">
              <a:rPr lang="en-GB" smtClean="0"/>
              <a:pPr/>
              <a:t>09/05/2024</a:t>
            </a:fld>
            <a:endParaRPr lang="en-GB"/>
          </a:p>
        </p:txBody>
      </p:sp>
      <p:sp>
        <p:nvSpPr>
          <p:cNvPr id="6" name="Footer Placeholder 5">
            <a:extLst>
              <a:ext uri="{FF2B5EF4-FFF2-40B4-BE49-F238E27FC236}">
                <a16:creationId xmlns:a16="http://schemas.microsoft.com/office/drawing/2014/main" xmlns=""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04925F4-1AF9-E8B5-0534-4714B5FAF5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pPr/>
              <a:t>09/05/2024</a:t>
            </a:fld>
            <a:endParaRPr lang="en-GB"/>
          </a:p>
        </p:txBody>
      </p:sp>
      <p:sp>
        <p:nvSpPr>
          <p:cNvPr id="5" name="Footer Placeholder 4">
            <a:extLst>
              <a:ext uri="{FF2B5EF4-FFF2-40B4-BE49-F238E27FC236}">
                <a16:creationId xmlns:a16="http://schemas.microsoft.com/office/drawing/2014/main" xmlns=""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smtClean="0">
                <a:latin typeface="Verdana" panose="020B0604030504040204" pitchFamily="34" charset="0"/>
                <a:ea typeface="Verdana" panose="020B0604030504040204" pitchFamily="34" charset="0"/>
              </a:rPr>
              <a:t>FACE DETECTION</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xmlns="" val="578002926"/>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r>
                        <a:rPr lang="en-GB" dirty="0" smtClean="0">
                          <a:solidFill>
                            <a:schemeClr val="tx1"/>
                          </a:solidFill>
                        </a:rPr>
                        <a:t>20201CSE0815</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ROSELINE C</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pPr algn="ctr"/>
                      <a:r>
                        <a:rPr lang="en-GB" dirty="0" smtClean="0">
                          <a:solidFill>
                            <a:schemeClr val="tx1"/>
                          </a:solidFill>
                        </a:rPr>
                        <a:t>20201CSE0537</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NITHYA MP</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r>
                        <a:rPr lang="en-GB" dirty="0" smtClean="0">
                          <a:solidFill>
                            <a:schemeClr val="tx1"/>
                          </a:solidFill>
                        </a:rPr>
                        <a:t>20201CSE0472</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MANYATHA</a:t>
                      </a:r>
                      <a:r>
                        <a:rPr lang="en-GB" baseline="0" dirty="0" smtClean="0">
                          <a:solidFill>
                            <a:schemeClr val="tx1"/>
                          </a:solidFill>
                        </a:rPr>
                        <a:t> RAJ</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r>
                        <a:rPr lang="en-GB" dirty="0" smtClean="0">
                          <a:solidFill>
                            <a:schemeClr val="tx1"/>
                          </a:solidFill>
                        </a:rPr>
                        <a:t>20201CSE0014</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solidFill>
                            <a:schemeClr val="tx1"/>
                          </a:solidFill>
                        </a:rPr>
                        <a:t>PRIYANKA</a:t>
                      </a:r>
                      <a:r>
                        <a:rPr lang="en-GB" baseline="0" dirty="0" smtClean="0">
                          <a:solidFill>
                            <a:schemeClr val="tx1"/>
                          </a:solidFill>
                        </a:rPr>
                        <a:t> T</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smtClean="0">
                <a:solidFill>
                  <a:schemeClr val="tx1"/>
                </a:solidFill>
              </a:rPr>
              <a:t>Mr.Pakruddin</a:t>
            </a:r>
            <a:r>
              <a:rPr lang="en-GB" sz="1700" dirty="0" smtClean="0">
                <a:solidFill>
                  <a:schemeClr val="tx1"/>
                </a:solidFill>
              </a:rPr>
              <a:t> B</a:t>
            </a:r>
            <a:endParaRPr lang="en-GB" sz="1700" dirty="0">
              <a:solidFill>
                <a:schemeClr val="tx1"/>
              </a:solidFill>
            </a:endParaRPr>
          </a:p>
          <a:p>
            <a:pPr algn="l"/>
            <a:r>
              <a:rPr lang="en-GB" sz="1700" dirty="0" smtClean="0">
                <a:solidFill>
                  <a:schemeClr val="tx1"/>
                </a:solidFill>
              </a:rPr>
              <a:t>Assistant </a:t>
            </a:r>
            <a:r>
              <a:rPr lang="en-GB" sz="1700" dirty="0">
                <a:solidFill>
                  <a:schemeClr val="tx1"/>
                </a:solidFill>
              </a:rPr>
              <a:t>Professor</a:t>
            </a:r>
          </a:p>
          <a:p>
            <a:pPr algn="l"/>
            <a:r>
              <a:rPr lang="en-GB" sz="1700" dirty="0">
                <a:solidFill>
                  <a:schemeClr val="tx1"/>
                </a:solidFill>
              </a:rPr>
              <a:t>School of Computer Science </a:t>
            </a:r>
            <a:r>
              <a:rPr lang="en-GB" sz="1700" dirty="0" smtClean="0">
                <a:solidFill>
                  <a:schemeClr val="tx1"/>
                </a:solidFill>
              </a:rPr>
              <a:t>Engineering</a:t>
            </a:r>
            <a:endParaRPr lang="en-GB" sz="1700" dirty="0">
              <a:solidFill>
                <a:schemeClr val="tx1"/>
              </a:solidFill>
            </a:endParaRP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smtClean="0">
                <a:solidFill>
                  <a:schemeClr val="tx1"/>
                </a:solidFill>
              </a:rPr>
              <a:t>DIGITAL IMAGE PROCESSING</a:t>
            </a:r>
            <a:endParaRPr lang="en-GB" sz="2800" dirty="0">
              <a:solidFill>
                <a:schemeClr val="tx1"/>
              </a:solidFill>
            </a:endParaRPr>
          </a:p>
          <a:p>
            <a:endParaRPr lang="en-GB" sz="2800" dirty="0">
              <a:solidFill>
                <a:schemeClr val="tx1"/>
              </a:solidFill>
            </a:endParaRPr>
          </a:p>
        </p:txBody>
      </p:sp>
    </p:spTree>
    <p:extLst>
      <p:ext uri="{BB962C8B-B14F-4D97-AF65-F5344CB8AC3E}">
        <p14:creationId xmlns:p14="http://schemas.microsoft.com/office/powerpoint/2010/main" xmlns=""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GB" b="1" dirty="0"/>
          </a:p>
        </p:txBody>
      </p:sp>
      <p:sp>
        <p:nvSpPr>
          <p:cNvPr id="3" name="Content Placeholder 2"/>
          <p:cNvSpPr>
            <a:spLocks noGrp="1"/>
          </p:cNvSpPr>
          <p:nvPr>
            <p:ph idx="1"/>
          </p:nvPr>
        </p:nvSpPr>
        <p:spPr>
          <a:xfrm>
            <a:off x="806395" y="1626843"/>
            <a:ext cx="10515600" cy="4351338"/>
          </a:xfrm>
        </p:spPr>
        <p:txBody>
          <a:bodyPr>
            <a:normAutofit fontScale="77500" lnSpcReduction="20000"/>
          </a:bodyPr>
          <a:lstStyle/>
          <a:p>
            <a:r>
              <a:rPr lang="en-GB" dirty="0" smtClean="0"/>
              <a:t>In conclusion, the implementation of real-time face detection using MATLAB encompasses a series of steps aimed at achieving accurate and efficient detection of human faces in live video streams</a:t>
            </a:r>
            <a:r>
              <a:rPr lang="en-GB" dirty="0" smtClean="0"/>
              <a:t>.</a:t>
            </a:r>
          </a:p>
          <a:p>
            <a:r>
              <a:rPr lang="en-GB" dirty="0" smtClean="0"/>
              <a:t>By </a:t>
            </a:r>
            <a:r>
              <a:rPr lang="en-GB" dirty="0" smtClean="0"/>
              <a:t>leveraging tools such as </a:t>
            </a:r>
            <a:r>
              <a:rPr lang="en-GB" dirty="0" err="1" smtClean="0"/>
              <a:t>vision.CascadeObjectDetector</a:t>
            </a:r>
            <a:r>
              <a:rPr lang="en-GB" dirty="0" smtClean="0"/>
              <a:t> and integrating multiple face detection capabilities, the system can handle various scenarios, including multiple faces and diverse facial orientations. </a:t>
            </a:r>
            <a:endParaRPr lang="en-GB" dirty="0" smtClean="0"/>
          </a:p>
          <a:p>
            <a:r>
              <a:rPr lang="en-GB" dirty="0" smtClean="0"/>
              <a:t>Performance </a:t>
            </a:r>
            <a:r>
              <a:rPr lang="en-GB" dirty="0" smtClean="0"/>
              <a:t>optimization techniques, such as parallel processing and algorithm selection, contribute to real-time processing with minimal latency. Robustness is enhanced through the application of </a:t>
            </a:r>
            <a:r>
              <a:rPr lang="en-GB" dirty="0" err="1" smtClean="0"/>
              <a:t>preprocessing</a:t>
            </a:r>
            <a:r>
              <a:rPr lang="en-GB" dirty="0" smtClean="0"/>
              <a:t> methods and post-processing filters to handle variations in lighting and reduce false positives. </a:t>
            </a:r>
            <a:endParaRPr lang="en-GB" dirty="0" smtClean="0"/>
          </a:p>
          <a:p>
            <a:r>
              <a:rPr lang="en-GB" dirty="0" smtClean="0"/>
              <a:t>Integration </a:t>
            </a:r>
            <a:r>
              <a:rPr lang="en-GB" dirty="0" smtClean="0"/>
              <a:t>of face recognition adds another layer of functionality, enabling the system to recognize known faces within the detected regions. A user-friendly interface and thorough documentation ensure usability and transparency, while performance evaluation metrics validate the system's accuracy and efficiency. Overall, the implementation of real-time face detection in MATLAB showcases the versatility and power of computer vision techniques in practical applications.</a:t>
            </a:r>
            <a:endParaRPr lang="en-GB" dirty="0"/>
          </a:p>
        </p:txBody>
      </p:sp>
    </p:spTree>
    <p:extLst>
      <p:ext uri="{BB962C8B-B14F-4D97-AF65-F5344CB8AC3E}">
        <p14:creationId xmlns:p14="http://schemas.microsoft.com/office/powerpoint/2010/main" xmlns="" val="62545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44" y="0"/>
            <a:ext cx="10515600" cy="1325563"/>
          </a:xfrm>
        </p:spPr>
        <p:txBody>
          <a:bodyPr/>
          <a:lstStyle/>
          <a:p>
            <a:r>
              <a:rPr lang="en-GB" b="1" dirty="0"/>
              <a:t>Introduction</a:t>
            </a:r>
          </a:p>
        </p:txBody>
      </p:sp>
      <p:sp>
        <p:nvSpPr>
          <p:cNvPr id="3" name="Content Placeholder 2"/>
          <p:cNvSpPr>
            <a:spLocks noGrp="1"/>
          </p:cNvSpPr>
          <p:nvPr>
            <p:ph idx="1"/>
          </p:nvPr>
        </p:nvSpPr>
        <p:spPr>
          <a:xfrm>
            <a:off x="814346" y="1443963"/>
            <a:ext cx="10515600" cy="4351338"/>
          </a:xfrm>
        </p:spPr>
        <p:txBody>
          <a:bodyPr>
            <a:normAutofit lnSpcReduction="10000"/>
          </a:bodyPr>
          <a:lstStyle/>
          <a:p>
            <a:r>
              <a:rPr lang="en-GB" dirty="0" smtClean="0"/>
              <a:t>Face detection is a fundamental task in computer vision that involves locating and identifying human faces within images or videos. It has a wide range of applications, from security systems and surveillance to facial recognition in social media platforms and digital photography. MATLAB provides powerful tools and libraries for implementing face detection algorithms efficiently</a:t>
            </a:r>
            <a:r>
              <a:rPr lang="en-GB" dirty="0" smtClean="0"/>
              <a:t>.</a:t>
            </a:r>
          </a:p>
          <a:p>
            <a:r>
              <a:rPr lang="en-GB" dirty="0" smtClean="0"/>
              <a:t>In this project, we aim to develop a real-time face detection system using MATLAB. The code utilizes the </a:t>
            </a:r>
            <a:r>
              <a:rPr lang="en-GB" dirty="0" err="1" smtClean="0"/>
              <a:t>vision.CascadeObjectDetector</a:t>
            </a:r>
            <a:r>
              <a:rPr lang="en-GB" dirty="0" smtClean="0"/>
              <a:t> object to detect faces within a live video stream captured from a webcam. Additionally, we employ the </a:t>
            </a:r>
            <a:r>
              <a:rPr lang="en-GB" dirty="0" err="1" smtClean="0"/>
              <a:t>vision.VideoPlayer</a:t>
            </a:r>
            <a:r>
              <a:rPr lang="en-GB" dirty="0" smtClean="0"/>
              <a:t> object to display the video feed with annotated bounding boxes around detected faces.</a:t>
            </a:r>
            <a:endParaRPr lang="en-GB" dirty="0"/>
          </a:p>
        </p:txBody>
      </p:sp>
    </p:spTree>
    <p:extLst>
      <p:ext uri="{BB962C8B-B14F-4D97-AF65-F5344CB8AC3E}">
        <p14:creationId xmlns:p14="http://schemas.microsoft.com/office/powerpoint/2010/main" xmlns=""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19" y="158391"/>
            <a:ext cx="10515600" cy="1325563"/>
          </a:xfrm>
        </p:spPr>
        <p:txBody>
          <a:bodyPr/>
          <a:lstStyle/>
          <a:p>
            <a:r>
              <a:rPr lang="en-GB" b="1" dirty="0" smtClean="0"/>
              <a:t>CODE</a:t>
            </a:r>
            <a:endParaRPr lang="en-GB" b="1" dirty="0"/>
          </a:p>
        </p:txBody>
      </p:sp>
      <p:pic>
        <p:nvPicPr>
          <p:cNvPr id="4" name="Content Placeholder 3" descr="Screenshot (23).png"/>
          <p:cNvPicPr>
            <a:picLocks noGrp="1" noChangeAspect="1"/>
          </p:cNvPicPr>
          <p:nvPr>
            <p:ph idx="1"/>
          </p:nvPr>
        </p:nvPicPr>
        <p:blipFill>
          <a:blip r:embed="rId2" cstate="print"/>
          <a:stretch>
            <a:fillRect/>
          </a:stretch>
        </p:blipFill>
        <p:spPr>
          <a:xfrm>
            <a:off x="2267900" y="1300839"/>
            <a:ext cx="7735712" cy="4351338"/>
          </a:xfrm>
        </p:spPr>
      </p:pic>
    </p:spTree>
    <p:extLst>
      <p:ext uri="{BB962C8B-B14F-4D97-AF65-F5344CB8AC3E}">
        <p14:creationId xmlns:p14="http://schemas.microsoft.com/office/powerpoint/2010/main" xmlns="" val="254712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736" y="110684"/>
            <a:ext cx="10515600" cy="1325563"/>
          </a:xfrm>
        </p:spPr>
        <p:txBody>
          <a:bodyPr/>
          <a:lstStyle/>
          <a:p>
            <a:r>
              <a:rPr lang="en-GB" b="1" dirty="0" smtClean="0"/>
              <a:t>KEY COMPONENTS OF CODE</a:t>
            </a:r>
            <a:endParaRPr lang="en-GB" b="1" dirty="0"/>
          </a:p>
        </p:txBody>
      </p:sp>
      <p:sp>
        <p:nvSpPr>
          <p:cNvPr id="3" name="Content Placeholder 2"/>
          <p:cNvSpPr>
            <a:spLocks noGrp="1"/>
          </p:cNvSpPr>
          <p:nvPr>
            <p:ph idx="1"/>
          </p:nvPr>
        </p:nvSpPr>
        <p:spPr>
          <a:xfrm>
            <a:off x="782540" y="1483719"/>
            <a:ext cx="10515600" cy="4351338"/>
          </a:xfrm>
        </p:spPr>
        <p:txBody>
          <a:bodyPr>
            <a:normAutofit fontScale="70000" lnSpcReduction="20000"/>
          </a:bodyPr>
          <a:lstStyle/>
          <a:p>
            <a:r>
              <a:rPr lang="en-GB" b="1" dirty="0" smtClean="0"/>
              <a:t>Face Detector Initialization:</a:t>
            </a:r>
            <a:r>
              <a:rPr lang="en-GB" dirty="0" smtClean="0"/>
              <a:t> We create a </a:t>
            </a:r>
            <a:r>
              <a:rPr lang="en-GB" dirty="0" err="1" smtClean="0"/>
              <a:t>vision.CascadeObjectDetector</a:t>
            </a:r>
            <a:r>
              <a:rPr lang="en-GB" dirty="0" smtClean="0"/>
              <a:t> object named </a:t>
            </a:r>
            <a:r>
              <a:rPr lang="en-GB" dirty="0" err="1" smtClean="0"/>
              <a:t>faceDetector</a:t>
            </a:r>
            <a:r>
              <a:rPr lang="en-GB" dirty="0" smtClean="0"/>
              <a:t>. This object is trained to detect faces based on a predefined cascade classifier.</a:t>
            </a:r>
          </a:p>
          <a:p>
            <a:r>
              <a:rPr lang="en-GB" b="1" dirty="0" smtClean="0"/>
              <a:t>Webcam Initialization:</a:t>
            </a:r>
            <a:r>
              <a:rPr lang="en-GB" dirty="0" smtClean="0"/>
              <a:t> A webcam object (cam) is created to capture live video frames. This allows us to process real-time data for face detection.</a:t>
            </a:r>
          </a:p>
          <a:p>
            <a:r>
              <a:rPr lang="en-GB" b="1" dirty="0" smtClean="0"/>
              <a:t>Video Player Initialization:</a:t>
            </a:r>
            <a:r>
              <a:rPr lang="en-GB" dirty="0" smtClean="0"/>
              <a:t> The </a:t>
            </a:r>
            <a:r>
              <a:rPr lang="en-GB" dirty="0" err="1" smtClean="0"/>
              <a:t>vision.VideoPlayer</a:t>
            </a:r>
            <a:r>
              <a:rPr lang="en-GB" dirty="0" smtClean="0"/>
              <a:t> object (</a:t>
            </a:r>
            <a:r>
              <a:rPr lang="en-GB" dirty="0" err="1" smtClean="0"/>
              <a:t>videoPlayer</a:t>
            </a:r>
            <a:r>
              <a:rPr lang="en-GB" dirty="0" smtClean="0"/>
              <a:t>) is set up to display the video feed with annotated bounding boxes around detected faces. This provides a visual representation of the face detection process.</a:t>
            </a:r>
          </a:p>
          <a:p>
            <a:r>
              <a:rPr lang="en-GB" b="1" dirty="0" smtClean="0"/>
              <a:t>Main Loop:</a:t>
            </a:r>
            <a:r>
              <a:rPr lang="en-GB" dirty="0" smtClean="0"/>
              <a:t> Within a while loop, the code continuously captures video frames from the webcam (snapshot(cam)), converts them to </a:t>
            </a:r>
            <a:r>
              <a:rPr lang="en-GB" dirty="0" err="1" smtClean="0"/>
              <a:t>grayscale</a:t>
            </a:r>
            <a:r>
              <a:rPr lang="en-GB" dirty="0" smtClean="0"/>
              <a:t> (rgb2gray(</a:t>
            </a:r>
            <a:r>
              <a:rPr lang="en-GB" dirty="0" err="1" smtClean="0"/>
              <a:t>videoFrame</a:t>
            </a:r>
            <a:r>
              <a:rPr lang="en-GB" dirty="0" smtClean="0"/>
              <a:t>)), and detects faces using the </a:t>
            </a:r>
            <a:r>
              <a:rPr lang="en-GB" dirty="0" err="1" smtClean="0"/>
              <a:t>faceDetector</a:t>
            </a:r>
            <a:r>
              <a:rPr lang="en-GB" dirty="0" smtClean="0"/>
              <a:t> object (</a:t>
            </a:r>
            <a:r>
              <a:rPr lang="en-GB" dirty="0" err="1" smtClean="0"/>
              <a:t>bbox</a:t>
            </a:r>
            <a:r>
              <a:rPr lang="en-GB" dirty="0" smtClean="0"/>
              <a:t> = step(</a:t>
            </a:r>
            <a:r>
              <a:rPr lang="en-GB" dirty="0" err="1" smtClean="0"/>
              <a:t>faceDetector</a:t>
            </a:r>
            <a:r>
              <a:rPr lang="en-GB" dirty="0" smtClean="0"/>
              <a:t>, </a:t>
            </a:r>
            <a:r>
              <a:rPr lang="en-GB" dirty="0" err="1" smtClean="0"/>
              <a:t>videoFrameGray</a:t>
            </a:r>
            <a:r>
              <a:rPr lang="en-GB" dirty="0" smtClean="0"/>
              <a:t>)).</a:t>
            </a:r>
          </a:p>
          <a:p>
            <a:r>
              <a:rPr lang="en-GB" b="1" dirty="0" smtClean="0"/>
              <a:t>Face Annotation:</a:t>
            </a:r>
            <a:r>
              <a:rPr lang="en-GB" dirty="0" smtClean="0"/>
              <a:t> Bounding boxes are drawn around detected faces using </a:t>
            </a:r>
            <a:r>
              <a:rPr lang="en-GB" dirty="0" err="1" smtClean="0"/>
              <a:t>insertShape</a:t>
            </a:r>
            <a:r>
              <a:rPr lang="en-GB" dirty="0" smtClean="0"/>
              <a:t> to visually indicate the regions where faces are detected.</a:t>
            </a:r>
          </a:p>
          <a:p>
            <a:r>
              <a:rPr lang="en-GB" b="1" dirty="0" smtClean="0"/>
              <a:t>Real-Time Display:</a:t>
            </a:r>
            <a:r>
              <a:rPr lang="en-GB" dirty="0" smtClean="0"/>
              <a:t> The annotated video frames are displayed in real-time using the </a:t>
            </a:r>
            <a:r>
              <a:rPr lang="en-GB" dirty="0" err="1" smtClean="0"/>
              <a:t>videoPlayer</a:t>
            </a:r>
            <a:r>
              <a:rPr lang="en-GB" dirty="0" smtClean="0"/>
              <a:t> object (step(</a:t>
            </a:r>
            <a:r>
              <a:rPr lang="en-GB" dirty="0" err="1" smtClean="0"/>
              <a:t>videoPlayer</a:t>
            </a:r>
            <a:r>
              <a:rPr lang="en-GB" dirty="0" smtClean="0"/>
              <a:t>, </a:t>
            </a:r>
            <a:r>
              <a:rPr lang="en-GB" dirty="0" err="1" smtClean="0"/>
              <a:t>videoFrame</a:t>
            </a:r>
            <a:r>
              <a:rPr lang="en-GB" dirty="0" smtClean="0"/>
              <a:t>)).</a:t>
            </a:r>
          </a:p>
          <a:p>
            <a:r>
              <a:rPr lang="en-GB" b="1" dirty="0" smtClean="0"/>
              <a:t>Loop Termination:</a:t>
            </a:r>
            <a:r>
              <a:rPr lang="en-GB" dirty="0" smtClean="0"/>
              <a:t> The while loop continues until a specified number of frames (</a:t>
            </a:r>
            <a:r>
              <a:rPr lang="en-GB" dirty="0" err="1" smtClean="0"/>
              <a:t>frameCount</a:t>
            </a:r>
            <a:r>
              <a:rPr lang="en-GB" dirty="0" smtClean="0"/>
              <a:t> &lt; 400) or until the video player window is closed (</a:t>
            </a:r>
            <a:r>
              <a:rPr lang="en-GB" dirty="0" err="1" smtClean="0"/>
              <a:t>isOpen</a:t>
            </a:r>
            <a:r>
              <a:rPr lang="en-GB" dirty="0" smtClean="0"/>
              <a:t>(</a:t>
            </a:r>
            <a:r>
              <a:rPr lang="en-GB" dirty="0" err="1" smtClean="0"/>
              <a:t>videoPlayer</a:t>
            </a:r>
            <a:r>
              <a:rPr lang="en-GB" dirty="0" smtClean="0"/>
              <a:t>)).</a:t>
            </a:r>
          </a:p>
          <a:p>
            <a:endParaRPr lang="en-GB" dirty="0"/>
          </a:p>
        </p:txBody>
      </p:sp>
    </p:spTree>
    <p:extLst>
      <p:ext uri="{BB962C8B-B14F-4D97-AF65-F5344CB8AC3E}">
        <p14:creationId xmlns:p14="http://schemas.microsoft.com/office/powerpoint/2010/main" xmlns=""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97" y="143123"/>
            <a:ext cx="10515600" cy="1325563"/>
          </a:xfrm>
        </p:spPr>
        <p:txBody>
          <a:bodyPr/>
          <a:lstStyle/>
          <a:p>
            <a:r>
              <a:rPr lang="en-GB" b="1" dirty="0"/>
              <a:t>Objectives</a:t>
            </a:r>
          </a:p>
        </p:txBody>
      </p:sp>
      <p:sp>
        <p:nvSpPr>
          <p:cNvPr id="3" name="Content Placeholder 2"/>
          <p:cNvSpPr>
            <a:spLocks noGrp="1"/>
          </p:cNvSpPr>
          <p:nvPr>
            <p:ph idx="1"/>
          </p:nvPr>
        </p:nvSpPr>
        <p:spPr>
          <a:xfrm>
            <a:off x="838200" y="1698405"/>
            <a:ext cx="10515600" cy="4351338"/>
          </a:xfrm>
        </p:spPr>
        <p:txBody>
          <a:bodyPr>
            <a:normAutofit fontScale="77500" lnSpcReduction="20000"/>
          </a:bodyPr>
          <a:lstStyle/>
          <a:p>
            <a:r>
              <a:rPr lang="en-GB" b="1" dirty="0" smtClean="0"/>
              <a:t>Real-Time Face Detection:</a:t>
            </a:r>
            <a:r>
              <a:rPr lang="en-GB" dirty="0" smtClean="0"/>
              <a:t> Implement a real-time face detection system that accurately identifies and annotates faces in a live video stream captured from a webcam.</a:t>
            </a:r>
          </a:p>
          <a:p>
            <a:r>
              <a:rPr lang="en-GB" b="1" dirty="0" smtClean="0"/>
              <a:t>Multiple Face Detection:</a:t>
            </a:r>
            <a:r>
              <a:rPr lang="en-GB" dirty="0" smtClean="0"/>
              <a:t> Extend the face detection algorithm to detect and annotate multiple faces simultaneously within the video stream.</a:t>
            </a:r>
          </a:p>
          <a:p>
            <a:r>
              <a:rPr lang="en-GB" b="1" dirty="0" smtClean="0"/>
              <a:t>Performance Optimization:</a:t>
            </a:r>
            <a:r>
              <a:rPr lang="en-GB" dirty="0" smtClean="0"/>
              <a:t> Optimize the face detection algorithm for improved speed and efficiency, ensuring real-time processing with minimal latency.</a:t>
            </a:r>
          </a:p>
          <a:p>
            <a:r>
              <a:rPr lang="en-GB" b="1" dirty="0" smtClean="0"/>
              <a:t>Robustness:</a:t>
            </a:r>
            <a:r>
              <a:rPr lang="en-GB" dirty="0" smtClean="0"/>
              <a:t> Enhance the robustness of the face detection system by handling variations in lighting conditions, facial expressions, and head orientations.</a:t>
            </a:r>
          </a:p>
          <a:p>
            <a:r>
              <a:rPr lang="en-GB" b="1" dirty="0" smtClean="0"/>
              <a:t>False Positive Reduction:</a:t>
            </a:r>
            <a:r>
              <a:rPr lang="en-GB" dirty="0" smtClean="0"/>
              <a:t> Implement techniques to reduce false positives in face detection, such as post-processing filters or more sophisticated classifiers.</a:t>
            </a:r>
          </a:p>
          <a:p>
            <a:r>
              <a:rPr lang="en-GB" b="1" dirty="0" smtClean="0"/>
              <a:t>Face Recognition Integration:</a:t>
            </a:r>
            <a:r>
              <a:rPr lang="en-GB" dirty="0" smtClean="0"/>
              <a:t> Integrate face recognition capabilities within the detected bounding boxes to identify known faces or perform facial attribute analysis.</a:t>
            </a:r>
          </a:p>
          <a:p>
            <a:r>
              <a:rPr lang="en-GB" b="1" dirty="0" smtClean="0"/>
              <a:t>User Interface:</a:t>
            </a:r>
            <a:r>
              <a:rPr lang="en-GB" dirty="0" smtClean="0"/>
              <a:t> Develop a user-friendly interface that displays the live video feed with annotated faces and provides options for parameter tuning or algorithm selection.</a:t>
            </a:r>
          </a:p>
          <a:p>
            <a:endParaRPr lang="en-GB" dirty="0"/>
          </a:p>
        </p:txBody>
      </p:sp>
    </p:spTree>
    <p:extLst>
      <p:ext uri="{BB962C8B-B14F-4D97-AF65-F5344CB8AC3E}">
        <p14:creationId xmlns:p14="http://schemas.microsoft.com/office/powerpoint/2010/main" xmlns=""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Implementation</a:t>
            </a:r>
            <a:endParaRPr lang="en-GB" b="1" dirty="0"/>
          </a:p>
        </p:txBody>
      </p:sp>
      <p:sp>
        <p:nvSpPr>
          <p:cNvPr id="3" name="Content Placeholder 2"/>
          <p:cNvSpPr>
            <a:spLocks noGrp="1"/>
          </p:cNvSpPr>
          <p:nvPr>
            <p:ph idx="1"/>
          </p:nvPr>
        </p:nvSpPr>
        <p:spPr/>
        <p:txBody>
          <a:bodyPr>
            <a:normAutofit fontScale="85000" lnSpcReduction="20000"/>
          </a:bodyPr>
          <a:lstStyle/>
          <a:p>
            <a:r>
              <a:rPr lang="en-GB" dirty="0" smtClean="0"/>
              <a:t>To implement real-time face detection in MATLAB, begin by initializing webcam and video player objects and utilizing </a:t>
            </a:r>
            <a:r>
              <a:rPr lang="en-GB" dirty="0" err="1" smtClean="0"/>
              <a:t>vision.CascadeObjectDetector</a:t>
            </a:r>
            <a:r>
              <a:rPr lang="en-GB" dirty="0" smtClean="0"/>
              <a:t> for face detection. </a:t>
            </a:r>
            <a:endParaRPr lang="en-GB" dirty="0" smtClean="0"/>
          </a:p>
          <a:p>
            <a:r>
              <a:rPr lang="en-GB" dirty="0" smtClean="0"/>
              <a:t>Extend </a:t>
            </a:r>
            <a:r>
              <a:rPr lang="en-GB" dirty="0" smtClean="0"/>
              <a:t>this functionality to detect multiple faces by iterating through bounding box arrays. For performance optimization, experiment with different detection algorithms and consider parallel processing or GPU acceleration</a:t>
            </a:r>
            <a:r>
              <a:rPr lang="en-GB" dirty="0" smtClean="0"/>
              <a:t>.</a:t>
            </a:r>
          </a:p>
          <a:p>
            <a:r>
              <a:rPr lang="en-GB" dirty="0" smtClean="0"/>
              <a:t>Enhance </a:t>
            </a:r>
            <a:r>
              <a:rPr lang="en-GB" dirty="0" smtClean="0"/>
              <a:t>robustness by applying techniques like histogram equalization and face landmark detection. Implement post-processing filters to reduce false positives and integrate face recognition algorithms within detected regions</a:t>
            </a:r>
            <a:r>
              <a:rPr lang="en-GB" dirty="0" smtClean="0"/>
              <a:t>.</a:t>
            </a:r>
          </a:p>
          <a:p>
            <a:r>
              <a:rPr lang="en-GB" dirty="0" smtClean="0"/>
              <a:t>Design </a:t>
            </a:r>
            <a:r>
              <a:rPr lang="en-GB" dirty="0" smtClean="0"/>
              <a:t>a user-friendly interface using App Designer or GUIDE, and evaluate performance metrics such as detection rate and processing time. Integrate with external systems via APIs for additional functionalities. Document the project thoroughly, including implementation details, algorithms used, and performance evaluation results.</a:t>
            </a:r>
            <a:endParaRPr lang="en-GB" dirty="0"/>
          </a:p>
        </p:txBody>
      </p:sp>
    </p:spTree>
    <p:extLst>
      <p:ext uri="{BB962C8B-B14F-4D97-AF65-F5344CB8AC3E}">
        <p14:creationId xmlns:p14="http://schemas.microsoft.com/office/powerpoint/2010/main" xmlns=""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612" y="150440"/>
            <a:ext cx="10515600" cy="1325563"/>
          </a:xfrm>
        </p:spPr>
        <p:txBody>
          <a:bodyPr/>
          <a:lstStyle/>
          <a:p>
            <a:r>
              <a:rPr lang="en-GB" b="1" dirty="0" smtClean="0"/>
              <a:t>Output</a:t>
            </a:r>
            <a:endParaRPr lang="en-GB" b="1" dirty="0"/>
          </a:p>
        </p:txBody>
      </p:sp>
      <p:pic>
        <p:nvPicPr>
          <p:cNvPr id="6" name="Content Placeholder 5" descr="WhatsApp Image 2024-05-09 at 12.02.24.jpeg"/>
          <p:cNvPicPr>
            <a:picLocks noGrp="1" noChangeAspect="1"/>
          </p:cNvPicPr>
          <p:nvPr>
            <p:ph idx="1"/>
          </p:nvPr>
        </p:nvPicPr>
        <p:blipFill>
          <a:blip r:embed="rId2" cstate="print"/>
          <a:stretch>
            <a:fillRect/>
          </a:stretch>
        </p:blipFill>
        <p:spPr>
          <a:xfrm>
            <a:off x="2490537" y="1388303"/>
            <a:ext cx="7735712" cy="4351338"/>
          </a:xfrm>
        </p:spPr>
      </p:pic>
    </p:spTree>
    <p:extLst>
      <p:ext uri="{BB962C8B-B14F-4D97-AF65-F5344CB8AC3E}">
        <p14:creationId xmlns:p14="http://schemas.microsoft.com/office/powerpoint/2010/main" xmlns="" val="19239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4-05-09 at 12.02.31.jpeg"/>
          <p:cNvPicPr>
            <a:picLocks noGrp="1" noChangeAspect="1"/>
          </p:cNvPicPr>
          <p:nvPr>
            <p:ph idx="1"/>
          </p:nvPr>
        </p:nvPicPr>
        <p:blipFill>
          <a:blip r:embed="rId2" cstate="print"/>
          <a:stretch>
            <a:fillRect/>
          </a:stretch>
        </p:blipFill>
        <p:spPr>
          <a:xfrm>
            <a:off x="2156582" y="847615"/>
            <a:ext cx="7735712" cy="4351338"/>
          </a:xfrm>
        </p:spPr>
      </p:pic>
    </p:spTree>
    <p:extLst>
      <p:ext uri="{BB962C8B-B14F-4D97-AF65-F5344CB8AC3E}">
        <p14:creationId xmlns:p14="http://schemas.microsoft.com/office/powerpoint/2010/main" xmlns="" val="22385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4-05-09 at 12.21.12.jpeg"/>
          <p:cNvPicPr>
            <a:picLocks noGrp="1" noChangeAspect="1"/>
          </p:cNvPicPr>
          <p:nvPr>
            <p:ph idx="1"/>
          </p:nvPr>
        </p:nvPicPr>
        <p:blipFill>
          <a:blip r:embed="rId2" cstate="print"/>
          <a:stretch>
            <a:fillRect/>
          </a:stretch>
        </p:blipFill>
        <p:spPr>
          <a:xfrm>
            <a:off x="3211011" y="903274"/>
            <a:ext cx="5801784" cy="4351338"/>
          </a:xfrm>
        </p:spPr>
      </p:pic>
    </p:spTree>
    <p:extLst>
      <p:ext uri="{BB962C8B-B14F-4D97-AF65-F5344CB8AC3E}">
        <p14:creationId xmlns:p14="http://schemas.microsoft.com/office/powerpoint/2010/main" xmlns="" val="361386331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100</TotalTime>
  <Words>830</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Presidency University 45 Yrs</vt:lpstr>
      <vt:lpstr>FACE DETECTION</vt:lpstr>
      <vt:lpstr>Introduction</vt:lpstr>
      <vt:lpstr>CODE</vt:lpstr>
      <vt:lpstr>KEY COMPONENTS OF CODE</vt:lpstr>
      <vt:lpstr>Objectives</vt:lpstr>
      <vt:lpstr> Implementation</vt:lpstr>
      <vt:lpstr>Output</vt:lpstr>
      <vt:lpstr>Slide 8</vt:lpstr>
      <vt:lpstr>Slide 9</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CHETHAN</cp:lastModifiedBy>
  <cp:revision>27</cp:revision>
  <dcterms:created xsi:type="dcterms:W3CDTF">2023-03-16T03:26:27Z</dcterms:created>
  <dcterms:modified xsi:type="dcterms:W3CDTF">2024-05-09T07:05:50Z</dcterms:modified>
</cp:coreProperties>
</file>