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9" r:id="rId1"/>
  </p:sldMasterIdLst>
  <p:notesMasterIdLst>
    <p:notesMasterId r:id="rId29"/>
  </p:notesMasterIdLst>
  <p:handoutMasterIdLst>
    <p:handoutMasterId r:id="rId30"/>
  </p:handoutMasterIdLst>
  <p:sldIdLst>
    <p:sldId id="295" r:id="rId2"/>
    <p:sldId id="296" r:id="rId3"/>
    <p:sldId id="270" r:id="rId4"/>
    <p:sldId id="271" r:id="rId5"/>
    <p:sldId id="278" r:id="rId6"/>
    <p:sldId id="298" r:id="rId7"/>
    <p:sldId id="281" r:id="rId8"/>
    <p:sldId id="297" r:id="rId9"/>
    <p:sldId id="307" r:id="rId10"/>
    <p:sldId id="299" r:id="rId11"/>
    <p:sldId id="284" r:id="rId12"/>
    <p:sldId id="301" r:id="rId13"/>
    <p:sldId id="288" r:id="rId14"/>
    <p:sldId id="277" r:id="rId15"/>
    <p:sldId id="287" r:id="rId16"/>
    <p:sldId id="289" r:id="rId17"/>
    <p:sldId id="290" r:id="rId18"/>
    <p:sldId id="300" r:id="rId19"/>
    <p:sldId id="282" r:id="rId20"/>
    <p:sldId id="302" r:id="rId21"/>
    <p:sldId id="309" r:id="rId22"/>
    <p:sldId id="304" r:id="rId23"/>
    <p:sldId id="283" r:id="rId24"/>
    <p:sldId id="306" r:id="rId25"/>
    <p:sldId id="305" r:id="rId26"/>
    <p:sldId id="280" r:id="rId27"/>
    <p:sldId id="30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19B999-71C0-4835-864A-BFE795C71983}">
          <p14:sldIdLst>
            <p14:sldId id="295"/>
            <p14:sldId id="296"/>
            <p14:sldId id="270"/>
            <p14:sldId id="271"/>
            <p14:sldId id="278"/>
            <p14:sldId id="298"/>
            <p14:sldId id="281"/>
            <p14:sldId id="297"/>
            <p14:sldId id="307"/>
            <p14:sldId id="299"/>
            <p14:sldId id="284"/>
            <p14:sldId id="301"/>
            <p14:sldId id="288"/>
            <p14:sldId id="277"/>
            <p14:sldId id="287"/>
            <p14:sldId id="289"/>
            <p14:sldId id="290"/>
            <p14:sldId id="300"/>
            <p14:sldId id="282"/>
            <p14:sldId id="302"/>
            <p14:sldId id="309"/>
            <p14:sldId id="304"/>
            <p14:sldId id="283"/>
            <p14:sldId id="306"/>
            <p14:sldId id="305"/>
            <p14:sldId id="280"/>
            <p14:sldId id="30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1CADE4"/>
    <a:srgbClr val="1D9B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4F9113-BC66-424F-BB5D-4A714AD956AC}" v="27" dt="2024-10-13T15:13:08.4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1a887073cc561a8a/Desktop/Copy%20of%20EXCEL_PROJECT-(GROUP-2)(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[Copy of EXCEL_PROJECT-(GROUP-2)(1).xlsx]KPI_2!PivotTable7</c:name>
    <c:fmtId val="-1"/>
  </c:pivotSource>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a:t>LOAD FACTOR FOR QUARTER</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spPr>
          <a:gradFill>
            <a:gsLst>
              <a:gs pos="0">
                <a:schemeClr val="accent3"/>
              </a:gs>
              <a:gs pos="100000">
                <a:schemeClr val="accent3">
                  <a:lumMod val="84000"/>
                </a:schemeClr>
              </a:gs>
            </a:gsLst>
            <a:lin ang="5400000" scaled="1"/>
          </a:gra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marker>
          <c:symbol val="circle"/>
          <c:size val="6"/>
          <c:spPr>
            <a:gradFill>
              <a:gsLst>
                <a:gs pos="0">
                  <a:schemeClr val="accent3"/>
                </a:gs>
                <a:gs pos="100000">
                  <a:schemeClr val="accent3">
                    <a:lumMod val="84000"/>
                  </a:schemeClr>
                </a:gs>
              </a:gsLst>
              <a:lin ang="5400000" scaled="1"/>
            </a:gra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0">
                <a:schemeClr val="accent3"/>
              </a:gs>
              <a:gs pos="100000">
                <a:schemeClr val="accent3">
                  <a:lumMod val="84000"/>
                </a:schemeClr>
              </a:gs>
            </a:gsLst>
            <a:lin ang="5400000" scaled="1"/>
          </a:gra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0">
                <a:schemeClr val="accent3"/>
              </a:gs>
              <a:gs pos="100000">
                <a:schemeClr val="accent3">
                  <a:lumMod val="84000"/>
                </a:schemeClr>
              </a:gs>
            </a:gsLst>
            <a:lin ang="5400000" scaled="1"/>
          </a:gra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a:gsLst>
              <a:gs pos="0">
                <a:schemeClr val="accent3"/>
              </a:gs>
              <a:gs pos="100000">
                <a:schemeClr val="accent3">
                  <a:lumMod val="84000"/>
                </a:schemeClr>
              </a:gs>
            </a:gsLst>
            <a:lin ang="5400000" scaled="1"/>
          </a:gra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pivotFmt>
      <c:pivotFmt>
        <c:idx val="4"/>
        <c:spPr>
          <a:gradFill>
            <a:gsLst>
              <a:gs pos="0">
                <a:schemeClr val="accent3"/>
              </a:gs>
              <a:gs pos="100000">
                <a:schemeClr val="accent3">
                  <a:lumMod val="84000"/>
                </a:schemeClr>
              </a:gs>
            </a:gsLst>
            <a:lin ang="5400000" scaled="1"/>
          </a:gra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pivotFmt>
      <c:pivotFmt>
        <c:idx val="5"/>
        <c:spPr>
          <a:gradFill>
            <a:gsLst>
              <a:gs pos="0">
                <a:schemeClr val="accent3"/>
              </a:gs>
              <a:gs pos="100000">
                <a:schemeClr val="accent3">
                  <a:lumMod val="84000"/>
                </a:schemeClr>
              </a:gs>
            </a:gsLst>
            <a:lin ang="5400000" scaled="1"/>
          </a:gra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pivotFmt>
      <c:pivotFmt>
        <c:idx val="6"/>
        <c:spPr>
          <a:gradFill>
            <a:gsLst>
              <a:gs pos="0">
                <a:schemeClr val="accent3"/>
              </a:gs>
              <a:gs pos="100000">
                <a:schemeClr val="accent3">
                  <a:lumMod val="84000"/>
                </a:schemeClr>
              </a:gs>
            </a:gsLst>
            <a:lin ang="5400000" scaled="1"/>
          </a:gra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pivotFmt>
      <c:pivotFmt>
        <c:idx val="7"/>
        <c:spPr>
          <a:gradFill>
            <a:gsLst>
              <a:gs pos="0">
                <a:schemeClr val="accent3"/>
              </a:gs>
              <a:gs pos="100000">
                <a:schemeClr val="accent3">
                  <a:lumMod val="84000"/>
                </a:schemeClr>
              </a:gs>
            </a:gsLst>
            <a:lin ang="5400000" scaled="1"/>
          </a:gra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gradFill>
            <a:gsLst>
              <a:gs pos="0">
                <a:schemeClr val="accent3"/>
              </a:gs>
              <a:gs pos="100000">
                <a:schemeClr val="accent3">
                  <a:lumMod val="84000"/>
                </a:schemeClr>
              </a:gs>
            </a:gsLst>
            <a:lin ang="5400000" scaled="1"/>
          </a:gra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pivotFmt>
      <c:pivotFmt>
        <c:idx val="9"/>
        <c:spPr>
          <a:gradFill>
            <a:gsLst>
              <a:gs pos="0">
                <a:schemeClr val="accent3"/>
              </a:gs>
              <a:gs pos="100000">
                <a:schemeClr val="accent3">
                  <a:lumMod val="84000"/>
                </a:schemeClr>
              </a:gs>
            </a:gsLst>
            <a:lin ang="5400000" scaled="1"/>
          </a:gra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pivotFmt>
      <c:pivotFmt>
        <c:idx val="10"/>
        <c:spPr>
          <a:gradFill>
            <a:gsLst>
              <a:gs pos="0">
                <a:schemeClr val="accent3"/>
              </a:gs>
              <a:gs pos="100000">
                <a:schemeClr val="accent3">
                  <a:lumMod val="84000"/>
                </a:schemeClr>
              </a:gs>
            </a:gsLst>
            <a:lin ang="5400000" scaled="1"/>
          </a:gra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pivotFmt>
      <c:pivotFmt>
        <c:idx val="11"/>
        <c:spPr>
          <a:gradFill>
            <a:gsLst>
              <a:gs pos="0">
                <a:schemeClr val="accent3"/>
              </a:gs>
              <a:gs pos="100000">
                <a:schemeClr val="accent3">
                  <a:lumMod val="84000"/>
                </a:schemeClr>
              </a:gs>
            </a:gsLst>
            <a:lin ang="5400000" scaled="1"/>
          </a:gra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pivotFmt>
      <c:pivotFmt>
        <c:idx val="12"/>
        <c:spPr>
          <a:gradFill>
            <a:gsLst>
              <a:gs pos="0">
                <a:schemeClr val="accent3"/>
              </a:gs>
              <a:gs pos="100000">
                <a:schemeClr val="accent3">
                  <a:lumMod val="84000"/>
                </a:schemeClr>
              </a:gs>
            </a:gsLst>
            <a:lin ang="5400000" scaled="1"/>
          </a:gra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gradFill>
            <a:gsLst>
              <a:gs pos="0">
                <a:schemeClr val="accent3"/>
              </a:gs>
              <a:gs pos="100000">
                <a:schemeClr val="accent3">
                  <a:lumMod val="84000"/>
                </a:schemeClr>
              </a:gs>
            </a:gsLst>
            <a:lin ang="5400000" scaled="1"/>
          </a:gra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pivotFmt>
      <c:pivotFmt>
        <c:idx val="14"/>
        <c:spPr>
          <a:gradFill>
            <a:gsLst>
              <a:gs pos="0">
                <a:schemeClr val="accent3"/>
              </a:gs>
              <a:gs pos="100000">
                <a:schemeClr val="accent3">
                  <a:lumMod val="84000"/>
                </a:schemeClr>
              </a:gs>
            </a:gsLst>
            <a:lin ang="5400000" scaled="1"/>
          </a:gra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pivotFmt>
      <c:pivotFmt>
        <c:idx val="15"/>
        <c:spPr>
          <a:gradFill>
            <a:gsLst>
              <a:gs pos="0">
                <a:schemeClr val="accent3"/>
              </a:gs>
              <a:gs pos="100000">
                <a:schemeClr val="accent3">
                  <a:lumMod val="84000"/>
                </a:schemeClr>
              </a:gs>
            </a:gsLst>
            <a:lin ang="5400000" scaled="1"/>
          </a:gra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pivotFmt>
      <c:pivotFmt>
        <c:idx val="16"/>
        <c:spPr>
          <a:gradFill>
            <a:gsLst>
              <a:gs pos="0">
                <a:schemeClr val="accent3"/>
              </a:gs>
              <a:gs pos="100000">
                <a:schemeClr val="accent3">
                  <a:lumMod val="84000"/>
                </a:schemeClr>
              </a:gs>
            </a:gsLst>
            <a:lin ang="5400000" scaled="1"/>
          </a:gra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c:spPr>
      </c:pivotFmt>
    </c:pivotFmts>
    <c:plotArea>
      <c:layout/>
      <c:barChart>
        <c:barDir val="col"/>
        <c:grouping val="clustered"/>
        <c:varyColors val="0"/>
        <c:ser>
          <c:idx val="0"/>
          <c:order val="0"/>
          <c:tx>
            <c:strRef>
              <c:f>KPI_2!$B$13</c:f>
              <c:strCache>
                <c:ptCount val="1"/>
                <c:pt idx="0">
                  <c:v>Total</c:v>
                </c:pt>
              </c:strCache>
            </c:strRef>
          </c:tx>
          <c:spPr>
            <a:gradFill>
              <a:gsLst>
                <a:gs pos="0">
                  <a:schemeClr val="accent3"/>
                </a:gs>
                <a:gs pos="100000">
                  <a:schemeClr val="accent3">
                    <a:lumMod val="84000"/>
                  </a:schemeClr>
                </a:gs>
              </a:gsLst>
              <a:lin ang="5400000" scaled="1"/>
            </a:gradFill>
            <a:ln>
              <a:noFill/>
            </a:ln>
            <a:effectLst>
              <a:outerShdw blurRad="76200" dir="18900000" sy="23000" kx="-1200000" algn="bl" rotWithShape="0">
                <a:prstClr val="black">
                  <a:alpha val="20000"/>
                </a:prstClr>
              </a:outerShdw>
            </a:effectLst>
          </c:spPr>
          <c:invertIfNegative val="0"/>
          <c:dPt>
            <c:idx val="0"/>
            <c:invertIfNegative val="0"/>
            <c:bubble3D val="0"/>
            <c:extLst>
              <c:ext xmlns:c16="http://schemas.microsoft.com/office/drawing/2014/chart" uri="{C3380CC4-5D6E-409C-BE32-E72D297353CC}">
                <c16:uniqueId val="{00000001-93C0-42C7-8B5F-CE44F500483C}"/>
              </c:ext>
            </c:extLst>
          </c:dPt>
          <c:dPt>
            <c:idx val="1"/>
            <c:invertIfNegative val="0"/>
            <c:bubble3D val="0"/>
            <c:extLst>
              <c:ext xmlns:c16="http://schemas.microsoft.com/office/drawing/2014/chart" uri="{C3380CC4-5D6E-409C-BE32-E72D297353CC}">
                <c16:uniqueId val="{00000003-93C0-42C7-8B5F-CE44F500483C}"/>
              </c:ext>
            </c:extLst>
          </c:dPt>
          <c:dPt>
            <c:idx val="2"/>
            <c:invertIfNegative val="0"/>
            <c:bubble3D val="0"/>
            <c:extLst>
              <c:ext xmlns:c16="http://schemas.microsoft.com/office/drawing/2014/chart" uri="{C3380CC4-5D6E-409C-BE32-E72D297353CC}">
                <c16:uniqueId val="{00000005-93C0-42C7-8B5F-CE44F500483C}"/>
              </c:ext>
            </c:extLst>
          </c:dPt>
          <c:dPt>
            <c:idx val="3"/>
            <c:invertIfNegative val="0"/>
            <c:bubble3D val="0"/>
            <c:extLst>
              <c:ext xmlns:c16="http://schemas.microsoft.com/office/drawing/2014/chart" uri="{C3380CC4-5D6E-409C-BE32-E72D297353CC}">
                <c16:uniqueId val="{00000007-93C0-42C7-8B5F-CE44F500483C}"/>
              </c:ext>
            </c:extLst>
          </c:dPt>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KPI_2!$A$14:$A$18</c:f>
              <c:strCache>
                <c:ptCount val="4"/>
                <c:pt idx="0">
                  <c:v>Q1</c:v>
                </c:pt>
                <c:pt idx="1">
                  <c:v>Q2</c:v>
                </c:pt>
                <c:pt idx="2">
                  <c:v>Q3</c:v>
                </c:pt>
                <c:pt idx="3">
                  <c:v>Q4</c:v>
                </c:pt>
              </c:strCache>
            </c:strRef>
          </c:cat>
          <c:val>
            <c:numRef>
              <c:f>KPI_2!$B$14:$B$18</c:f>
              <c:numCache>
                <c:formatCode>0.00%</c:formatCode>
                <c:ptCount val="4"/>
                <c:pt idx="0">
                  <c:v>0.72983511687203273</c:v>
                </c:pt>
                <c:pt idx="1">
                  <c:v>0.78068391556407957</c:v>
                </c:pt>
                <c:pt idx="2">
                  <c:v>0.80664327792890933</c:v>
                </c:pt>
                <c:pt idx="3">
                  <c:v>0.76510808302057087</c:v>
                </c:pt>
              </c:numCache>
            </c:numRef>
          </c:val>
          <c:extLst>
            <c:ext xmlns:c16="http://schemas.microsoft.com/office/drawing/2014/chart" uri="{C3380CC4-5D6E-409C-BE32-E72D297353CC}">
              <c16:uniqueId val="{00000008-93C0-42C7-8B5F-CE44F500483C}"/>
            </c:ext>
          </c:extLst>
        </c:ser>
        <c:dLbls>
          <c:dLblPos val="inEnd"/>
          <c:showLegendKey val="0"/>
          <c:showVal val="1"/>
          <c:showCatName val="0"/>
          <c:showSerName val="0"/>
          <c:showPercent val="0"/>
          <c:showBubbleSize val="0"/>
        </c:dLbls>
        <c:gapWidth val="41"/>
        <c:axId val="1649536383"/>
        <c:axId val="1649536863"/>
      </c:barChart>
      <c:catAx>
        <c:axId val="164953638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1649536863"/>
        <c:crosses val="autoZero"/>
        <c:auto val="1"/>
        <c:lblAlgn val="ctr"/>
        <c:lblOffset val="100"/>
        <c:noMultiLvlLbl val="0"/>
      </c:catAx>
      <c:valAx>
        <c:axId val="1649536863"/>
        <c:scaling>
          <c:orientation val="minMax"/>
        </c:scaling>
        <c:delete val="1"/>
        <c:axPos val="l"/>
        <c:numFmt formatCode="0.00%" sourceLinked="1"/>
        <c:majorTickMark val="none"/>
        <c:minorTickMark val="none"/>
        <c:tickLblPos val="nextTo"/>
        <c:crossAx val="16495363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83DD13-D748-4AFB-8AA8-CB33DE13ED34}" type="doc">
      <dgm:prSet loTypeId="urn:microsoft.com/office/officeart/2011/layout/HexagonRadial" loCatId="cycle" qsTypeId="urn:microsoft.com/office/officeart/2005/8/quickstyle/3d2" qsCatId="3D" csTypeId="urn:microsoft.com/office/officeart/2005/8/colors/accent0_3" csCatId="mainScheme" phldr="1"/>
      <dgm:spPr/>
      <dgm:t>
        <a:bodyPr/>
        <a:lstStyle/>
        <a:p>
          <a:endParaRPr lang="en-IN"/>
        </a:p>
      </dgm:t>
    </dgm:pt>
    <dgm:pt modelId="{031AE3E7-636A-4F2D-8423-0DBA94F10910}">
      <dgm:prSet phldrT="[Text]" custT="1"/>
      <dgm:spPr/>
      <dgm:t>
        <a:bodyPr/>
        <a:lstStyle/>
        <a:p>
          <a:r>
            <a:rPr lang="en-US" sz="1800" b="1" dirty="0"/>
            <a:t>Structure</a:t>
          </a:r>
          <a:r>
            <a:rPr lang="en-US" sz="1700" dirty="0"/>
            <a:t> </a:t>
          </a:r>
          <a:endParaRPr lang="en-IN" sz="1700" dirty="0"/>
        </a:p>
      </dgm:t>
    </dgm:pt>
    <dgm:pt modelId="{BF1F35CD-791B-411A-BEBD-DBC94D0C2648}" type="parTrans" cxnId="{BE78C81C-9E0E-4588-9592-31B5D2C049C7}">
      <dgm:prSet/>
      <dgm:spPr/>
      <dgm:t>
        <a:bodyPr/>
        <a:lstStyle/>
        <a:p>
          <a:endParaRPr lang="en-IN">
            <a:solidFill>
              <a:schemeClr val="accent3">
                <a:lumMod val="40000"/>
                <a:lumOff val="60000"/>
              </a:schemeClr>
            </a:solidFill>
          </a:endParaRPr>
        </a:p>
      </dgm:t>
    </dgm:pt>
    <dgm:pt modelId="{65AE814C-72B2-49C9-8909-210B00A5DD40}" type="sibTrans" cxnId="{BE78C81C-9E0E-4588-9592-31B5D2C049C7}">
      <dgm:prSet/>
      <dgm:spPr/>
      <dgm:t>
        <a:bodyPr/>
        <a:lstStyle/>
        <a:p>
          <a:endParaRPr lang="en-IN">
            <a:solidFill>
              <a:schemeClr val="accent3">
                <a:lumMod val="40000"/>
                <a:lumOff val="60000"/>
              </a:schemeClr>
            </a:solidFill>
          </a:endParaRPr>
        </a:p>
      </dgm:t>
    </dgm:pt>
    <dgm:pt modelId="{D6CD09B0-B9C5-4AAD-AAF8-551BEB237714}">
      <dgm:prSet phldrT="[Text]" custT="1"/>
      <dgm:spPr/>
      <dgm:t>
        <a:bodyPr/>
        <a:lstStyle/>
        <a:p>
          <a:r>
            <a:rPr lang="en-US" sz="1800" b="1"/>
            <a:t>Strategic Alliances</a:t>
          </a:r>
          <a:endParaRPr lang="en-IN" sz="1800" b="1" dirty="0"/>
        </a:p>
      </dgm:t>
    </dgm:pt>
    <dgm:pt modelId="{FFA393BF-1ABF-471F-ACD8-679E8D751411}" type="parTrans" cxnId="{B258CB29-0AFD-499D-AC84-2851515C2E1F}">
      <dgm:prSet/>
      <dgm:spPr/>
      <dgm:t>
        <a:bodyPr/>
        <a:lstStyle/>
        <a:p>
          <a:endParaRPr lang="en-IN">
            <a:solidFill>
              <a:schemeClr val="accent3">
                <a:lumMod val="40000"/>
                <a:lumOff val="60000"/>
              </a:schemeClr>
            </a:solidFill>
          </a:endParaRPr>
        </a:p>
      </dgm:t>
    </dgm:pt>
    <dgm:pt modelId="{DCD8627D-CC81-426B-BDAF-9DB37350DFD5}" type="sibTrans" cxnId="{B258CB29-0AFD-499D-AC84-2851515C2E1F}">
      <dgm:prSet/>
      <dgm:spPr/>
      <dgm:t>
        <a:bodyPr/>
        <a:lstStyle/>
        <a:p>
          <a:endParaRPr lang="en-IN">
            <a:solidFill>
              <a:schemeClr val="accent3">
                <a:lumMod val="40000"/>
                <a:lumOff val="60000"/>
              </a:schemeClr>
            </a:solidFill>
          </a:endParaRPr>
        </a:p>
      </dgm:t>
    </dgm:pt>
    <dgm:pt modelId="{096A794D-0E55-478E-8D9C-ECF74236E4C1}">
      <dgm:prSet phldrT="[Text]" custT="1"/>
      <dgm:spPr/>
      <dgm:t>
        <a:bodyPr/>
        <a:lstStyle/>
        <a:p>
          <a:r>
            <a:rPr lang="en-US" sz="1800" b="1"/>
            <a:t>Marketing and Branding</a:t>
          </a:r>
          <a:endParaRPr lang="en-IN" sz="1800" b="1" dirty="0"/>
        </a:p>
      </dgm:t>
    </dgm:pt>
    <dgm:pt modelId="{331E5A1D-5DB4-4ECA-A1F8-595F2BB1BE68}" type="parTrans" cxnId="{EB3134F7-2582-432F-BBBA-1940AD75C04F}">
      <dgm:prSet/>
      <dgm:spPr/>
      <dgm:t>
        <a:bodyPr/>
        <a:lstStyle/>
        <a:p>
          <a:endParaRPr lang="en-IN">
            <a:solidFill>
              <a:schemeClr val="accent3">
                <a:lumMod val="40000"/>
                <a:lumOff val="60000"/>
              </a:schemeClr>
            </a:solidFill>
          </a:endParaRPr>
        </a:p>
      </dgm:t>
    </dgm:pt>
    <dgm:pt modelId="{15502FA3-801D-440C-A86D-25E638C3AB86}" type="sibTrans" cxnId="{EB3134F7-2582-432F-BBBA-1940AD75C04F}">
      <dgm:prSet/>
      <dgm:spPr/>
      <dgm:t>
        <a:bodyPr/>
        <a:lstStyle/>
        <a:p>
          <a:endParaRPr lang="en-IN">
            <a:solidFill>
              <a:schemeClr val="accent3">
                <a:lumMod val="40000"/>
                <a:lumOff val="60000"/>
              </a:schemeClr>
            </a:solidFill>
          </a:endParaRPr>
        </a:p>
      </dgm:t>
    </dgm:pt>
    <dgm:pt modelId="{D85B15C3-18BF-4E29-A016-589F24788BB4}">
      <dgm:prSet phldrT="[Text]" custT="1"/>
      <dgm:spPr/>
      <dgm:t>
        <a:bodyPr/>
        <a:lstStyle/>
        <a:p>
          <a:r>
            <a:rPr lang="en-US" sz="1800" b="1"/>
            <a:t>Outsourcing</a:t>
          </a:r>
          <a:endParaRPr lang="en-IN" sz="1800" b="1" dirty="0"/>
        </a:p>
      </dgm:t>
    </dgm:pt>
    <dgm:pt modelId="{250426EB-E168-4BDD-B6A1-0258CB4ABF65}" type="parTrans" cxnId="{4A2A22B6-6BE6-4CC4-8D6F-587F20F5261B}">
      <dgm:prSet/>
      <dgm:spPr/>
      <dgm:t>
        <a:bodyPr/>
        <a:lstStyle/>
        <a:p>
          <a:endParaRPr lang="en-IN">
            <a:solidFill>
              <a:schemeClr val="accent3">
                <a:lumMod val="40000"/>
                <a:lumOff val="60000"/>
              </a:schemeClr>
            </a:solidFill>
          </a:endParaRPr>
        </a:p>
      </dgm:t>
    </dgm:pt>
    <dgm:pt modelId="{6549B388-7586-4096-810C-02B4DDB72678}" type="sibTrans" cxnId="{4A2A22B6-6BE6-4CC4-8D6F-587F20F5261B}">
      <dgm:prSet/>
      <dgm:spPr/>
      <dgm:t>
        <a:bodyPr/>
        <a:lstStyle/>
        <a:p>
          <a:endParaRPr lang="en-IN">
            <a:solidFill>
              <a:schemeClr val="accent3">
                <a:lumMod val="40000"/>
                <a:lumOff val="60000"/>
              </a:schemeClr>
            </a:solidFill>
          </a:endParaRPr>
        </a:p>
      </dgm:t>
    </dgm:pt>
    <dgm:pt modelId="{61389275-D738-47E4-A036-D15E840D1565}">
      <dgm:prSet phldrT="[Text]" custT="1"/>
      <dgm:spPr/>
      <dgm:t>
        <a:bodyPr/>
        <a:lstStyle/>
        <a:p>
          <a:r>
            <a:rPr lang="en-US" sz="1800" b="1"/>
            <a:t>Technology</a:t>
          </a:r>
          <a:endParaRPr lang="en-IN" sz="1800" b="1" dirty="0"/>
        </a:p>
      </dgm:t>
    </dgm:pt>
    <dgm:pt modelId="{3279B0A0-B1D6-4BDC-8F84-DD4445D686A3}" type="parTrans" cxnId="{438B1C30-0360-4750-9961-99CE8781EBFB}">
      <dgm:prSet/>
      <dgm:spPr/>
      <dgm:t>
        <a:bodyPr/>
        <a:lstStyle/>
        <a:p>
          <a:endParaRPr lang="en-IN">
            <a:solidFill>
              <a:schemeClr val="accent3">
                <a:lumMod val="40000"/>
                <a:lumOff val="60000"/>
              </a:schemeClr>
            </a:solidFill>
          </a:endParaRPr>
        </a:p>
      </dgm:t>
    </dgm:pt>
    <dgm:pt modelId="{39767558-3B87-4D8E-8691-16383C144E02}" type="sibTrans" cxnId="{438B1C30-0360-4750-9961-99CE8781EBFB}">
      <dgm:prSet/>
      <dgm:spPr/>
      <dgm:t>
        <a:bodyPr/>
        <a:lstStyle/>
        <a:p>
          <a:endParaRPr lang="en-IN">
            <a:solidFill>
              <a:schemeClr val="accent3">
                <a:lumMod val="40000"/>
                <a:lumOff val="60000"/>
              </a:schemeClr>
            </a:solidFill>
          </a:endParaRPr>
        </a:p>
      </dgm:t>
    </dgm:pt>
    <dgm:pt modelId="{F901E24C-0219-4F5A-AB0F-ED5222FB6846}">
      <dgm:prSet phldrT="[Text]" custT="1"/>
      <dgm:spPr/>
      <dgm:t>
        <a:bodyPr/>
        <a:lstStyle/>
        <a:p>
          <a:r>
            <a:rPr lang="en-US" sz="1800" b="1"/>
            <a:t>Culture</a:t>
          </a:r>
          <a:endParaRPr lang="en-IN" sz="1800" b="1" dirty="0"/>
        </a:p>
      </dgm:t>
    </dgm:pt>
    <dgm:pt modelId="{2E40E13E-309A-4BB3-AA56-2945FC9216F2}" type="parTrans" cxnId="{A68D37D3-57C8-4461-934A-0851B205E686}">
      <dgm:prSet/>
      <dgm:spPr/>
      <dgm:t>
        <a:bodyPr/>
        <a:lstStyle/>
        <a:p>
          <a:endParaRPr lang="en-IN">
            <a:solidFill>
              <a:schemeClr val="accent3">
                <a:lumMod val="40000"/>
                <a:lumOff val="60000"/>
              </a:schemeClr>
            </a:solidFill>
          </a:endParaRPr>
        </a:p>
      </dgm:t>
    </dgm:pt>
    <dgm:pt modelId="{9B0095C7-3ACA-4FB4-A0F1-148C7B9681A1}" type="sibTrans" cxnId="{A68D37D3-57C8-4461-934A-0851B205E686}">
      <dgm:prSet/>
      <dgm:spPr/>
      <dgm:t>
        <a:bodyPr/>
        <a:lstStyle/>
        <a:p>
          <a:endParaRPr lang="en-IN">
            <a:solidFill>
              <a:schemeClr val="accent3">
                <a:lumMod val="40000"/>
                <a:lumOff val="60000"/>
              </a:schemeClr>
            </a:solidFill>
          </a:endParaRPr>
        </a:p>
      </dgm:t>
    </dgm:pt>
    <dgm:pt modelId="{C8D161D8-B045-40FF-9536-86018A1EF182}">
      <dgm:prSet phldrT="[Text]" custT="1"/>
      <dgm:spPr/>
      <dgm:t>
        <a:bodyPr/>
        <a:lstStyle/>
        <a:p>
          <a:r>
            <a:rPr lang="en-US" sz="1800" b="1"/>
            <a:t>Planning and Forecasting </a:t>
          </a:r>
          <a:endParaRPr lang="en-IN" sz="1800" b="1" dirty="0"/>
        </a:p>
      </dgm:t>
    </dgm:pt>
    <dgm:pt modelId="{AE8CDCF7-4E16-4388-BFBB-A4F4D9DB4947}" type="sibTrans" cxnId="{B74A41E6-1341-4125-93E7-5A25B63B9D55}">
      <dgm:prSet/>
      <dgm:spPr/>
      <dgm:t>
        <a:bodyPr/>
        <a:lstStyle/>
        <a:p>
          <a:endParaRPr lang="en-IN">
            <a:solidFill>
              <a:schemeClr val="accent3">
                <a:lumMod val="40000"/>
                <a:lumOff val="60000"/>
              </a:schemeClr>
            </a:solidFill>
          </a:endParaRPr>
        </a:p>
      </dgm:t>
    </dgm:pt>
    <dgm:pt modelId="{0B6C2F39-66FC-435F-8137-56C9FF40310F}" type="parTrans" cxnId="{B74A41E6-1341-4125-93E7-5A25B63B9D55}">
      <dgm:prSet/>
      <dgm:spPr/>
      <dgm:t>
        <a:bodyPr/>
        <a:lstStyle/>
        <a:p>
          <a:endParaRPr lang="en-IN">
            <a:solidFill>
              <a:schemeClr val="accent3">
                <a:lumMod val="40000"/>
                <a:lumOff val="60000"/>
              </a:schemeClr>
            </a:solidFill>
          </a:endParaRPr>
        </a:p>
      </dgm:t>
    </dgm:pt>
    <dgm:pt modelId="{1861968A-A245-4AF4-89E5-17B5160ACF47}" type="pres">
      <dgm:prSet presAssocID="{9F83DD13-D748-4AFB-8AA8-CB33DE13ED34}" presName="Name0" presStyleCnt="0">
        <dgm:presLayoutVars>
          <dgm:chMax val="1"/>
          <dgm:chPref val="1"/>
          <dgm:dir/>
          <dgm:animOne val="branch"/>
          <dgm:animLvl val="lvl"/>
        </dgm:presLayoutVars>
      </dgm:prSet>
      <dgm:spPr/>
    </dgm:pt>
    <dgm:pt modelId="{C5FAEAD1-C3D7-4FB0-ABDE-33BCA287E23F}" type="pres">
      <dgm:prSet presAssocID="{C8D161D8-B045-40FF-9536-86018A1EF182}" presName="Parent" presStyleLbl="node0" presStyleIdx="0" presStyleCnt="1">
        <dgm:presLayoutVars>
          <dgm:chMax val="6"/>
          <dgm:chPref val="6"/>
        </dgm:presLayoutVars>
      </dgm:prSet>
      <dgm:spPr/>
    </dgm:pt>
    <dgm:pt modelId="{CFC1356B-C430-4F22-AC3F-DAB38DF4CBA8}" type="pres">
      <dgm:prSet presAssocID="{031AE3E7-636A-4F2D-8423-0DBA94F10910}" presName="Accent1" presStyleCnt="0"/>
      <dgm:spPr/>
    </dgm:pt>
    <dgm:pt modelId="{287A4F25-FB42-4BC8-BD39-34012FC06AA1}" type="pres">
      <dgm:prSet presAssocID="{031AE3E7-636A-4F2D-8423-0DBA94F10910}" presName="Accent" presStyleLbl="bgShp" presStyleIdx="0" presStyleCnt="6"/>
      <dgm:spPr/>
    </dgm:pt>
    <dgm:pt modelId="{31712A33-11BC-46BE-9484-7F617541EA73}" type="pres">
      <dgm:prSet presAssocID="{031AE3E7-636A-4F2D-8423-0DBA94F10910}" presName="Child1" presStyleLbl="node1" presStyleIdx="0" presStyleCnt="6">
        <dgm:presLayoutVars>
          <dgm:chMax val="0"/>
          <dgm:chPref val="0"/>
          <dgm:bulletEnabled val="1"/>
        </dgm:presLayoutVars>
      </dgm:prSet>
      <dgm:spPr/>
    </dgm:pt>
    <dgm:pt modelId="{12796033-0A9D-47D1-AF82-1850A0E6E4DA}" type="pres">
      <dgm:prSet presAssocID="{D6CD09B0-B9C5-4AAD-AAF8-551BEB237714}" presName="Accent2" presStyleCnt="0"/>
      <dgm:spPr/>
    </dgm:pt>
    <dgm:pt modelId="{1BC34AD2-15D4-463A-BB61-220C05EB238A}" type="pres">
      <dgm:prSet presAssocID="{D6CD09B0-B9C5-4AAD-AAF8-551BEB237714}" presName="Accent" presStyleLbl="bgShp" presStyleIdx="1" presStyleCnt="6"/>
      <dgm:spPr/>
    </dgm:pt>
    <dgm:pt modelId="{D1A82BA2-484C-4195-A488-1C027C148060}" type="pres">
      <dgm:prSet presAssocID="{D6CD09B0-B9C5-4AAD-AAF8-551BEB237714}" presName="Child2" presStyleLbl="node1" presStyleIdx="1" presStyleCnt="6">
        <dgm:presLayoutVars>
          <dgm:chMax val="0"/>
          <dgm:chPref val="0"/>
          <dgm:bulletEnabled val="1"/>
        </dgm:presLayoutVars>
      </dgm:prSet>
      <dgm:spPr/>
    </dgm:pt>
    <dgm:pt modelId="{FE935588-C2F8-43A4-A2AF-74B7F3507452}" type="pres">
      <dgm:prSet presAssocID="{096A794D-0E55-478E-8D9C-ECF74236E4C1}" presName="Accent3" presStyleCnt="0"/>
      <dgm:spPr/>
    </dgm:pt>
    <dgm:pt modelId="{C563EF60-E22C-41E1-BDAC-8C557E5DD959}" type="pres">
      <dgm:prSet presAssocID="{096A794D-0E55-478E-8D9C-ECF74236E4C1}" presName="Accent" presStyleLbl="bgShp" presStyleIdx="2" presStyleCnt="6"/>
      <dgm:spPr/>
    </dgm:pt>
    <dgm:pt modelId="{6F945243-A76E-4B21-8491-24B2FAA1F80C}" type="pres">
      <dgm:prSet presAssocID="{096A794D-0E55-478E-8D9C-ECF74236E4C1}" presName="Child3" presStyleLbl="node1" presStyleIdx="2" presStyleCnt="6">
        <dgm:presLayoutVars>
          <dgm:chMax val="0"/>
          <dgm:chPref val="0"/>
          <dgm:bulletEnabled val="1"/>
        </dgm:presLayoutVars>
      </dgm:prSet>
      <dgm:spPr/>
    </dgm:pt>
    <dgm:pt modelId="{A82A7F6F-E33A-41CA-B36C-937880BABF92}" type="pres">
      <dgm:prSet presAssocID="{D85B15C3-18BF-4E29-A016-589F24788BB4}" presName="Accent4" presStyleCnt="0"/>
      <dgm:spPr/>
    </dgm:pt>
    <dgm:pt modelId="{C7DDCCFB-2573-4BD6-9DD6-62A7A9AEB5CA}" type="pres">
      <dgm:prSet presAssocID="{D85B15C3-18BF-4E29-A016-589F24788BB4}" presName="Accent" presStyleLbl="bgShp" presStyleIdx="3" presStyleCnt="6"/>
      <dgm:spPr/>
    </dgm:pt>
    <dgm:pt modelId="{DAED89DF-9C60-4950-8B28-D2435AF314B8}" type="pres">
      <dgm:prSet presAssocID="{D85B15C3-18BF-4E29-A016-589F24788BB4}" presName="Child4" presStyleLbl="node1" presStyleIdx="3" presStyleCnt="6" custScaleX="104951" custLinFactNeighborX="185" custLinFactNeighborY="-2251">
        <dgm:presLayoutVars>
          <dgm:chMax val="0"/>
          <dgm:chPref val="0"/>
          <dgm:bulletEnabled val="1"/>
        </dgm:presLayoutVars>
      </dgm:prSet>
      <dgm:spPr/>
    </dgm:pt>
    <dgm:pt modelId="{6D293205-E448-488D-B566-EE30A54F62BA}" type="pres">
      <dgm:prSet presAssocID="{61389275-D738-47E4-A036-D15E840D1565}" presName="Accent5" presStyleCnt="0"/>
      <dgm:spPr/>
    </dgm:pt>
    <dgm:pt modelId="{D9CAA762-7B25-41FB-B051-46E96BCE47E0}" type="pres">
      <dgm:prSet presAssocID="{61389275-D738-47E4-A036-D15E840D1565}" presName="Accent" presStyleLbl="bgShp" presStyleIdx="4" presStyleCnt="6"/>
      <dgm:spPr/>
    </dgm:pt>
    <dgm:pt modelId="{A3FD8BA8-4D38-4585-B7F5-C729CCB5375A}" type="pres">
      <dgm:prSet presAssocID="{61389275-D738-47E4-A036-D15E840D1565}" presName="Child5" presStyleLbl="node1" presStyleIdx="4" presStyleCnt="6" custScaleX="109570">
        <dgm:presLayoutVars>
          <dgm:chMax val="0"/>
          <dgm:chPref val="0"/>
          <dgm:bulletEnabled val="1"/>
        </dgm:presLayoutVars>
      </dgm:prSet>
      <dgm:spPr/>
    </dgm:pt>
    <dgm:pt modelId="{54C4A829-F880-411C-A06A-CAD104AC730E}" type="pres">
      <dgm:prSet presAssocID="{F901E24C-0219-4F5A-AB0F-ED5222FB6846}" presName="Accent6" presStyleCnt="0"/>
      <dgm:spPr/>
    </dgm:pt>
    <dgm:pt modelId="{32C07E4F-0B1F-49E1-8AF9-D3BEFBE4874A}" type="pres">
      <dgm:prSet presAssocID="{F901E24C-0219-4F5A-AB0F-ED5222FB6846}" presName="Accent" presStyleLbl="bgShp" presStyleIdx="5" presStyleCnt="6"/>
      <dgm:spPr/>
    </dgm:pt>
    <dgm:pt modelId="{7DF0B6FE-4F39-4A9B-9088-0420D2D0553D}" type="pres">
      <dgm:prSet presAssocID="{F901E24C-0219-4F5A-AB0F-ED5222FB6846}" presName="Child6" presStyleLbl="node1" presStyleIdx="5" presStyleCnt="6">
        <dgm:presLayoutVars>
          <dgm:chMax val="0"/>
          <dgm:chPref val="0"/>
          <dgm:bulletEnabled val="1"/>
        </dgm:presLayoutVars>
      </dgm:prSet>
      <dgm:spPr/>
    </dgm:pt>
  </dgm:ptLst>
  <dgm:cxnLst>
    <dgm:cxn modelId="{851CF40C-1CE7-4DC3-9D06-4AFBAB01E57E}" type="presOf" srcId="{F901E24C-0219-4F5A-AB0F-ED5222FB6846}" destId="{7DF0B6FE-4F39-4A9B-9088-0420D2D0553D}" srcOrd="0" destOrd="0" presId="urn:microsoft.com/office/officeart/2011/layout/HexagonRadial"/>
    <dgm:cxn modelId="{D5BA8E0F-46DA-46E6-A8E2-BEED215D823E}" type="presOf" srcId="{031AE3E7-636A-4F2D-8423-0DBA94F10910}" destId="{31712A33-11BC-46BE-9484-7F617541EA73}" srcOrd="0" destOrd="0" presId="urn:microsoft.com/office/officeart/2011/layout/HexagonRadial"/>
    <dgm:cxn modelId="{BE78C81C-9E0E-4588-9592-31B5D2C049C7}" srcId="{C8D161D8-B045-40FF-9536-86018A1EF182}" destId="{031AE3E7-636A-4F2D-8423-0DBA94F10910}" srcOrd="0" destOrd="0" parTransId="{BF1F35CD-791B-411A-BEBD-DBC94D0C2648}" sibTransId="{65AE814C-72B2-49C9-8909-210B00A5DD40}"/>
    <dgm:cxn modelId="{B258CB29-0AFD-499D-AC84-2851515C2E1F}" srcId="{C8D161D8-B045-40FF-9536-86018A1EF182}" destId="{D6CD09B0-B9C5-4AAD-AAF8-551BEB237714}" srcOrd="1" destOrd="0" parTransId="{FFA393BF-1ABF-471F-ACD8-679E8D751411}" sibTransId="{DCD8627D-CC81-426B-BDAF-9DB37350DFD5}"/>
    <dgm:cxn modelId="{438B1C30-0360-4750-9961-99CE8781EBFB}" srcId="{C8D161D8-B045-40FF-9536-86018A1EF182}" destId="{61389275-D738-47E4-A036-D15E840D1565}" srcOrd="4" destOrd="0" parTransId="{3279B0A0-B1D6-4BDC-8F84-DD4445D686A3}" sibTransId="{39767558-3B87-4D8E-8691-16383C144E02}"/>
    <dgm:cxn modelId="{A382046C-65DE-473F-8F11-DEF889C7FE2D}" type="presOf" srcId="{9F83DD13-D748-4AFB-8AA8-CB33DE13ED34}" destId="{1861968A-A245-4AF4-89E5-17B5160ACF47}" srcOrd="0" destOrd="0" presId="urn:microsoft.com/office/officeart/2011/layout/HexagonRadial"/>
    <dgm:cxn modelId="{B476C57A-2FAE-420D-BDBE-6C8F00E32F55}" type="presOf" srcId="{096A794D-0E55-478E-8D9C-ECF74236E4C1}" destId="{6F945243-A76E-4B21-8491-24B2FAA1F80C}" srcOrd="0" destOrd="0" presId="urn:microsoft.com/office/officeart/2011/layout/HexagonRadial"/>
    <dgm:cxn modelId="{9C85939C-21B6-4B14-B763-8F5C197EE2C9}" type="presOf" srcId="{D6CD09B0-B9C5-4AAD-AAF8-551BEB237714}" destId="{D1A82BA2-484C-4195-A488-1C027C148060}" srcOrd="0" destOrd="0" presId="urn:microsoft.com/office/officeart/2011/layout/HexagonRadial"/>
    <dgm:cxn modelId="{4A2A22B6-6BE6-4CC4-8D6F-587F20F5261B}" srcId="{C8D161D8-B045-40FF-9536-86018A1EF182}" destId="{D85B15C3-18BF-4E29-A016-589F24788BB4}" srcOrd="3" destOrd="0" parTransId="{250426EB-E168-4BDD-B6A1-0258CB4ABF65}" sibTransId="{6549B388-7586-4096-810C-02B4DDB72678}"/>
    <dgm:cxn modelId="{A68D37D3-57C8-4461-934A-0851B205E686}" srcId="{C8D161D8-B045-40FF-9536-86018A1EF182}" destId="{F901E24C-0219-4F5A-AB0F-ED5222FB6846}" srcOrd="5" destOrd="0" parTransId="{2E40E13E-309A-4BB3-AA56-2945FC9216F2}" sibTransId="{9B0095C7-3ACA-4FB4-A0F1-148C7B9681A1}"/>
    <dgm:cxn modelId="{B74A41E6-1341-4125-93E7-5A25B63B9D55}" srcId="{9F83DD13-D748-4AFB-8AA8-CB33DE13ED34}" destId="{C8D161D8-B045-40FF-9536-86018A1EF182}" srcOrd="0" destOrd="0" parTransId="{0B6C2F39-66FC-435F-8137-56C9FF40310F}" sibTransId="{AE8CDCF7-4E16-4388-BFBB-A4F4D9DB4947}"/>
    <dgm:cxn modelId="{9343AFF2-57E6-428D-A023-C03542F163ED}" type="presOf" srcId="{D85B15C3-18BF-4E29-A016-589F24788BB4}" destId="{DAED89DF-9C60-4950-8B28-D2435AF314B8}" srcOrd="0" destOrd="0" presId="urn:microsoft.com/office/officeart/2011/layout/HexagonRadial"/>
    <dgm:cxn modelId="{2D6BEEF2-A635-450A-98E4-F98DB53F7F24}" type="presOf" srcId="{61389275-D738-47E4-A036-D15E840D1565}" destId="{A3FD8BA8-4D38-4585-B7F5-C729CCB5375A}" srcOrd="0" destOrd="0" presId="urn:microsoft.com/office/officeart/2011/layout/HexagonRadial"/>
    <dgm:cxn modelId="{EB3134F7-2582-432F-BBBA-1940AD75C04F}" srcId="{C8D161D8-B045-40FF-9536-86018A1EF182}" destId="{096A794D-0E55-478E-8D9C-ECF74236E4C1}" srcOrd="2" destOrd="0" parTransId="{331E5A1D-5DB4-4ECA-A1F8-595F2BB1BE68}" sibTransId="{15502FA3-801D-440C-A86D-25E638C3AB86}"/>
    <dgm:cxn modelId="{AB48A1FF-C646-4388-986B-F03342D6B272}" type="presOf" srcId="{C8D161D8-B045-40FF-9536-86018A1EF182}" destId="{C5FAEAD1-C3D7-4FB0-ABDE-33BCA287E23F}" srcOrd="0" destOrd="0" presId="urn:microsoft.com/office/officeart/2011/layout/HexagonRadial"/>
    <dgm:cxn modelId="{FA5323A1-DA7A-46A2-BE33-1F04CAAD7291}" type="presParOf" srcId="{1861968A-A245-4AF4-89E5-17B5160ACF47}" destId="{C5FAEAD1-C3D7-4FB0-ABDE-33BCA287E23F}" srcOrd="0" destOrd="0" presId="urn:microsoft.com/office/officeart/2011/layout/HexagonRadial"/>
    <dgm:cxn modelId="{DD2EFABA-FD04-4D25-ACB7-8C2862BAF264}" type="presParOf" srcId="{1861968A-A245-4AF4-89E5-17B5160ACF47}" destId="{CFC1356B-C430-4F22-AC3F-DAB38DF4CBA8}" srcOrd="1" destOrd="0" presId="urn:microsoft.com/office/officeart/2011/layout/HexagonRadial"/>
    <dgm:cxn modelId="{D476155E-F558-4B64-ACE5-30D86C61410E}" type="presParOf" srcId="{CFC1356B-C430-4F22-AC3F-DAB38DF4CBA8}" destId="{287A4F25-FB42-4BC8-BD39-34012FC06AA1}" srcOrd="0" destOrd="0" presId="urn:microsoft.com/office/officeart/2011/layout/HexagonRadial"/>
    <dgm:cxn modelId="{93B0A91B-193C-4395-8506-4A3D9A70802E}" type="presParOf" srcId="{1861968A-A245-4AF4-89E5-17B5160ACF47}" destId="{31712A33-11BC-46BE-9484-7F617541EA73}" srcOrd="2" destOrd="0" presId="urn:microsoft.com/office/officeart/2011/layout/HexagonRadial"/>
    <dgm:cxn modelId="{757EF118-48B9-4488-90DA-46EDECC273DD}" type="presParOf" srcId="{1861968A-A245-4AF4-89E5-17B5160ACF47}" destId="{12796033-0A9D-47D1-AF82-1850A0E6E4DA}" srcOrd="3" destOrd="0" presId="urn:microsoft.com/office/officeart/2011/layout/HexagonRadial"/>
    <dgm:cxn modelId="{69CBDE62-8324-4C5C-9E1B-5DA798237A9D}" type="presParOf" srcId="{12796033-0A9D-47D1-AF82-1850A0E6E4DA}" destId="{1BC34AD2-15D4-463A-BB61-220C05EB238A}" srcOrd="0" destOrd="0" presId="urn:microsoft.com/office/officeart/2011/layout/HexagonRadial"/>
    <dgm:cxn modelId="{6B1876D6-9682-43EB-806D-2B4483DD50F3}" type="presParOf" srcId="{1861968A-A245-4AF4-89E5-17B5160ACF47}" destId="{D1A82BA2-484C-4195-A488-1C027C148060}" srcOrd="4" destOrd="0" presId="urn:microsoft.com/office/officeart/2011/layout/HexagonRadial"/>
    <dgm:cxn modelId="{557652E8-997F-44B5-BB1A-4DB277ED3077}" type="presParOf" srcId="{1861968A-A245-4AF4-89E5-17B5160ACF47}" destId="{FE935588-C2F8-43A4-A2AF-74B7F3507452}" srcOrd="5" destOrd="0" presId="urn:microsoft.com/office/officeart/2011/layout/HexagonRadial"/>
    <dgm:cxn modelId="{05683D92-F47B-4750-8F51-9DDD742CEA3D}" type="presParOf" srcId="{FE935588-C2F8-43A4-A2AF-74B7F3507452}" destId="{C563EF60-E22C-41E1-BDAC-8C557E5DD959}" srcOrd="0" destOrd="0" presId="urn:microsoft.com/office/officeart/2011/layout/HexagonRadial"/>
    <dgm:cxn modelId="{B20B08DA-7781-4974-9063-E154CF716943}" type="presParOf" srcId="{1861968A-A245-4AF4-89E5-17B5160ACF47}" destId="{6F945243-A76E-4B21-8491-24B2FAA1F80C}" srcOrd="6" destOrd="0" presId="urn:microsoft.com/office/officeart/2011/layout/HexagonRadial"/>
    <dgm:cxn modelId="{CC77B46C-F5FB-4401-8B63-D6D8C0A7AE8E}" type="presParOf" srcId="{1861968A-A245-4AF4-89E5-17B5160ACF47}" destId="{A82A7F6F-E33A-41CA-B36C-937880BABF92}" srcOrd="7" destOrd="0" presId="urn:microsoft.com/office/officeart/2011/layout/HexagonRadial"/>
    <dgm:cxn modelId="{54E434A8-170D-492F-8F7D-3D52D5716E64}" type="presParOf" srcId="{A82A7F6F-E33A-41CA-B36C-937880BABF92}" destId="{C7DDCCFB-2573-4BD6-9DD6-62A7A9AEB5CA}" srcOrd="0" destOrd="0" presId="urn:microsoft.com/office/officeart/2011/layout/HexagonRadial"/>
    <dgm:cxn modelId="{BB767D0A-15BD-48A5-9151-A97BACB8D361}" type="presParOf" srcId="{1861968A-A245-4AF4-89E5-17B5160ACF47}" destId="{DAED89DF-9C60-4950-8B28-D2435AF314B8}" srcOrd="8" destOrd="0" presId="urn:microsoft.com/office/officeart/2011/layout/HexagonRadial"/>
    <dgm:cxn modelId="{1422CC74-1A8B-4AF0-916F-D1720C4A7CCE}" type="presParOf" srcId="{1861968A-A245-4AF4-89E5-17B5160ACF47}" destId="{6D293205-E448-488D-B566-EE30A54F62BA}" srcOrd="9" destOrd="0" presId="urn:microsoft.com/office/officeart/2011/layout/HexagonRadial"/>
    <dgm:cxn modelId="{9BF9887E-EEC7-453C-94A8-77C6944EF0F1}" type="presParOf" srcId="{6D293205-E448-488D-B566-EE30A54F62BA}" destId="{D9CAA762-7B25-41FB-B051-46E96BCE47E0}" srcOrd="0" destOrd="0" presId="urn:microsoft.com/office/officeart/2011/layout/HexagonRadial"/>
    <dgm:cxn modelId="{E215C60F-F5D9-4EBD-BDC7-4431B7DFC3A1}" type="presParOf" srcId="{1861968A-A245-4AF4-89E5-17B5160ACF47}" destId="{A3FD8BA8-4D38-4585-B7F5-C729CCB5375A}" srcOrd="10" destOrd="0" presId="urn:microsoft.com/office/officeart/2011/layout/HexagonRadial"/>
    <dgm:cxn modelId="{7D8B37B5-57A8-46E5-803E-A11BBCF5BE77}" type="presParOf" srcId="{1861968A-A245-4AF4-89E5-17B5160ACF47}" destId="{54C4A829-F880-411C-A06A-CAD104AC730E}" srcOrd="11" destOrd="0" presId="urn:microsoft.com/office/officeart/2011/layout/HexagonRadial"/>
    <dgm:cxn modelId="{A86BF640-3C7C-4C2E-B5B3-012C64A7C1B2}" type="presParOf" srcId="{54C4A829-F880-411C-A06A-CAD104AC730E}" destId="{32C07E4F-0B1F-49E1-8AF9-D3BEFBE4874A}" srcOrd="0" destOrd="0" presId="urn:microsoft.com/office/officeart/2011/layout/HexagonRadial"/>
    <dgm:cxn modelId="{A6EAFAFE-CFCF-4721-8CC4-4676E82FF68D}" type="presParOf" srcId="{1861968A-A245-4AF4-89E5-17B5160ACF47}" destId="{7DF0B6FE-4F39-4A9B-9088-0420D2D0553D}"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0C7A98-7634-4806-A15C-A5003F3CB0B4}"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IN"/>
        </a:p>
      </dgm:t>
    </dgm:pt>
    <dgm:pt modelId="{0F44D7FE-D279-437B-97C2-C5CE2742A6A6}">
      <dgm:prSet phldrT="[Text]" custT="1"/>
      <dgm:spPr/>
      <dgm:t>
        <a:bodyPr/>
        <a:lstStyle/>
        <a:p>
          <a:r>
            <a:rPr lang="en-IN" sz="1600" dirty="0">
              <a:latin typeface="ADLaM Display" panose="02010000000000000000" pitchFamily="2" charset="0"/>
              <a:ea typeface="ADLaM Display" panose="02010000000000000000" pitchFamily="2" charset="0"/>
              <a:cs typeface="ADLaM Display" panose="02010000000000000000" pitchFamily="2" charset="0"/>
            </a:rPr>
            <a:t>COMPETITION</a:t>
          </a:r>
        </a:p>
      </dgm:t>
    </dgm:pt>
    <dgm:pt modelId="{82DF2FC5-7088-43BF-AD6B-C7BCF471BE3E}" type="parTrans" cxnId="{606ACB98-7C24-47DC-9E7C-A9F9436054BD}">
      <dgm:prSet/>
      <dgm:spPr/>
      <dgm:t>
        <a:bodyPr/>
        <a:lstStyle/>
        <a:p>
          <a:endParaRPr lang="en-IN"/>
        </a:p>
      </dgm:t>
    </dgm:pt>
    <dgm:pt modelId="{F3F03D42-0602-45F7-8241-80E654C57EBE}" type="sibTrans" cxnId="{606ACB98-7C24-47DC-9E7C-A9F9436054BD}">
      <dgm:prSet/>
      <dgm:spPr/>
      <dgm:t>
        <a:bodyPr/>
        <a:lstStyle/>
        <a:p>
          <a:endParaRPr lang="en-IN"/>
        </a:p>
      </dgm:t>
    </dgm:pt>
    <dgm:pt modelId="{217E9E88-B681-44E0-8118-BD4DC4978140}">
      <dgm:prSet phldrT="[Text]"/>
      <dgm:spPr/>
      <dgm:t>
        <a:bodyPr/>
        <a:lstStyle/>
        <a:p>
          <a:r>
            <a:rPr lang="en-US" b="0" i="0" dirty="0"/>
            <a:t>Focus on Intense competition, especially in popular routes </a:t>
          </a:r>
          <a:endParaRPr lang="en-IN" dirty="0"/>
        </a:p>
      </dgm:t>
    </dgm:pt>
    <dgm:pt modelId="{5B4C13B5-C32A-4630-BF8C-F95486A983C9}" type="parTrans" cxnId="{543452CD-99B4-497D-A307-77F94D0B4FC0}">
      <dgm:prSet/>
      <dgm:spPr/>
      <dgm:t>
        <a:bodyPr/>
        <a:lstStyle/>
        <a:p>
          <a:endParaRPr lang="en-IN"/>
        </a:p>
      </dgm:t>
    </dgm:pt>
    <dgm:pt modelId="{D51A1B10-F19C-4D98-8783-C65E1F9CD4FF}" type="sibTrans" cxnId="{543452CD-99B4-497D-A307-77F94D0B4FC0}">
      <dgm:prSet/>
      <dgm:spPr/>
      <dgm:t>
        <a:bodyPr/>
        <a:lstStyle/>
        <a:p>
          <a:endParaRPr lang="en-IN"/>
        </a:p>
      </dgm:t>
    </dgm:pt>
    <dgm:pt modelId="{52A70026-8208-4547-B08A-803D760EBD7F}">
      <dgm:prSet phldrT="[Text]"/>
      <dgm:spPr/>
      <dgm:t>
        <a:bodyPr/>
        <a:lstStyle/>
        <a:p>
          <a:r>
            <a:rPr lang="en-IN" b="0" i="0" dirty="0">
              <a:latin typeface="ADLaM Display" panose="02010000000000000000" pitchFamily="2" charset="0"/>
              <a:ea typeface="ADLaM Display" panose="02010000000000000000" pitchFamily="2" charset="0"/>
              <a:cs typeface="ADLaM Display" panose="02010000000000000000" pitchFamily="2" charset="0"/>
            </a:rPr>
            <a:t>FINANCIAL STABILITY</a:t>
          </a:r>
          <a:endParaRPr lang="en-IN" dirty="0">
            <a:latin typeface="ADLaM Display" panose="02010000000000000000" pitchFamily="2" charset="0"/>
            <a:ea typeface="ADLaM Display" panose="02010000000000000000" pitchFamily="2" charset="0"/>
            <a:cs typeface="ADLaM Display" panose="02010000000000000000" pitchFamily="2" charset="0"/>
          </a:endParaRPr>
        </a:p>
      </dgm:t>
    </dgm:pt>
    <dgm:pt modelId="{B1FDA05C-BB7B-447B-86A8-5576D982037B}" type="parTrans" cxnId="{0D879DE5-5707-48E7-A5E0-F1F6F3621F9D}">
      <dgm:prSet/>
      <dgm:spPr/>
      <dgm:t>
        <a:bodyPr/>
        <a:lstStyle/>
        <a:p>
          <a:endParaRPr lang="en-IN"/>
        </a:p>
      </dgm:t>
    </dgm:pt>
    <dgm:pt modelId="{990397B4-0A9E-4705-9FF7-108790141514}" type="sibTrans" cxnId="{0D879DE5-5707-48E7-A5E0-F1F6F3621F9D}">
      <dgm:prSet/>
      <dgm:spPr/>
      <dgm:t>
        <a:bodyPr/>
        <a:lstStyle/>
        <a:p>
          <a:endParaRPr lang="en-IN"/>
        </a:p>
      </dgm:t>
    </dgm:pt>
    <dgm:pt modelId="{8BEA8FC8-EA39-4D95-89EC-20D37601094A}">
      <dgm:prSet phldrT="[Text]"/>
      <dgm:spPr/>
      <dgm:t>
        <a:bodyPr/>
        <a:lstStyle/>
        <a:p>
          <a:r>
            <a:rPr lang="en-US" b="0" i="0" dirty="0"/>
            <a:t>Evaluate overall cost structures and Identify opportunities for cost optimization and efficiency improvements</a:t>
          </a:r>
          <a:endParaRPr lang="en-IN" dirty="0"/>
        </a:p>
      </dgm:t>
    </dgm:pt>
    <dgm:pt modelId="{88DBF132-D605-4241-84A7-B3B8836F5A55}" type="parTrans" cxnId="{4F290C82-D72E-4313-9EEA-2B89A61E4485}">
      <dgm:prSet/>
      <dgm:spPr/>
      <dgm:t>
        <a:bodyPr/>
        <a:lstStyle/>
        <a:p>
          <a:endParaRPr lang="en-IN"/>
        </a:p>
      </dgm:t>
    </dgm:pt>
    <dgm:pt modelId="{BB93A55D-13A4-4FE2-B976-EA2DB2B74536}" type="sibTrans" cxnId="{4F290C82-D72E-4313-9EEA-2B89A61E4485}">
      <dgm:prSet/>
      <dgm:spPr/>
      <dgm:t>
        <a:bodyPr/>
        <a:lstStyle/>
        <a:p>
          <a:endParaRPr lang="en-IN"/>
        </a:p>
      </dgm:t>
    </dgm:pt>
    <dgm:pt modelId="{B9F06D2F-2B2D-4217-B74E-B2021862EB68}">
      <dgm:prSet phldrT="[Text]"/>
      <dgm:spPr/>
      <dgm:t>
        <a:bodyPr/>
        <a:lstStyle/>
        <a:p>
          <a:r>
            <a:rPr lang="en-IN" b="0" i="0" dirty="0">
              <a:latin typeface="ADLaM Display" panose="02010000000000000000" pitchFamily="2" charset="0"/>
              <a:ea typeface="ADLaM Display" panose="02010000000000000000" pitchFamily="2" charset="0"/>
              <a:cs typeface="ADLaM Display" panose="02010000000000000000" pitchFamily="2" charset="0"/>
            </a:rPr>
            <a:t>FLEET COMPOSITION</a:t>
          </a:r>
          <a:endParaRPr lang="en-IN" dirty="0">
            <a:latin typeface="ADLaM Display" panose="02010000000000000000" pitchFamily="2" charset="0"/>
            <a:ea typeface="ADLaM Display" panose="02010000000000000000" pitchFamily="2" charset="0"/>
            <a:cs typeface="ADLaM Display" panose="02010000000000000000" pitchFamily="2" charset="0"/>
          </a:endParaRPr>
        </a:p>
      </dgm:t>
    </dgm:pt>
    <dgm:pt modelId="{FC563EBE-E4AD-441D-8CEB-FDFA7DAF90C0}" type="parTrans" cxnId="{AD930BC4-E515-496E-B7E4-5345E36CEC31}">
      <dgm:prSet/>
      <dgm:spPr/>
      <dgm:t>
        <a:bodyPr/>
        <a:lstStyle/>
        <a:p>
          <a:endParaRPr lang="en-IN"/>
        </a:p>
      </dgm:t>
    </dgm:pt>
    <dgm:pt modelId="{98E19263-DD33-4F86-A5E3-2B2D29A057B8}" type="sibTrans" cxnId="{AD930BC4-E515-496E-B7E4-5345E36CEC31}">
      <dgm:prSet/>
      <dgm:spPr/>
      <dgm:t>
        <a:bodyPr/>
        <a:lstStyle/>
        <a:p>
          <a:endParaRPr lang="en-IN"/>
        </a:p>
      </dgm:t>
    </dgm:pt>
    <dgm:pt modelId="{85BD1B9D-C1B9-48A6-878E-B43AD6CFCAC9}">
      <dgm:prSet phldrT="[Text]"/>
      <dgm:spPr/>
      <dgm:t>
        <a:bodyPr/>
        <a:lstStyle/>
        <a:p>
          <a:r>
            <a:rPr lang="en-US" b="0" i="0" dirty="0"/>
            <a:t>Evaluate Fleet composition which is influenced by the types of routes and passenger demand.</a:t>
          </a:r>
          <a:endParaRPr lang="en-IN" dirty="0"/>
        </a:p>
      </dgm:t>
    </dgm:pt>
    <dgm:pt modelId="{28256CCC-BA6A-4C98-AF51-B9980FAB1808}" type="parTrans" cxnId="{E6FBE1D4-FE2D-42D7-BDC7-7009D557C859}">
      <dgm:prSet/>
      <dgm:spPr/>
      <dgm:t>
        <a:bodyPr/>
        <a:lstStyle/>
        <a:p>
          <a:endParaRPr lang="en-IN"/>
        </a:p>
      </dgm:t>
    </dgm:pt>
    <dgm:pt modelId="{641996D8-78F3-48ED-8130-89E0378BDCD2}" type="sibTrans" cxnId="{E6FBE1D4-FE2D-42D7-BDC7-7009D557C859}">
      <dgm:prSet/>
      <dgm:spPr/>
      <dgm:t>
        <a:bodyPr/>
        <a:lstStyle/>
        <a:p>
          <a:endParaRPr lang="en-IN"/>
        </a:p>
      </dgm:t>
    </dgm:pt>
    <dgm:pt modelId="{20D9AF13-9D66-40A0-A100-36D26AFB0542}" type="pres">
      <dgm:prSet presAssocID="{680C7A98-7634-4806-A15C-A5003F3CB0B4}" presName="Name0" presStyleCnt="0">
        <dgm:presLayoutVars>
          <dgm:dir/>
          <dgm:animLvl val="lvl"/>
          <dgm:resizeHandles val="exact"/>
        </dgm:presLayoutVars>
      </dgm:prSet>
      <dgm:spPr/>
    </dgm:pt>
    <dgm:pt modelId="{DCDA25B6-0D2D-4385-A4D1-7E965E244A94}" type="pres">
      <dgm:prSet presAssocID="{0F44D7FE-D279-437B-97C2-C5CE2742A6A6}" presName="composite" presStyleCnt="0"/>
      <dgm:spPr/>
    </dgm:pt>
    <dgm:pt modelId="{7D88C483-202D-47C0-BCD1-23785350B885}" type="pres">
      <dgm:prSet presAssocID="{0F44D7FE-D279-437B-97C2-C5CE2742A6A6}" presName="parTx" presStyleLbl="alignNode1" presStyleIdx="0" presStyleCnt="3">
        <dgm:presLayoutVars>
          <dgm:chMax val="0"/>
          <dgm:chPref val="0"/>
          <dgm:bulletEnabled val="1"/>
        </dgm:presLayoutVars>
      </dgm:prSet>
      <dgm:spPr/>
    </dgm:pt>
    <dgm:pt modelId="{06A56996-C37D-493C-8DB3-83B37D39B8B2}" type="pres">
      <dgm:prSet presAssocID="{0F44D7FE-D279-437B-97C2-C5CE2742A6A6}" presName="desTx" presStyleLbl="alignAccFollowNode1" presStyleIdx="0" presStyleCnt="3">
        <dgm:presLayoutVars>
          <dgm:bulletEnabled val="1"/>
        </dgm:presLayoutVars>
      </dgm:prSet>
      <dgm:spPr/>
    </dgm:pt>
    <dgm:pt modelId="{CFD7FF53-12D6-4222-96EC-C0E37EE2F1F8}" type="pres">
      <dgm:prSet presAssocID="{F3F03D42-0602-45F7-8241-80E654C57EBE}" presName="space" presStyleCnt="0"/>
      <dgm:spPr/>
    </dgm:pt>
    <dgm:pt modelId="{9C893037-B0FE-4D1D-BDB2-46A794F1208B}" type="pres">
      <dgm:prSet presAssocID="{52A70026-8208-4547-B08A-803D760EBD7F}" presName="composite" presStyleCnt="0"/>
      <dgm:spPr/>
    </dgm:pt>
    <dgm:pt modelId="{BA61CFCB-AA7B-4563-8665-A72EA168ED52}" type="pres">
      <dgm:prSet presAssocID="{52A70026-8208-4547-B08A-803D760EBD7F}" presName="parTx" presStyleLbl="alignNode1" presStyleIdx="1" presStyleCnt="3">
        <dgm:presLayoutVars>
          <dgm:chMax val="0"/>
          <dgm:chPref val="0"/>
          <dgm:bulletEnabled val="1"/>
        </dgm:presLayoutVars>
      </dgm:prSet>
      <dgm:spPr/>
    </dgm:pt>
    <dgm:pt modelId="{EE86606D-9F22-41FF-AC3D-C6E661F63742}" type="pres">
      <dgm:prSet presAssocID="{52A70026-8208-4547-B08A-803D760EBD7F}" presName="desTx" presStyleLbl="alignAccFollowNode1" presStyleIdx="1" presStyleCnt="3">
        <dgm:presLayoutVars>
          <dgm:bulletEnabled val="1"/>
        </dgm:presLayoutVars>
      </dgm:prSet>
      <dgm:spPr/>
    </dgm:pt>
    <dgm:pt modelId="{E03C81BE-6F75-4600-8965-60F6332E4DC4}" type="pres">
      <dgm:prSet presAssocID="{990397B4-0A9E-4705-9FF7-108790141514}" presName="space" presStyleCnt="0"/>
      <dgm:spPr/>
    </dgm:pt>
    <dgm:pt modelId="{AD10EAED-12AB-490F-9E63-9F715EA0A984}" type="pres">
      <dgm:prSet presAssocID="{B9F06D2F-2B2D-4217-B74E-B2021862EB68}" presName="composite" presStyleCnt="0"/>
      <dgm:spPr/>
    </dgm:pt>
    <dgm:pt modelId="{A88290D8-3EE1-4D7E-938A-6EF2D9A74569}" type="pres">
      <dgm:prSet presAssocID="{B9F06D2F-2B2D-4217-B74E-B2021862EB68}" presName="parTx" presStyleLbl="alignNode1" presStyleIdx="2" presStyleCnt="3">
        <dgm:presLayoutVars>
          <dgm:chMax val="0"/>
          <dgm:chPref val="0"/>
          <dgm:bulletEnabled val="1"/>
        </dgm:presLayoutVars>
      </dgm:prSet>
      <dgm:spPr/>
    </dgm:pt>
    <dgm:pt modelId="{F62A8A35-F22F-42DF-A910-0B00D44FC20A}" type="pres">
      <dgm:prSet presAssocID="{B9F06D2F-2B2D-4217-B74E-B2021862EB68}" presName="desTx" presStyleLbl="alignAccFollowNode1" presStyleIdx="2" presStyleCnt="3">
        <dgm:presLayoutVars>
          <dgm:bulletEnabled val="1"/>
        </dgm:presLayoutVars>
      </dgm:prSet>
      <dgm:spPr/>
    </dgm:pt>
  </dgm:ptLst>
  <dgm:cxnLst>
    <dgm:cxn modelId="{C28AE215-DBD3-4A4F-934D-7C8C5D2389CD}" type="presOf" srcId="{8BEA8FC8-EA39-4D95-89EC-20D37601094A}" destId="{EE86606D-9F22-41FF-AC3D-C6E661F63742}" srcOrd="0" destOrd="0" presId="urn:microsoft.com/office/officeart/2005/8/layout/hList1"/>
    <dgm:cxn modelId="{3285E569-01FB-42A8-A50A-FD4C5993C97C}" type="presOf" srcId="{85BD1B9D-C1B9-48A6-878E-B43AD6CFCAC9}" destId="{F62A8A35-F22F-42DF-A910-0B00D44FC20A}" srcOrd="0" destOrd="0" presId="urn:microsoft.com/office/officeart/2005/8/layout/hList1"/>
    <dgm:cxn modelId="{8E282A76-D5DB-411E-B07F-8DE53D82026B}" type="presOf" srcId="{0F44D7FE-D279-437B-97C2-C5CE2742A6A6}" destId="{7D88C483-202D-47C0-BCD1-23785350B885}" srcOrd="0" destOrd="0" presId="urn:microsoft.com/office/officeart/2005/8/layout/hList1"/>
    <dgm:cxn modelId="{6A9C197F-03AC-4519-ADA7-48884EDC62CC}" type="presOf" srcId="{52A70026-8208-4547-B08A-803D760EBD7F}" destId="{BA61CFCB-AA7B-4563-8665-A72EA168ED52}" srcOrd="0" destOrd="0" presId="urn:microsoft.com/office/officeart/2005/8/layout/hList1"/>
    <dgm:cxn modelId="{4F290C82-D72E-4313-9EEA-2B89A61E4485}" srcId="{52A70026-8208-4547-B08A-803D760EBD7F}" destId="{8BEA8FC8-EA39-4D95-89EC-20D37601094A}" srcOrd="0" destOrd="0" parTransId="{88DBF132-D605-4241-84A7-B3B8836F5A55}" sibTransId="{BB93A55D-13A4-4FE2-B976-EA2DB2B74536}"/>
    <dgm:cxn modelId="{606ACB98-7C24-47DC-9E7C-A9F9436054BD}" srcId="{680C7A98-7634-4806-A15C-A5003F3CB0B4}" destId="{0F44D7FE-D279-437B-97C2-C5CE2742A6A6}" srcOrd="0" destOrd="0" parTransId="{82DF2FC5-7088-43BF-AD6B-C7BCF471BE3E}" sibTransId="{F3F03D42-0602-45F7-8241-80E654C57EBE}"/>
    <dgm:cxn modelId="{A419D999-2DA5-4590-999D-E4E2C0B6F8CE}" type="presOf" srcId="{217E9E88-B681-44E0-8118-BD4DC4978140}" destId="{06A56996-C37D-493C-8DB3-83B37D39B8B2}" srcOrd="0" destOrd="0" presId="urn:microsoft.com/office/officeart/2005/8/layout/hList1"/>
    <dgm:cxn modelId="{AD930BC4-E515-496E-B7E4-5345E36CEC31}" srcId="{680C7A98-7634-4806-A15C-A5003F3CB0B4}" destId="{B9F06D2F-2B2D-4217-B74E-B2021862EB68}" srcOrd="2" destOrd="0" parTransId="{FC563EBE-E4AD-441D-8CEB-FDFA7DAF90C0}" sibTransId="{98E19263-DD33-4F86-A5E3-2B2D29A057B8}"/>
    <dgm:cxn modelId="{543452CD-99B4-497D-A307-77F94D0B4FC0}" srcId="{0F44D7FE-D279-437B-97C2-C5CE2742A6A6}" destId="{217E9E88-B681-44E0-8118-BD4DC4978140}" srcOrd="0" destOrd="0" parTransId="{5B4C13B5-C32A-4630-BF8C-F95486A983C9}" sibTransId="{D51A1B10-F19C-4D98-8783-C65E1F9CD4FF}"/>
    <dgm:cxn modelId="{E6FBE1D4-FE2D-42D7-BDC7-7009D557C859}" srcId="{B9F06D2F-2B2D-4217-B74E-B2021862EB68}" destId="{85BD1B9D-C1B9-48A6-878E-B43AD6CFCAC9}" srcOrd="0" destOrd="0" parTransId="{28256CCC-BA6A-4C98-AF51-B9980FAB1808}" sibTransId="{641996D8-78F3-48ED-8130-89E0378BDCD2}"/>
    <dgm:cxn modelId="{D2BF19E5-2F61-4E21-B37F-68D793A4C956}" type="presOf" srcId="{680C7A98-7634-4806-A15C-A5003F3CB0B4}" destId="{20D9AF13-9D66-40A0-A100-36D26AFB0542}" srcOrd="0" destOrd="0" presId="urn:microsoft.com/office/officeart/2005/8/layout/hList1"/>
    <dgm:cxn modelId="{0D879DE5-5707-48E7-A5E0-F1F6F3621F9D}" srcId="{680C7A98-7634-4806-A15C-A5003F3CB0B4}" destId="{52A70026-8208-4547-B08A-803D760EBD7F}" srcOrd="1" destOrd="0" parTransId="{B1FDA05C-BB7B-447B-86A8-5576D982037B}" sibTransId="{990397B4-0A9E-4705-9FF7-108790141514}"/>
    <dgm:cxn modelId="{7760E2FB-CA52-4AEC-AED1-2929F7DEDCA8}" type="presOf" srcId="{B9F06D2F-2B2D-4217-B74E-B2021862EB68}" destId="{A88290D8-3EE1-4D7E-938A-6EF2D9A74569}" srcOrd="0" destOrd="0" presId="urn:microsoft.com/office/officeart/2005/8/layout/hList1"/>
    <dgm:cxn modelId="{3FF31DA6-48F6-4323-8662-0ED342B58D94}" type="presParOf" srcId="{20D9AF13-9D66-40A0-A100-36D26AFB0542}" destId="{DCDA25B6-0D2D-4385-A4D1-7E965E244A94}" srcOrd="0" destOrd="0" presId="urn:microsoft.com/office/officeart/2005/8/layout/hList1"/>
    <dgm:cxn modelId="{AA17723A-295E-4E98-AE0D-4CBF9E1A8115}" type="presParOf" srcId="{DCDA25B6-0D2D-4385-A4D1-7E965E244A94}" destId="{7D88C483-202D-47C0-BCD1-23785350B885}" srcOrd="0" destOrd="0" presId="urn:microsoft.com/office/officeart/2005/8/layout/hList1"/>
    <dgm:cxn modelId="{3ADC0085-3C2F-44AD-B228-D9521128A797}" type="presParOf" srcId="{DCDA25B6-0D2D-4385-A4D1-7E965E244A94}" destId="{06A56996-C37D-493C-8DB3-83B37D39B8B2}" srcOrd="1" destOrd="0" presId="urn:microsoft.com/office/officeart/2005/8/layout/hList1"/>
    <dgm:cxn modelId="{87835D5E-458C-4E10-ACE4-4A3BEA19CCD3}" type="presParOf" srcId="{20D9AF13-9D66-40A0-A100-36D26AFB0542}" destId="{CFD7FF53-12D6-4222-96EC-C0E37EE2F1F8}" srcOrd="1" destOrd="0" presId="urn:microsoft.com/office/officeart/2005/8/layout/hList1"/>
    <dgm:cxn modelId="{116F7005-9D1D-48BD-A70F-1E63C281A20F}" type="presParOf" srcId="{20D9AF13-9D66-40A0-A100-36D26AFB0542}" destId="{9C893037-B0FE-4D1D-BDB2-46A794F1208B}" srcOrd="2" destOrd="0" presId="urn:microsoft.com/office/officeart/2005/8/layout/hList1"/>
    <dgm:cxn modelId="{E317D857-B76A-4919-AB09-2E4E72959226}" type="presParOf" srcId="{9C893037-B0FE-4D1D-BDB2-46A794F1208B}" destId="{BA61CFCB-AA7B-4563-8665-A72EA168ED52}" srcOrd="0" destOrd="0" presId="urn:microsoft.com/office/officeart/2005/8/layout/hList1"/>
    <dgm:cxn modelId="{B0B7C758-683B-47F4-8952-F082CF6775A7}" type="presParOf" srcId="{9C893037-B0FE-4D1D-BDB2-46A794F1208B}" destId="{EE86606D-9F22-41FF-AC3D-C6E661F63742}" srcOrd="1" destOrd="0" presId="urn:microsoft.com/office/officeart/2005/8/layout/hList1"/>
    <dgm:cxn modelId="{2D177ADF-6414-420C-88DD-BFBEEBD8428C}" type="presParOf" srcId="{20D9AF13-9D66-40A0-A100-36D26AFB0542}" destId="{E03C81BE-6F75-4600-8965-60F6332E4DC4}" srcOrd="3" destOrd="0" presId="urn:microsoft.com/office/officeart/2005/8/layout/hList1"/>
    <dgm:cxn modelId="{A843E57D-C476-4F16-A8B3-2EF99353E53C}" type="presParOf" srcId="{20D9AF13-9D66-40A0-A100-36D26AFB0542}" destId="{AD10EAED-12AB-490F-9E63-9F715EA0A984}" srcOrd="4" destOrd="0" presId="urn:microsoft.com/office/officeart/2005/8/layout/hList1"/>
    <dgm:cxn modelId="{04D62EFA-FD03-496B-9B1F-84165F77BFEB}" type="presParOf" srcId="{AD10EAED-12AB-490F-9E63-9F715EA0A984}" destId="{A88290D8-3EE1-4D7E-938A-6EF2D9A74569}" srcOrd="0" destOrd="0" presId="urn:microsoft.com/office/officeart/2005/8/layout/hList1"/>
    <dgm:cxn modelId="{E79259F4-A59D-480F-B141-905CAEEE7CD9}" type="presParOf" srcId="{AD10EAED-12AB-490F-9E63-9F715EA0A984}" destId="{F62A8A35-F22F-42DF-A910-0B00D44FC20A}" srcOrd="1" destOrd="0" presId="urn:microsoft.com/office/officeart/2005/8/layout/h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0C7A98-7634-4806-A15C-A5003F3CB0B4}"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IN"/>
        </a:p>
      </dgm:t>
    </dgm:pt>
    <dgm:pt modelId="{0F44D7FE-D279-437B-97C2-C5CE2742A6A6}">
      <dgm:prSet phldrT="[Text]"/>
      <dgm:spPr/>
      <dgm:t>
        <a:bodyPr/>
        <a:lstStyle/>
        <a:p>
          <a:r>
            <a:rPr lang="en-IN" b="0" i="0" dirty="0">
              <a:latin typeface="ADLaM Display" panose="02010000000000000000" pitchFamily="2" charset="0"/>
              <a:ea typeface="ADLaM Display" panose="02010000000000000000" pitchFamily="2" charset="0"/>
              <a:cs typeface="ADLaM Display" panose="02010000000000000000" pitchFamily="2" charset="0"/>
            </a:rPr>
            <a:t>GROWTH OPPORTUNITIES</a:t>
          </a:r>
          <a:endParaRPr lang="en-IN" dirty="0">
            <a:latin typeface="ADLaM Display" panose="02010000000000000000" pitchFamily="2" charset="0"/>
            <a:ea typeface="ADLaM Display" panose="02010000000000000000" pitchFamily="2" charset="0"/>
            <a:cs typeface="ADLaM Display" panose="02010000000000000000" pitchFamily="2" charset="0"/>
          </a:endParaRPr>
        </a:p>
      </dgm:t>
    </dgm:pt>
    <dgm:pt modelId="{82DF2FC5-7088-43BF-AD6B-C7BCF471BE3E}" type="parTrans" cxnId="{606ACB98-7C24-47DC-9E7C-A9F9436054BD}">
      <dgm:prSet/>
      <dgm:spPr/>
      <dgm:t>
        <a:bodyPr/>
        <a:lstStyle/>
        <a:p>
          <a:endParaRPr lang="en-IN"/>
        </a:p>
      </dgm:t>
    </dgm:pt>
    <dgm:pt modelId="{F3F03D42-0602-45F7-8241-80E654C57EBE}" type="sibTrans" cxnId="{606ACB98-7C24-47DC-9E7C-A9F9436054BD}">
      <dgm:prSet/>
      <dgm:spPr/>
      <dgm:t>
        <a:bodyPr/>
        <a:lstStyle/>
        <a:p>
          <a:endParaRPr lang="en-IN"/>
        </a:p>
      </dgm:t>
    </dgm:pt>
    <dgm:pt modelId="{217E9E88-B681-44E0-8118-BD4DC4978140}">
      <dgm:prSet phldrT="[Text]"/>
      <dgm:spPr/>
      <dgm:t>
        <a:bodyPr/>
        <a:lstStyle/>
        <a:p>
          <a:r>
            <a:rPr lang="en-US" b="0" i="0" dirty="0"/>
            <a:t>Identify high-demand routes and potential growth opportunities based on origin- destination analysis.</a:t>
          </a:r>
          <a:endParaRPr lang="en-IN" dirty="0"/>
        </a:p>
      </dgm:t>
    </dgm:pt>
    <dgm:pt modelId="{5B4C13B5-C32A-4630-BF8C-F95486A983C9}" type="parTrans" cxnId="{543452CD-99B4-497D-A307-77F94D0B4FC0}">
      <dgm:prSet/>
      <dgm:spPr/>
      <dgm:t>
        <a:bodyPr/>
        <a:lstStyle/>
        <a:p>
          <a:endParaRPr lang="en-IN"/>
        </a:p>
      </dgm:t>
    </dgm:pt>
    <dgm:pt modelId="{D51A1B10-F19C-4D98-8783-C65E1F9CD4FF}" type="sibTrans" cxnId="{543452CD-99B4-497D-A307-77F94D0B4FC0}">
      <dgm:prSet/>
      <dgm:spPr/>
      <dgm:t>
        <a:bodyPr/>
        <a:lstStyle/>
        <a:p>
          <a:endParaRPr lang="en-IN"/>
        </a:p>
      </dgm:t>
    </dgm:pt>
    <dgm:pt modelId="{52A70026-8208-4547-B08A-803D760EBD7F}">
      <dgm:prSet phldrT="[Text]"/>
      <dgm:spPr/>
      <dgm:t>
        <a:bodyPr/>
        <a:lstStyle/>
        <a:p>
          <a:r>
            <a:rPr lang="en-IN" b="0" i="0" dirty="0">
              <a:latin typeface="ADLaM Display" panose="02010000000000000000" pitchFamily="2" charset="0"/>
              <a:ea typeface="ADLaM Display" panose="02010000000000000000" pitchFamily="2" charset="0"/>
              <a:cs typeface="ADLaM Display" panose="02010000000000000000" pitchFamily="2" charset="0"/>
            </a:rPr>
            <a:t>MARKET ANALYSIS</a:t>
          </a:r>
          <a:endParaRPr lang="en-IN" dirty="0">
            <a:latin typeface="ADLaM Display" panose="02010000000000000000" pitchFamily="2" charset="0"/>
            <a:ea typeface="ADLaM Display" panose="02010000000000000000" pitchFamily="2" charset="0"/>
            <a:cs typeface="ADLaM Display" panose="02010000000000000000" pitchFamily="2" charset="0"/>
          </a:endParaRPr>
        </a:p>
      </dgm:t>
    </dgm:pt>
    <dgm:pt modelId="{B1FDA05C-BB7B-447B-86A8-5576D982037B}" type="parTrans" cxnId="{0D879DE5-5707-48E7-A5E0-F1F6F3621F9D}">
      <dgm:prSet/>
      <dgm:spPr/>
      <dgm:t>
        <a:bodyPr/>
        <a:lstStyle/>
        <a:p>
          <a:endParaRPr lang="en-IN"/>
        </a:p>
      </dgm:t>
    </dgm:pt>
    <dgm:pt modelId="{990397B4-0A9E-4705-9FF7-108790141514}" type="sibTrans" cxnId="{0D879DE5-5707-48E7-A5E0-F1F6F3621F9D}">
      <dgm:prSet/>
      <dgm:spPr/>
      <dgm:t>
        <a:bodyPr/>
        <a:lstStyle/>
        <a:p>
          <a:endParaRPr lang="en-IN"/>
        </a:p>
      </dgm:t>
    </dgm:pt>
    <dgm:pt modelId="{8BEA8FC8-EA39-4D95-89EC-20D37601094A}">
      <dgm:prSet phldrT="[Text]"/>
      <dgm:spPr/>
      <dgm:t>
        <a:bodyPr/>
        <a:lstStyle/>
        <a:p>
          <a:r>
            <a:rPr lang="en-US" b="0" i="0" dirty="0"/>
            <a:t>Evaluate the performance of different carriers operating in the market and assess market share</a:t>
          </a:r>
          <a:endParaRPr lang="en-IN" dirty="0"/>
        </a:p>
      </dgm:t>
    </dgm:pt>
    <dgm:pt modelId="{88DBF132-D605-4241-84A7-B3B8836F5A55}" type="parTrans" cxnId="{4F290C82-D72E-4313-9EEA-2B89A61E4485}">
      <dgm:prSet/>
      <dgm:spPr/>
      <dgm:t>
        <a:bodyPr/>
        <a:lstStyle/>
        <a:p>
          <a:endParaRPr lang="en-IN"/>
        </a:p>
      </dgm:t>
    </dgm:pt>
    <dgm:pt modelId="{BB93A55D-13A4-4FE2-B976-EA2DB2B74536}" type="sibTrans" cxnId="{4F290C82-D72E-4313-9EEA-2B89A61E4485}">
      <dgm:prSet/>
      <dgm:spPr/>
      <dgm:t>
        <a:bodyPr/>
        <a:lstStyle/>
        <a:p>
          <a:endParaRPr lang="en-IN"/>
        </a:p>
      </dgm:t>
    </dgm:pt>
    <dgm:pt modelId="{B9F06D2F-2B2D-4217-B74E-B2021862EB68}">
      <dgm:prSet phldrT="[Text]"/>
      <dgm:spPr/>
      <dgm:t>
        <a:bodyPr/>
        <a:lstStyle/>
        <a:p>
          <a:r>
            <a:rPr lang="en-IN" b="0" i="0" dirty="0">
              <a:latin typeface="ADLaM Display" panose="02010000000000000000" pitchFamily="2" charset="0"/>
              <a:ea typeface="ADLaM Display" panose="02010000000000000000" pitchFamily="2" charset="0"/>
              <a:cs typeface="ADLaM Display" panose="02010000000000000000" pitchFamily="2" charset="0"/>
            </a:rPr>
            <a:t>DEMAND ANALYSIS</a:t>
          </a:r>
          <a:endParaRPr lang="en-IN" dirty="0">
            <a:latin typeface="ADLaM Display" panose="02010000000000000000" pitchFamily="2" charset="0"/>
            <a:ea typeface="ADLaM Display" panose="02010000000000000000" pitchFamily="2" charset="0"/>
            <a:cs typeface="ADLaM Display" panose="02010000000000000000" pitchFamily="2" charset="0"/>
          </a:endParaRPr>
        </a:p>
      </dgm:t>
    </dgm:pt>
    <dgm:pt modelId="{FC563EBE-E4AD-441D-8CEB-FDFA7DAF90C0}" type="parTrans" cxnId="{AD930BC4-E515-496E-B7E4-5345E36CEC31}">
      <dgm:prSet/>
      <dgm:spPr/>
      <dgm:t>
        <a:bodyPr/>
        <a:lstStyle/>
        <a:p>
          <a:endParaRPr lang="en-IN"/>
        </a:p>
      </dgm:t>
    </dgm:pt>
    <dgm:pt modelId="{98E19263-DD33-4F86-A5E3-2B2D29A057B8}" type="sibTrans" cxnId="{AD930BC4-E515-496E-B7E4-5345E36CEC31}">
      <dgm:prSet/>
      <dgm:spPr/>
      <dgm:t>
        <a:bodyPr/>
        <a:lstStyle/>
        <a:p>
          <a:endParaRPr lang="en-IN"/>
        </a:p>
      </dgm:t>
    </dgm:pt>
    <dgm:pt modelId="{85BD1B9D-C1B9-48A6-878E-B43AD6CFCAC9}">
      <dgm:prSet phldrT="[Text]"/>
      <dgm:spPr/>
      <dgm:t>
        <a:bodyPr/>
        <a:lstStyle/>
        <a:p>
          <a:r>
            <a:rPr lang="en-US" b="0" i="0" dirty="0"/>
            <a:t>Understand the performance and demand patterns. across different cities, states, and countries</a:t>
          </a:r>
          <a:endParaRPr lang="en-IN" dirty="0"/>
        </a:p>
      </dgm:t>
    </dgm:pt>
    <dgm:pt modelId="{28256CCC-BA6A-4C98-AF51-B9980FAB1808}" type="parTrans" cxnId="{E6FBE1D4-FE2D-42D7-BDC7-7009D557C859}">
      <dgm:prSet/>
      <dgm:spPr/>
      <dgm:t>
        <a:bodyPr/>
        <a:lstStyle/>
        <a:p>
          <a:endParaRPr lang="en-IN"/>
        </a:p>
      </dgm:t>
    </dgm:pt>
    <dgm:pt modelId="{641996D8-78F3-48ED-8130-89E0378BDCD2}" type="sibTrans" cxnId="{E6FBE1D4-FE2D-42D7-BDC7-7009D557C859}">
      <dgm:prSet/>
      <dgm:spPr/>
      <dgm:t>
        <a:bodyPr/>
        <a:lstStyle/>
        <a:p>
          <a:endParaRPr lang="en-IN"/>
        </a:p>
      </dgm:t>
    </dgm:pt>
    <dgm:pt modelId="{20D9AF13-9D66-40A0-A100-36D26AFB0542}" type="pres">
      <dgm:prSet presAssocID="{680C7A98-7634-4806-A15C-A5003F3CB0B4}" presName="Name0" presStyleCnt="0">
        <dgm:presLayoutVars>
          <dgm:dir/>
          <dgm:animLvl val="lvl"/>
          <dgm:resizeHandles val="exact"/>
        </dgm:presLayoutVars>
      </dgm:prSet>
      <dgm:spPr/>
    </dgm:pt>
    <dgm:pt modelId="{DCDA25B6-0D2D-4385-A4D1-7E965E244A94}" type="pres">
      <dgm:prSet presAssocID="{0F44D7FE-D279-437B-97C2-C5CE2742A6A6}" presName="composite" presStyleCnt="0"/>
      <dgm:spPr/>
    </dgm:pt>
    <dgm:pt modelId="{7D88C483-202D-47C0-BCD1-23785350B885}" type="pres">
      <dgm:prSet presAssocID="{0F44D7FE-D279-437B-97C2-C5CE2742A6A6}" presName="parTx" presStyleLbl="alignNode1" presStyleIdx="0" presStyleCnt="3">
        <dgm:presLayoutVars>
          <dgm:chMax val="0"/>
          <dgm:chPref val="0"/>
          <dgm:bulletEnabled val="1"/>
        </dgm:presLayoutVars>
      </dgm:prSet>
      <dgm:spPr/>
    </dgm:pt>
    <dgm:pt modelId="{06A56996-C37D-493C-8DB3-83B37D39B8B2}" type="pres">
      <dgm:prSet presAssocID="{0F44D7FE-D279-437B-97C2-C5CE2742A6A6}" presName="desTx" presStyleLbl="alignAccFollowNode1" presStyleIdx="0" presStyleCnt="3">
        <dgm:presLayoutVars>
          <dgm:bulletEnabled val="1"/>
        </dgm:presLayoutVars>
      </dgm:prSet>
      <dgm:spPr/>
    </dgm:pt>
    <dgm:pt modelId="{CFD7FF53-12D6-4222-96EC-C0E37EE2F1F8}" type="pres">
      <dgm:prSet presAssocID="{F3F03D42-0602-45F7-8241-80E654C57EBE}" presName="space" presStyleCnt="0"/>
      <dgm:spPr/>
    </dgm:pt>
    <dgm:pt modelId="{9C893037-B0FE-4D1D-BDB2-46A794F1208B}" type="pres">
      <dgm:prSet presAssocID="{52A70026-8208-4547-B08A-803D760EBD7F}" presName="composite" presStyleCnt="0"/>
      <dgm:spPr/>
    </dgm:pt>
    <dgm:pt modelId="{BA61CFCB-AA7B-4563-8665-A72EA168ED52}" type="pres">
      <dgm:prSet presAssocID="{52A70026-8208-4547-B08A-803D760EBD7F}" presName="parTx" presStyleLbl="alignNode1" presStyleIdx="1" presStyleCnt="3">
        <dgm:presLayoutVars>
          <dgm:chMax val="0"/>
          <dgm:chPref val="0"/>
          <dgm:bulletEnabled val="1"/>
        </dgm:presLayoutVars>
      </dgm:prSet>
      <dgm:spPr/>
    </dgm:pt>
    <dgm:pt modelId="{EE86606D-9F22-41FF-AC3D-C6E661F63742}" type="pres">
      <dgm:prSet presAssocID="{52A70026-8208-4547-B08A-803D760EBD7F}" presName="desTx" presStyleLbl="alignAccFollowNode1" presStyleIdx="1" presStyleCnt="3">
        <dgm:presLayoutVars>
          <dgm:bulletEnabled val="1"/>
        </dgm:presLayoutVars>
      </dgm:prSet>
      <dgm:spPr/>
    </dgm:pt>
    <dgm:pt modelId="{E03C81BE-6F75-4600-8965-60F6332E4DC4}" type="pres">
      <dgm:prSet presAssocID="{990397B4-0A9E-4705-9FF7-108790141514}" presName="space" presStyleCnt="0"/>
      <dgm:spPr/>
    </dgm:pt>
    <dgm:pt modelId="{AD10EAED-12AB-490F-9E63-9F715EA0A984}" type="pres">
      <dgm:prSet presAssocID="{B9F06D2F-2B2D-4217-B74E-B2021862EB68}" presName="composite" presStyleCnt="0"/>
      <dgm:spPr/>
    </dgm:pt>
    <dgm:pt modelId="{A88290D8-3EE1-4D7E-938A-6EF2D9A74569}" type="pres">
      <dgm:prSet presAssocID="{B9F06D2F-2B2D-4217-B74E-B2021862EB68}" presName="parTx" presStyleLbl="alignNode1" presStyleIdx="2" presStyleCnt="3">
        <dgm:presLayoutVars>
          <dgm:chMax val="0"/>
          <dgm:chPref val="0"/>
          <dgm:bulletEnabled val="1"/>
        </dgm:presLayoutVars>
      </dgm:prSet>
      <dgm:spPr/>
    </dgm:pt>
    <dgm:pt modelId="{F62A8A35-F22F-42DF-A910-0B00D44FC20A}" type="pres">
      <dgm:prSet presAssocID="{B9F06D2F-2B2D-4217-B74E-B2021862EB68}" presName="desTx" presStyleLbl="alignAccFollowNode1" presStyleIdx="2" presStyleCnt="3">
        <dgm:presLayoutVars>
          <dgm:bulletEnabled val="1"/>
        </dgm:presLayoutVars>
      </dgm:prSet>
      <dgm:spPr/>
    </dgm:pt>
  </dgm:ptLst>
  <dgm:cxnLst>
    <dgm:cxn modelId="{C28AE215-DBD3-4A4F-934D-7C8C5D2389CD}" type="presOf" srcId="{8BEA8FC8-EA39-4D95-89EC-20D37601094A}" destId="{EE86606D-9F22-41FF-AC3D-C6E661F63742}" srcOrd="0" destOrd="0" presId="urn:microsoft.com/office/officeart/2005/8/layout/hList1"/>
    <dgm:cxn modelId="{3285E569-01FB-42A8-A50A-FD4C5993C97C}" type="presOf" srcId="{85BD1B9D-C1B9-48A6-878E-B43AD6CFCAC9}" destId="{F62A8A35-F22F-42DF-A910-0B00D44FC20A}" srcOrd="0" destOrd="0" presId="urn:microsoft.com/office/officeart/2005/8/layout/hList1"/>
    <dgm:cxn modelId="{8E282A76-D5DB-411E-B07F-8DE53D82026B}" type="presOf" srcId="{0F44D7FE-D279-437B-97C2-C5CE2742A6A6}" destId="{7D88C483-202D-47C0-BCD1-23785350B885}" srcOrd="0" destOrd="0" presId="urn:microsoft.com/office/officeart/2005/8/layout/hList1"/>
    <dgm:cxn modelId="{6A9C197F-03AC-4519-ADA7-48884EDC62CC}" type="presOf" srcId="{52A70026-8208-4547-B08A-803D760EBD7F}" destId="{BA61CFCB-AA7B-4563-8665-A72EA168ED52}" srcOrd="0" destOrd="0" presId="urn:microsoft.com/office/officeart/2005/8/layout/hList1"/>
    <dgm:cxn modelId="{4F290C82-D72E-4313-9EEA-2B89A61E4485}" srcId="{52A70026-8208-4547-B08A-803D760EBD7F}" destId="{8BEA8FC8-EA39-4D95-89EC-20D37601094A}" srcOrd="0" destOrd="0" parTransId="{88DBF132-D605-4241-84A7-B3B8836F5A55}" sibTransId="{BB93A55D-13A4-4FE2-B976-EA2DB2B74536}"/>
    <dgm:cxn modelId="{606ACB98-7C24-47DC-9E7C-A9F9436054BD}" srcId="{680C7A98-7634-4806-A15C-A5003F3CB0B4}" destId="{0F44D7FE-D279-437B-97C2-C5CE2742A6A6}" srcOrd="0" destOrd="0" parTransId="{82DF2FC5-7088-43BF-AD6B-C7BCF471BE3E}" sibTransId="{F3F03D42-0602-45F7-8241-80E654C57EBE}"/>
    <dgm:cxn modelId="{A419D999-2DA5-4590-999D-E4E2C0B6F8CE}" type="presOf" srcId="{217E9E88-B681-44E0-8118-BD4DC4978140}" destId="{06A56996-C37D-493C-8DB3-83B37D39B8B2}" srcOrd="0" destOrd="0" presId="urn:microsoft.com/office/officeart/2005/8/layout/hList1"/>
    <dgm:cxn modelId="{AD930BC4-E515-496E-B7E4-5345E36CEC31}" srcId="{680C7A98-7634-4806-A15C-A5003F3CB0B4}" destId="{B9F06D2F-2B2D-4217-B74E-B2021862EB68}" srcOrd="2" destOrd="0" parTransId="{FC563EBE-E4AD-441D-8CEB-FDFA7DAF90C0}" sibTransId="{98E19263-DD33-4F86-A5E3-2B2D29A057B8}"/>
    <dgm:cxn modelId="{543452CD-99B4-497D-A307-77F94D0B4FC0}" srcId="{0F44D7FE-D279-437B-97C2-C5CE2742A6A6}" destId="{217E9E88-B681-44E0-8118-BD4DC4978140}" srcOrd="0" destOrd="0" parTransId="{5B4C13B5-C32A-4630-BF8C-F95486A983C9}" sibTransId="{D51A1B10-F19C-4D98-8783-C65E1F9CD4FF}"/>
    <dgm:cxn modelId="{E6FBE1D4-FE2D-42D7-BDC7-7009D557C859}" srcId="{B9F06D2F-2B2D-4217-B74E-B2021862EB68}" destId="{85BD1B9D-C1B9-48A6-878E-B43AD6CFCAC9}" srcOrd="0" destOrd="0" parTransId="{28256CCC-BA6A-4C98-AF51-B9980FAB1808}" sibTransId="{641996D8-78F3-48ED-8130-89E0378BDCD2}"/>
    <dgm:cxn modelId="{D2BF19E5-2F61-4E21-B37F-68D793A4C956}" type="presOf" srcId="{680C7A98-7634-4806-A15C-A5003F3CB0B4}" destId="{20D9AF13-9D66-40A0-A100-36D26AFB0542}" srcOrd="0" destOrd="0" presId="urn:microsoft.com/office/officeart/2005/8/layout/hList1"/>
    <dgm:cxn modelId="{0D879DE5-5707-48E7-A5E0-F1F6F3621F9D}" srcId="{680C7A98-7634-4806-A15C-A5003F3CB0B4}" destId="{52A70026-8208-4547-B08A-803D760EBD7F}" srcOrd="1" destOrd="0" parTransId="{B1FDA05C-BB7B-447B-86A8-5576D982037B}" sibTransId="{990397B4-0A9E-4705-9FF7-108790141514}"/>
    <dgm:cxn modelId="{7760E2FB-CA52-4AEC-AED1-2929F7DEDCA8}" type="presOf" srcId="{B9F06D2F-2B2D-4217-B74E-B2021862EB68}" destId="{A88290D8-3EE1-4D7E-938A-6EF2D9A74569}" srcOrd="0" destOrd="0" presId="urn:microsoft.com/office/officeart/2005/8/layout/hList1"/>
    <dgm:cxn modelId="{3FF31DA6-48F6-4323-8662-0ED342B58D94}" type="presParOf" srcId="{20D9AF13-9D66-40A0-A100-36D26AFB0542}" destId="{DCDA25B6-0D2D-4385-A4D1-7E965E244A94}" srcOrd="0" destOrd="0" presId="urn:microsoft.com/office/officeart/2005/8/layout/hList1"/>
    <dgm:cxn modelId="{AA17723A-295E-4E98-AE0D-4CBF9E1A8115}" type="presParOf" srcId="{DCDA25B6-0D2D-4385-A4D1-7E965E244A94}" destId="{7D88C483-202D-47C0-BCD1-23785350B885}" srcOrd="0" destOrd="0" presId="urn:microsoft.com/office/officeart/2005/8/layout/hList1"/>
    <dgm:cxn modelId="{3ADC0085-3C2F-44AD-B228-D9521128A797}" type="presParOf" srcId="{DCDA25B6-0D2D-4385-A4D1-7E965E244A94}" destId="{06A56996-C37D-493C-8DB3-83B37D39B8B2}" srcOrd="1" destOrd="0" presId="urn:microsoft.com/office/officeart/2005/8/layout/hList1"/>
    <dgm:cxn modelId="{87835D5E-458C-4E10-ACE4-4A3BEA19CCD3}" type="presParOf" srcId="{20D9AF13-9D66-40A0-A100-36D26AFB0542}" destId="{CFD7FF53-12D6-4222-96EC-C0E37EE2F1F8}" srcOrd="1" destOrd="0" presId="urn:microsoft.com/office/officeart/2005/8/layout/hList1"/>
    <dgm:cxn modelId="{116F7005-9D1D-48BD-A70F-1E63C281A20F}" type="presParOf" srcId="{20D9AF13-9D66-40A0-A100-36D26AFB0542}" destId="{9C893037-B0FE-4D1D-BDB2-46A794F1208B}" srcOrd="2" destOrd="0" presId="urn:microsoft.com/office/officeart/2005/8/layout/hList1"/>
    <dgm:cxn modelId="{E317D857-B76A-4919-AB09-2E4E72959226}" type="presParOf" srcId="{9C893037-B0FE-4D1D-BDB2-46A794F1208B}" destId="{BA61CFCB-AA7B-4563-8665-A72EA168ED52}" srcOrd="0" destOrd="0" presId="urn:microsoft.com/office/officeart/2005/8/layout/hList1"/>
    <dgm:cxn modelId="{B0B7C758-683B-47F4-8952-F082CF6775A7}" type="presParOf" srcId="{9C893037-B0FE-4D1D-BDB2-46A794F1208B}" destId="{EE86606D-9F22-41FF-AC3D-C6E661F63742}" srcOrd="1" destOrd="0" presId="urn:microsoft.com/office/officeart/2005/8/layout/hList1"/>
    <dgm:cxn modelId="{2D177ADF-6414-420C-88DD-BFBEEBD8428C}" type="presParOf" srcId="{20D9AF13-9D66-40A0-A100-36D26AFB0542}" destId="{E03C81BE-6F75-4600-8965-60F6332E4DC4}" srcOrd="3" destOrd="0" presId="urn:microsoft.com/office/officeart/2005/8/layout/hList1"/>
    <dgm:cxn modelId="{A843E57D-C476-4F16-A8B3-2EF99353E53C}" type="presParOf" srcId="{20D9AF13-9D66-40A0-A100-36D26AFB0542}" destId="{AD10EAED-12AB-490F-9E63-9F715EA0A984}" srcOrd="4" destOrd="0" presId="urn:microsoft.com/office/officeart/2005/8/layout/hList1"/>
    <dgm:cxn modelId="{04D62EFA-FD03-496B-9B1F-84165F77BFEB}" type="presParOf" srcId="{AD10EAED-12AB-490F-9E63-9F715EA0A984}" destId="{A88290D8-3EE1-4D7E-938A-6EF2D9A74569}" srcOrd="0" destOrd="0" presId="urn:microsoft.com/office/officeart/2005/8/layout/hList1"/>
    <dgm:cxn modelId="{E79259F4-A59D-480F-B141-905CAEEE7CD9}" type="presParOf" srcId="{AD10EAED-12AB-490F-9E63-9F715EA0A984}" destId="{F62A8A35-F22F-42DF-A910-0B00D44FC20A}"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545CCB-A48E-4AA6-8AF7-6853DBA09334}" type="doc">
      <dgm:prSet loTypeId="urn:microsoft.com/office/officeart/2005/8/layout/hList1" loCatId="list" qsTypeId="urn:microsoft.com/office/officeart/2005/8/quickstyle/simple5" qsCatId="simple" csTypeId="urn:microsoft.com/office/officeart/2005/8/colors/colorful4" csCatId="colorful" phldr="1"/>
      <dgm:spPr/>
      <dgm:t>
        <a:bodyPr/>
        <a:lstStyle/>
        <a:p>
          <a:endParaRPr lang="en-IN"/>
        </a:p>
      </dgm:t>
    </dgm:pt>
    <dgm:pt modelId="{9C5925D1-8707-4B50-81EB-A1BEF95C3C15}">
      <dgm:prSet phldrT="[Text]" custT="1"/>
      <dgm:spPr/>
      <dgm:t>
        <a:bodyPr/>
        <a:lstStyle/>
        <a:p>
          <a:r>
            <a:rPr lang="en-IN" sz="1600" b="0" i="0" dirty="0">
              <a:latin typeface="ADLaM Display" panose="02010000000000000000" pitchFamily="2" charset="0"/>
              <a:ea typeface="ADLaM Display" panose="02010000000000000000" pitchFamily="2" charset="0"/>
              <a:cs typeface="ADLaM Display" panose="02010000000000000000" pitchFamily="2" charset="0"/>
            </a:rPr>
            <a:t>ONTIME PERFORMANCE-</a:t>
          </a:r>
          <a:endParaRPr lang="en-IN" sz="1600" dirty="0">
            <a:latin typeface="ADLaM Display" panose="02010000000000000000" pitchFamily="2" charset="0"/>
            <a:ea typeface="ADLaM Display" panose="02010000000000000000" pitchFamily="2" charset="0"/>
            <a:cs typeface="ADLaM Display" panose="02010000000000000000" pitchFamily="2" charset="0"/>
          </a:endParaRPr>
        </a:p>
      </dgm:t>
    </dgm:pt>
    <dgm:pt modelId="{4D40ABBC-4363-45B5-B750-2037CB6D2466}" type="parTrans" cxnId="{0A614234-D34B-4A08-9FE5-5CFF60585FFE}">
      <dgm:prSet/>
      <dgm:spPr/>
      <dgm:t>
        <a:bodyPr/>
        <a:lstStyle/>
        <a:p>
          <a:endParaRPr lang="en-IN"/>
        </a:p>
      </dgm:t>
    </dgm:pt>
    <dgm:pt modelId="{F49E8B14-D311-4F76-81A7-C119454A822B}" type="sibTrans" cxnId="{0A614234-D34B-4A08-9FE5-5CFF60585FFE}">
      <dgm:prSet/>
      <dgm:spPr/>
      <dgm:t>
        <a:bodyPr/>
        <a:lstStyle/>
        <a:p>
          <a:endParaRPr lang="en-IN"/>
        </a:p>
      </dgm:t>
    </dgm:pt>
    <dgm:pt modelId="{B957DB67-CB29-440D-BBFC-42C2FDD7C291}">
      <dgm:prSet phldrT="[Text]" custT="1"/>
      <dgm:spPr/>
      <dgm:t>
        <a:bodyPr/>
        <a:lstStyle/>
        <a:p>
          <a:r>
            <a:rPr lang="en-US" sz="1400" b="0" i="0" dirty="0"/>
            <a:t>Identify the overall on- time performance of flights and explore any patterns or trends in delays or cancellations</a:t>
          </a:r>
          <a:endParaRPr lang="en-IN" sz="1400" dirty="0"/>
        </a:p>
      </dgm:t>
    </dgm:pt>
    <dgm:pt modelId="{6DCA5A71-7FCE-40B4-A77B-8F1062EC4A19}" type="parTrans" cxnId="{1EE3C50A-5E28-407B-AD37-3177510648E1}">
      <dgm:prSet/>
      <dgm:spPr/>
      <dgm:t>
        <a:bodyPr/>
        <a:lstStyle/>
        <a:p>
          <a:endParaRPr lang="en-IN"/>
        </a:p>
      </dgm:t>
    </dgm:pt>
    <dgm:pt modelId="{D5313273-EDD2-464C-A125-917AA531E5B6}" type="sibTrans" cxnId="{1EE3C50A-5E28-407B-AD37-3177510648E1}">
      <dgm:prSet/>
      <dgm:spPr/>
      <dgm:t>
        <a:bodyPr/>
        <a:lstStyle/>
        <a:p>
          <a:endParaRPr lang="en-IN"/>
        </a:p>
      </dgm:t>
    </dgm:pt>
    <dgm:pt modelId="{3A4E8C28-D293-4205-89FF-353ED96D306B}" type="pres">
      <dgm:prSet presAssocID="{C5545CCB-A48E-4AA6-8AF7-6853DBA09334}" presName="Name0" presStyleCnt="0">
        <dgm:presLayoutVars>
          <dgm:dir/>
          <dgm:animLvl val="lvl"/>
          <dgm:resizeHandles val="exact"/>
        </dgm:presLayoutVars>
      </dgm:prSet>
      <dgm:spPr/>
    </dgm:pt>
    <dgm:pt modelId="{77418906-7146-4918-AACB-D9A1E76FD6AE}" type="pres">
      <dgm:prSet presAssocID="{9C5925D1-8707-4B50-81EB-A1BEF95C3C15}" presName="composite" presStyleCnt="0"/>
      <dgm:spPr/>
    </dgm:pt>
    <dgm:pt modelId="{FBC106FA-AF3E-4C34-98A7-0D7F4D6A5369}" type="pres">
      <dgm:prSet presAssocID="{9C5925D1-8707-4B50-81EB-A1BEF95C3C15}" presName="parTx" presStyleLbl="alignNode1" presStyleIdx="0" presStyleCnt="1" custScaleY="100000" custLinFactY="-19883" custLinFactNeighborX="41644" custLinFactNeighborY="-100000">
        <dgm:presLayoutVars>
          <dgm:chMax val="0"/>
          <dgm:chPref val="0"/>
          <dgm:bulletEnabled val="1"/>
        </dgm:presLayoutVars>
      </dgm:prSet>
      <dgm:spPr/>
    </dgm:pt>
    <dgm:pt modelId="{A133A607-D985-4A3E-9DEA-03E0C2C99ED7}" type="pres">
      <dgm:prSet presAssocID="{9C5925D1-8707-4B50-81EB-A1BEF95C3C15}" presName="desTx" presStyleLbl="alignAccFollowNode1" presStyleIdx="0" presStyleCnt="1" custScaleY="100000" custLinFactY="100000" custLinFactNeighborX="6880" custLinFactNeighborY="135901">
        <dgm:presLayoutVars>
          <dgm:bulletEnabled val="1"/>
        </dgm:presLayoutVars>
      </dgm:prSet>
      <dgm:spPr/>
    </dgm:pt>
  </dgm:ptLst>
  <dgm:cxnLst>
    <dgm:cxn modelId="{1E2E310A-DA50-4217-8624-4C2A61702CCD}" type="presOf" srcId="{C5545CCB-A48E-4AA6-8AF7-6853DBA09334}" destId="{3A4E8C28-D293-4205-89FF-353ED96D306B}" srcOrd="0" destOrd="0" presId="urn:microsoft.com/office/officeart/2005/8/layout/hList1"/>
    <dgm:cxn modelId="{1EE3C50A-5E28-407B-AD37-3177510648E1}" srcId="{9C5925D1-8707-4B50-81EB-A1BEF95C3C15}" destId="{B957DB67-CB29-440D-BBFC-42C2FDD7C291}" srcOrd="0" destOrd="0" parTransId="{6DCA5A71-7FCE-40B4-A77B-8F1062EC4A19}" sibTransId="{D5313273-EDD2-464C-A125-917AA531E5B6}"/>
    <dgm:cxn modelId="{0A614234-D34B-4A08-9FE5-5CFF60585FFE}" srcId="{C5545CCB-A48E-4AA6-8AF7-6853DBA09334}" destId="{9C5925D1-8707-4B50-81EB-A1BEF95C3C15}" srcOrd="0" destOrd="0" parTransId="{4D40ABBC-4363-45B5-B750-2037CB6D2466}" sibTransId="{F49E8B14-D311-4F76-81A7-C119454A822B}"/>
    <dgm:cxn modelId="{AEB8AF6F-C707-4CA1-B04E-280DD5625476}" type="presOf" srcId="{B957DB67-CB29-440D-BBFC-42C2FDD7C291}" destId="{A133A607-D985-4A3E-9DEA-03E0C2C99ED7}" srcOrd="0" destOrd="0" presId="urn:microsoft.com/office/officeart/2005/8/layout/hList1"/>
    <dgm:cxn modelId="{DA01C3F7-E88F-4041-84F6-02641CF9CD51}" type="presOf" srcId="{9C5925D1-8707-4B50-81EB-A1BEF95C3C15}" destId="{FBC106FA-AF3E-4C34-98A7-0D7F4D6A5369}" srcOrd="0" destOrd="0" presId="urn:microsoft.com/office/officeart/2005/8/layout/hList1"/>
    <dgm:cxn modelId="{41CC8650-03A2-465B-9330-1B478E37D2F0}" type="presParOf" srcId="{3A4E8C28-D293-4205-89FF-353ED96D306B}" destId="{77418906-7146-4918-AACB-D9A1E76FD6AE}" srcOrd="0" destOrd="0" presId="urn:microsoft.com/office/officeart/2005/8/layout/hList1"/>
    <dgm:cxn modelId="{9C278493-708E-45D4-86B6-6A3A386B1A8F}" type="presParOf" srcId="{77418906-7146-4918-AACB-D9A1E76FD6AE}" destId="{FBC106FA-AF3E-4C34-98A7-0D7F4D6A5369}" srcOrd="0" destOrd="0" presId="urn:microsoft.com/office/officeart/2005/8/layout/hList1"/>
    <dgm:cxn modelId="{B992BE21-431C-4EC7-9B99-6B0C6F2C1A08}" type="presParOf" srcId="{77418906-7146-4918-AACB-D9A1E76FD6AE}" destId="{A133A607-D985-4A3E-9DEA-03E0C2C99ED7}" srcOrd="1" destOrd="0" presId="urn:microsoft.com/office/officeart/2005/8/layout/h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AEAD1-C3D7-4FB0-ABDE-33BCA287E23F}">
      <dsp:nvSpPr>
        <dsp:cNvPr id="0" name=""/>
        <dsp:cNvSpPr/>
      </dsp:nvSpPr>
      <dsp:spPr>
        <a:xfrm>
          <a:off x="4113634" y="1894845"/>
          <a:ext cx="2408430" cy="2083390"/>
        </a:xfrm>
        <a:prstGeom prst="hexagon">
          <a:avLst>
            <a:gd name="adj" fmla="val 28570"/>
            <a:gd name="vf" fmla="val 115470"/>
          </a:avLst>
        </a:prstGeom>
        <a:gradFill rotWithShape="0">
          <a:gsLst>
            <a:gs pos="0">
              <a:schemeClr val="dk2">
                <a:hueOff val="0"/>
                <a:satOff val="0"/>
                <a:lumOff val="0"/>
                <a:alphaOff val="0"/>
                <a:tint val="98000"/>
                <a:hueMod val="94000"/>
                <a:satMod val="130000"/>
                <a:lumMod val="128000"/>
              </a:schemeClr>
            </a:gs>
            <a:gs pos="100000">
              <a:schemeClr val="dk2">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a:t>Planning and Forecasting </a:t>
          </a:r>
          <a:endParaRPr lang="en-IN" sz="1800" b="1" kern="1200" dirty="0"/>
        </a:p>
      </dsp:txBody>
      <dsp:txXfrm>
        <a:off x="4512745" y="2240092"/>
        <a:ext cx="1610208" cy="1392896"/>
      </dsp:txXfrm>
    </dsp:sp>
    <dsp:sp modelId="{1BC34AD2-15D4-463A-BB61-220C05EB238A}">
      <dsp:nvSpPr>
        <dsp:cNvPr id="0" name=""/>
        <dsp:cNvSpPr/>
      </dsp:nvSpPr>
      <dsp:spPr>
        <a:xfrm>
          <a:off x="5621774" y="898083"/>
          <a:ext cx="908693" cy="782959"/>
        </a:xfrm>
        <a:prstGeom prst="hexagon">
          <a:avLst>
            <a:gd name="adj" fmla="val 28900"/>
            <a:gd name="vf" fmla="val 115470"/>
          </a:avLst>
        </a:prstGeom>
        <a:gradFill rotWithShape="0">
          <a:gsLst>
            <a:gs pos="0">
              <a:schemeClr val="dk2">
                <a:tint val="40000"/>
                <a:hueOff val="0"/>
                <a:satOff val="0"/>
                <a:lumOff val="0"/>
                <a:alphaOff val="0"/>
                <a:tint val="98000"/>
                <a:hueMod val="94000"/>
                <a:satMod val="130000"/>
                <a:lumMod val="128000"/>
              </a:schemeClr>
            </a:gs>
            <a:gs pos="100000">
              <a:schemeClr val="dk2">
                <a:tint val="40000"/>
                <a:hueOff val="0"/>
                <a:satOff val="0"/>
                <a:lumOff val="0"/>
                <a:alphaOff val="0"/>
                <a:shade val="94000"/>
                <a:lumMod val="8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31712A33-11BC-46BE-9484-7F617541EA73}">
      <dsp:nvSpPr>
        <dsp:cNvPr id="0" name=""/>
        <dsp:cNvSpPr/>
      </dsp:nvSpPr>
      <dsp:spPr>
        <a:xfrm>
          <a:off x="4335485" y="0"/>
          <a:ext cx="1973691" cy="1707475"/>
        </a:xfrm>
        <a:prstGeom prst="hexagon">
          <a:avLst>
            <a:gd name="adj" fmla="val 28570"/>
            <a:gd name="vf" fmla="val 115470"/>
          </a:avLst>
        </a:prstGeom>
        <a:gradFill rotWithShape="0">
          <a:gsLst>
            <a:gs pos="0">
              <a:schemeClr val="dk2">
                <a:hueOff val="0"/>
                <a:satOff val="0"/>
                <a:lumOff val="0"/>
                <a:alphaOff val="0"/>
                <a:tint val="98000"/>
                <a:hueMod val="94000"/>
                <a:satMod val="130000"/>
                <a:lumMod val="128000"/>
              </a:schemeClr>
            </a:gs>
            <a:gs pos="100000">
              <a:schemeClr val="dk2">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t>Structure</a:t>
          </a:r>
          <a:r>
            <a:rPr lang="en-US" sz="1700" kern="1200" dirty="0"/>
            <a:t> </a:t>
          </a:r>
          <a:endParaRPr lang="en-IN" sz="1700" kern="1200" dirty="0"/>
        </a:p>
      </dsp:txBody>
      <dsp:txXfrm>
        <a:off x="4662568" y="282965"/>
        <a:ext cx="1319525" cy="1141545"/>
      </dsp:txXfrm>
    </dsp:sp>
    <dsp:sp modelId="{C563EF60-E22C-41E1-BDAC-8C557E5DD959}">
      <dsp:nvSpPr>
        <dsp:cNvPr id="0" name=""/>
        <dsp:cNvSpPr/>
      </dsp:nvSpPr>
      <dsp:spPr>
        <a:xfrm>
          <a:off x="6682291" y="2361801"/>
          <a:ext cx="908693" cy="782959"/>
        </a:xfrm>
        <a:prstGeom prst="hexagon">
          <a:avLst>
            <a:gd name="adj" fmla="val 28900"/>
            <a:gd name="vf" fmla="val 115470"/>
          </a:avLst>
        </a:prstGeom>
        <a:gradFill rotWithShape="0">
          <a:gsLst>
            <a:gs pos="0">
              <a:schemeClr val="dk2">
                <a:tint val="40000"/>
                <a:hueOff val="0"/>
                <a:satOff val="0"/>
                <a:lumOff val="0"/>
                <a:alphaOff val="0"/>
                <a:tint val="98000"/>
                <a:hueMod val="94000"/>
                <a:satMod val="130000"/>
                <a:lumMod val="128000"/>
              </a:schemeClr>
            </a:gs>
            <a:gs pos="100000">
              <a:schemeClr val="dk2">
                <a:tint val="40000"/>
                <a:hueOff val="0"/>
                <a:satOff val="0"/>
                <a:lumOff val="0"/>
                <a:alphaOff val="0"/>
                <a:shade val="94000"/>
                <a:lumMod val="8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D1A82BA2-484C-4195-A488-1C027C148060}">
      <dsp:nvSpPr>
        <dsp:cNvPr id="0" name=""/>
        <dsp:cNvSpPr/>
      </dsp:nvSpPr>
      <dsp:spPr>
        <a:xfrm>
          <a:off x="6145590" y="1050211"/>
          <a:ext cx="1973691" cy="1707475"/>
        </a:xfrm>
        <a:prstGeom prst="hexagon">
          <a:avLst>
            <a:gd name="adj" fmla="val 28570"/>
            <a:gd name="vf" fmla="val 115470"/>
          </a:avLst>
        </a:prstGeom>
        <a:gradFill rotWithShape="0">
          <a:gsLst>
            <a:gs pos="0">
              <a:schemeClr val="dk2">
                <a:hueOff val="0"/>
                <a:satOff val="0"/>
                <a:lumOff val="0"/>
                <a:alphaOff val="0"/>
                <a:tint val="98000"/>
                <a:hueMod val="94000"/>
                <a:satMod val="130000"/>
                <a:lumMod val="128000"/>
              </a:schemeClr>
            </a:gs>
            <a:gs pos="100000">
              <a:schemeClr val="dk2">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a:t>Strategic Alliances</a:t>
          </a:r>
          <a:endParaRPr lang="en-IN" sz="1800" b="1" kern="1200" dirty="0"/>
        </a:p>
      </dsp:txBody>
      <dsp:txXfrm>
        <a:off x="6472673" y="1333176"/>
        <a:ext cx="1319525" cy="1141545"/>
      </dsp:txXfrm>
    </dsp:sp>
    <dsp:sp modelId="{C7DDCCFB-2573-4BD6-9DD6-62A7A9AEB5CA}">
      <dsp:nvSpPr>
        <dsp:cNvPr id="0" name=""/>
        <dsp:cNvSpPr/>
      </dsp:nvSpPr>
      <dsp:spPr>
        <a:xfrm>
          <a:off x="5945588" y="4014064"/>
          <a:ext cx="908693" cy="782959"/>
        </a:xfrm>
        <a:prstGeom prst="hexagon">
          <a:avLst>
            <a:gd name="adj" fmla="val 28900"/>
            <a:gd name="vf" fmla="val 115470"/>
          </a:avLst>
        </a:prstGeom>
        <a:gradFill rotWithShape="0">
          <a:gsLst>
            <a:gs pos="0">
              <a:schemeClr val="dk2">
                <a:tint val="40000"/>
                <a:hueOff val="0"/>
                <a:satOff val="0"/>
                <a:lumOff val="0"/>
                <a:alphaOff val="0"/>
                <a:tint val="98000"/>
                <a:hueMod val="94000"/>
                <a:satMod val="130000"/>
                <a:lumMod val="128000"/>
              </a:schemeClr>
            </a:gs>
            <a:gs pos="100000">
              <a:schemeClr val="dk2">
                <a:tint val="40000"/>
                <a:hueOff val="0"/>
                <a:satOff val="0"/>
                <a:lumOff val="0"/>
                <a:alphaOff val="0"/>
                <a:shade val="94000"/>
                <a:lumMod val="8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6F945243-A76E-4B21-8491-24B2FAA1F80C}">
      <dsp:nvSpPr>
        <dsp:cNvPr id="0" name=""/>
        <dsp:cNvSpPr/>
      </dsp:nvSpPr>
      <dsp:spPr>
        <a:xfrm>
          <a:off x="6145590" y="3114806"/>
          <a:ext cx="1973691" cy="1707475"/>
        </a:xfrm>
        <a:prstGeom prst="hexagon">
          <a:avLst>
            <a:gd name="adj" fmla="val 28570"/>
            <a:gd name="vf" fmla="val 115470"/>
          </a:avLst>
        </a:prstGeom>
        <a:gradFill rotWithShape="0">
          <a:gsLst>
            <a:gs pos="0">
              <a:schemeClr val="dk2">
                <a:hueOff val="0"/>
                <a:satOff val="0"/>
                <a:lumOff val="0"/>
                <a:alphaOff val="0"/>
                <a:tint val="98000"/>
                <a:hueMod val="94000"/>
                <a:satMod val="130000"/>
                <a:lumMod val="128000"/>
              </a:schemeClr>
            </a:gs>
            <a:gs pos="100000">
              <a:schemeClr val="dk2">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a:t>Marketing and Branding</a:t>
          </a:r>
          <a:endParaRPr lang="en-IN" sz="1800" b="1" kern="1200" dirty="0"/>
        </a:p>
      </dsp:txBody>
      <dsp:txXfrm>
        <a:off x="6472673" y="3397771"/>
        <a:ext cx="1319525" cy="1141545"/>
      </dsp:txXfrm>
    </dsp:sp>
    <dsp:sp modelId="{D9CAA762-7B25-41FB-B051-46E96BCE47E0}">
      <dsp:nvSpPr>
        <dsp:cNvPr id="0" name=""/>
        <dsp:cNvSpPr/>
      </dsp:nvSpPr>
      <dsp:spPr>
        <a:xfrm>
          <a:off x="4118116" y="4185575"/>
          <a:ext cx="908693" cy="782959"/>
        </a:xfrm>
        <a:prstGeom prst="hexagon">
          <a:avLst>
            <a:gd name="adj" fmla="val 28900"/>
            <a:gd name="vf" fmla="val 115470"/>
          </a:avLst>
        </a:prstGeom>
        <a:gradFill rotWithShape="0">
          <a:gsLst>
            <a:gs pos="0">
              <a:schemeClr val="dk2">
                <a:tint val="40000"/>
                <a:hueOff val="0"/>
                <a:satOff val="0"/>
                <a:lumOff val="0"/>
                <a:alphaOff val="0"/>
                <a:tint val="98000"/>
                <a:hueMod val="94000"/>
                <a:satMod val="130000"/>
                <a:lumMod val="128000"/>
              </a:schemeClr>
            </a:gs>
            <a:gs pos="100000">
              <a:schemeClr val="dk2">
                <a:tint val="40000"/>
                <a:hueOff val="0"/>
                <a:satOff val="0"/>
                <a:lumOff val="0"/>
                <a:alphaOff val="0"/>
                <a:shade val="94000"/>
                <a:lumMod val="8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DAED89DF-9C60-4950-8B28-D2435AF314B8}">
      <dsp:nvSpPr>
        <dsp:cNvPr id="0" name=""/>
        <dsp:cNvSpPr/>
      </dsp:nvSpPr>
      <dsp:spPr>
        <a:xfrm>
          <a:off x="4290278" y="4127757"/>
          <a:ext cx="2071409" cy="1707475"/>
        </a:xfrm>
        <a:prstGeom prst="hexagon">
          <a:avLst>
            <a:gd name="adj" fmla="val 28570"/>
            <a:gd name="vf" fmla="val 115470"/>
          </a:avLst>
        </a:prstGeom>
        <a:gradFill rotWithShape="0">
          <a:gsLst>
            <a:gs pos="0">
              <a:schemeClr val="dk2">
                <a:hueOff val="0"/>
                <a:satOff val="0"/>
                <a:lumOff val="0"/>
                <a:alphaOff val="0"/>
                <a:tint val="98000"/>
                <a:hueMod val="94000"/>
                <a:satMod val="130000"/>
                <a:lumMod val="128000"/>
              </a:schemeClr>
            </a:gs>
            <a:gs pos="100000">
              <a:schemeClr val="dk2">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a:t>Outsourcing</a:t>
          </a:r>
          <a:endParaRPr lang="en-IN" sz="1800" b="1" kern="1200" dirty="0"/>
        </a:p>
      </dsp:txBody>
      <dsp:txXfrm>
        <a:off x="4625504" y="4404086"/>
        <a:ext cx="1400957" cy="1154817"/>
      </dsp:txXfrm>
    </dsp:sp>
    <dsp:sp modelId="{32C07E4F-0B1F-49E1-8AF9-D3BEFBE4874A}">
      <dsp:nvSpPr>
        <dsp:cNvPr id="0" name=""/>
        <dsp:cNvSpPr/>
      </dsp:nvSpPr>
      <dsp:spPr>
        <a:xfrm>
          <a:off x="3040233" y="2722445"/>
          <a:ext cx="908693" cy="782959"/>
        </a:xfrm>
        <a:prstGeom prst="hexagon">
          <a:avLst>
            <a:gd name="adj" fmla="val 28900"/>
            <a:gd name="vf" fmla="val 115470"/>
          </a:avLst>
        </a:prstGeom>
        <a:gradFill rotWithShape="0">
          <a:gsLst>
            <a:gs pos="0">
              <a:schemeClr val="dk2">
                <a:tint val="40000"/>
                <a:hueOff val="0"/>
                <a:satOff val="0"/>
                <a:lumOff val="0"/>
                <a:alphaOff val="0"/>
                <a:tint val="98000"/>
                <a:hueMod val="94000"/>
                <a:satMod val="130000"/>
                <a:lumMod val="128000"/>
              </a:schemeClr>
            </a:gs>
            <a:gs pos="100000">
              <a:schemeClr val="dk2">
                <a:tint val="40000"/>
                <a:hueOff val="0"/>
                <a:satOff val="0"/>
                <a:lumOff val="0"/>
                <a:alphaOff val="0"/>
                <a:shade val="94000"/>
                <a:lumMod val="88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A3FD8BA8-4D38-4585-B7F5-C729CCB5375A}">
      <dsp:nvSpPr>
        <dsp:cNvPr id="0" name=""/>
        <dsp:cNvSpPr/>
      </dsp:nvSpPr>
      <dsp:spPr>
        <a:xfrm>
          <a:off x="2422536" y="3115980"/>
          <a:ext cx="2162574" cy="1707475"/>
        </a:xfrm>
        <a:prstGeom prst="hexagon">
          <a:avLst>
            <a:gd name="adj" fmla="val 28570"/>
            <a:gd name="vf" fmla="val 115470"/>
          </a:avLst>
        </a:prstGeom>
        <a:gradFill rotWithShape="0">
          <a:gsLst>
            <a:gs pos="0">
              <a:schemeClr val="dk2">
                <a:hueOff val="0"/>
                <a:satOff val="0"/>
                <a:lumOff val="0"/>
                <a:alphaOff val="0"/>
                <a:tint val="98000"/>
                <a:hueMod val="94000"/>
                <a:satMod val="130000"/>
                <a:lumMod val="128000"/>
              </a:schemeClr>
            </a:gs>
            <a:gs pos="100000">
              <a:schemeClr val="dk2">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a:t>Technology</a:t>
          </a:r>
          <a:endParaRPr lang="en-IN" sz="1800" b="1" kern="1200" dirty="0"/>
        </a:p>
      </dsp:txBody>
      <dsp:txXfrm>
        <a:off x="2765359" y="3386658"/>
        <a:ext cx="1476928" cy="1166119"/>
      </dsp:txXfrm>
    </dsp:sp>
    <dsp:sp modelId="{7DF0B6FE-4F39-4A9B-9088-0420D2D0553D}">
      <dsp:nvSpPr>
        <dsp:cNvPr id="0" name=""/>
        <dsp:cNvSpPr/>
      </dsp:nvSpPr>
      <dsp:spPr>
        <a:xfrm>
          <a:off x="2516977" y="1047862"/>
          <a:ext cx="1973691" cy="1707475"/>
        </a:xfrm>
        <a:prstGeom prst="hexagon">
          <a:avLst>
            <a:gd name="adj" fmla="val 28570"/>
            <a:gd name="vf" fmla="val 115470"/>
          </a:avLst>
        </a:prstGeom>
        <a:gradFill rotWithShape="0">
          <a:gsLst>
            <a:gs pos="0">
              <a:schemeClr val="dk2">
                <a:hueOff val="0"/>
                <a:satOff val="0"/>
                <a:lumOff val="0"/>
                <a:alphaOff val="0"/>
                <a:tint val="98000"/>
                <a:hueMod val="94000"/>
                <a:satMod val="130000"/>
                <a:lumMod val="128000"/>
              </a:schemeClr>
            </a:gs>
            <a:gs pos="100000">
              <a:schemeClr val="dk2">
                <a:hueOff val="0"/>
                <a:satOff val="0"/>
                <a:lumOff val="0"/>
                <a:alphaOff val="0"/>
                <a:shade val="94000"/>
                <a:lumMod val="88000"/>
              </a:schemeClr>
            </a:gs>
          </a:gsLst>
          <a:lin ang="5400000" scaled="0"/>
        </a:grad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a:t>Culture</a:t>
          </a:r>
          <a:endParaRPr lang="en-IN" sz="1800" b="1" kern="1200" dirty="0"/>
        </a:p>
      </dsp:txBody>
      <dsp:txXfrm>
        <a:off x="2844060" y="1330827"/>
        <a:ext cx="1319525" cy="1141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8C483-202D-47C0-BCD1-23785350B885}">
      <dsp:nvSpPr>
        <dsp:cNvPr id="0" name=""/>
        <dsp:cNvSpPr/>
      </dsp:nvSpPr>
      <dsp:spPr>
        <a:xfrm>
          <a:off x="2493" y="77653"/>
          <a:ext cx="2431563" cy="432000"/>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ADLaM Display" panose="02010000000000000000" pitchFamily="2" charset="0"/>
              <a:ea typeface="ADLaM Display" panose="02010000000000000000" pitchFamily="2" charset="0"/>
              <a:cs typeface="ADLaM Display" panose="02010000000000000000" pitchFamily="2" charset="0"/>
            </a:rPr>
            <a:t>COMPETITION</a:t>
          </a:r>
        </a:p>
      </dsp:txBody>
      <dsp:txXfrm>
        <a:off x="2493" y="77653"/>
        <a:ext cx="2431563" cy="432000"/>
      </dsp:txXfrm>
    </dsp:sp>
    <dsp:sp modelId="{06A56996-C37D-493C-8DB3-83B37D39B8B2}">
      <dsp:nvSpPr>
        <dsp:cNvPr id="0" name=""/>
        <dsp:cNvSpPr/>
      </dsp:nvSpPr>
      <dsp:spPr>
        <a:xfrm>
          <a:off x="2493" y="509653"/>
          <a:ext cx="2431563" cy="1476509"/>
        </a:xfrm>
        <a:prstGeom prst="rect">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Focus on Intense competition, especially in popular routes </a:t>
          </a:r>
          <a:endParaRPr lang="en-IN" sz="1500" kern="1200" dirty="0"/>
        </a:p>
      </dsp:txBody>
      <dsp:txXfrm>
        <a:off x="2493" y="509653"/>
        <a:ext cx="2431563" cy="1476509"/>
      </dsp:txXfrm>
    </dsp:sp>
    <dsp:sp modelId="{BA61CFCB-AA7B-4563-8665-A72EA168ED52}">
      <dsp:nvSpPr>
        <dsp:cNvPr id="0" name=""/>
        <dsp:cNvSpPr/>
      </dsp:nvSpPr>
      <dsp:spPr>
        <a:xfrm>
          <a:off x="2774476" y="77653"/>
          <a:ext cx="2431563" cy="432000"/>
        </a:xfrm>
        <a:prstGeom prst="rect">
          <a:avLst/>
        </a:prstGeom>
        <a:solidFill>
          <a:schemeClr val="accent4">
            <a:hueOff val="-1825086"/>
            <a:satOff val="6087"/>
            <a:lumOff val="9608"/>
            <a:alphaOff val="0"/>
          </a:schemeClr>
        </a:solidFill>
        <a:ln w="15875" cap="rnd" cmpd="sng" algn="ctr">
          <a:solidFill>
            <a:schemeClr val="accent4">
              <a:hueOff val="-1825086"/>
              <a:satOff val="6087"/>
              <a:lumOff val="960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b="0" i="0" kern="1200" dirty="0">
              <a:latin typeface="ADLaM Display" panose="02010000000000000000" pitchFamily="2" charset="0"/>
              <a:ea typeface="ADLaM Display" panose="02010000000000000000" pitchFamily="2" charset="0"/>
              <a:cs typeface="ADLaM Display" panose="02010000000000000000" pitchFamily="2" charset="0"/>
            </a:rPr>
            <a:t>FINANCIAL STABILITY</a:t>
          </a:r>
          <a:endParaRPr lang="en-IN" sz="1500" kern="1200" dirty="0">
            <a:latin typeface="ADLaM Display" panose="02010000000000000000" pitchFamily="2" charset="0"/>
            <a:ea typeface="ADLaM Display" panose="02010000000000000000" pitchFamily="2" charset="0"/>
            <a:cs typeface="ADLaM Display" panose="02010000000000000000" pitchFamily="2" charset="0"/>
          </a:endParaRPr>
        </a:p>
      </dsp:txBody>
      <dsp:txXfrm>
        <a:off x="2774476" y="77653"/>
        <a:ext cx="2431563" cy="432000"/>
      </dsp:txXfrm>
    </dsp:sp>
    <dsp:sp modelId="{EE86606D-9F22-41FF-AC3D-C6E661F63742}">
      <dsp:nvSpPr>
        <dsp:cNvPr id="0" name=""/>
        <dsp:cNvSpPr/>
      </dsp:nvSpPr>
      <dsp:spPr>
        <a:xfrm>
          <a:off x="2774476" y="509653"/>
          <a:ext cx="2431563" cy="1476509"/>
        </a:xfrm>
        <a:prstGeom prst="rect">
          <a:avLst/>
        </a:prstGeom>
        <a:solidFill>
          <a:schemeClr val="accent4">
            <a:tint val="40000"/>
            <a:alpha val="90000"/>
            <a:hueOff val="-2430779"/>
            <a:satOff val="23548"/>
            <a:lumOff val="2428"/>
            <a:alphaOff val="0"/>
          </a:schemeClr>
        </a:solidFill>
        <a:ln w="15875" cap="rnd" cmpd="sng" algn="ctr">
          <a:solidFill>
            <a:schemeClr val="accent4">
              <a:tint val="40000"/>
              <a:alpha val="90000"/>
              <a:hueOff val="-2430779"/>
              <a:satOff val="23548"/>
              <a:lumOff val="24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Evaluate overall cost structures and Identify opportunities for cost optimization and efficiency improvements</a:t>
          </a:r>
          <a:endParaRPr lang="en-IN" sz="1500" kern="1200" dirty="0"/>
        </a:p>
      </dsp:txBody>
      <dsp:txXfrm>
        <a:off x="2774476" y="509653"/>
        <a:ext cx="2431563" cy="1476509"/>
      </dsp:txXfrm>
    </dsp:sp>
    <dsp:sp modelId="{A88290D8-3EE1-4D7E-938A-6EF2D9A74569}">
      <dsp:nvSpPr>
        <dsp:cNvPr id="0" name=""/>
        <dsp:cNvSpPr/>
      </dsp:nvSpPr>
      <dsp:spPr>
        <a:xfrm>
          <a:off x="5546458" y="77653"/>
          <a:ext cx="2431563" cy="432000"/>
        </a:xfrm>
        <a:prstGeom prst="rect">
          <a:avLst/>
        </a:prstGeom>
        <a:solidFill>
          <a:schemeClr val="accent4">
            <a:hueOff val="-3650173"/>
            <a:satOff val="12174"/>
            <a:lumOff val="19216"/>
            <a:alphaOff val="0"/>
          </a:schemeClr>
        </a:solidFill>
        <a:ln w="15875" cap="rnd" cmpd="sng" algn="ctr">
          <a:solidFill>
            <a:schemeClr val="accent4">
              <a:hueOff val="-3650173"/>
              <a:satOff val="12174"/>
              <a:lumOff val="1921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b="0" i="0" kern="1200" dirty="0">
              <a:latin typeface="ADLaM Display" panose="02010000000000000000" pitchFamily="2" charset="0"/>
              <a:ea typeface="ADLaM Display" panose="02010000000000000000" pitchFamily="2" charset="0"/>
              <a:cs typeface="ADLaM Display" panose="02010000000000000000" pitchFamily="2" charset="0"/>
            </a:rPr>
            <a:t>FLEET COMPOSITION</a:t>
          </a:r>
          <a:endParaRPr lang="en-IN" sz="1500" kern="1200" dirty="0">
            <a:latin typeface="ADLaM Display" panose="02010000000000000000" pitchFamily="2" charset="0"/>
            <a:ea typeface="ADLaM Display" panose="02010000000000000000" pitchFamily="2" charset="0"/>
            <a:cs typeface="ADLaM Display" panose="02010000000000000000" pitchFamily="2" charset="0"/>
          </a:endParaRPr>
        </a:p>
      </dsp:txBody>
      <dsp:txXfrm>
        <a:off x="5546458" y="77653"/>
        <a:ext cx="2431563" cy="432000"/>
      </dsp:txXfrm>
    </dsp:sp>
    <dsp:sp modelId="{F62A8A35-F22F-42DF-A910-0B00D44FC20A}">
      <dsp:nvSpPr>
        <dsp:cNvPr id="0" name=""/>
        <dsp:cNvSpPr/>
      </dsp:nvSpPr>
      <dsp:spPr>
        <a:xfrm>
          <a:off x="5546458" y="509653"/>
          <a:ext cx="2431563" cy="1476509"/>
        </a:xfrm>
        <a:prstGeom prst="rect">
          <a:avLst/>
        </a:prstGeom>
        <a:solidFill>
          <a:schemeClr val="accent4">
            <a:tint val="40000"/>
            <a:alpha val="90000"/>
            <a:hueOff val="-4861557"/>
            <a:satOff val="47095"/>
            <a:lumOff val="4855"/>
            <a:alphaOff val="0"/>
          </a:schemeClr>
        </a:solidFill>
        <a:ln w="15875" cap="rnd" cmpd="sng" algn="ctr">
          <a:solidFill>
            <a:schemeClr val="accent4">
              <a:tint val="40000"/>
              <a:alpha val="90000"/>
              <a:hueOff val="-4861557"/>
              <a:satOff val="47095"/>
              <a:lumOff val="48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Evaluate Fleet composition which is influenced by the types of routes and passenger demand.</a:t>
          </a:r>
          <a:endParaRPr lang="en-IN" sz="1500" kern="1200" dirty="0"/>
        </a:p>
      </dsp:txBody>
      <dsp:txXfrm>
        <a:off x="5546458" y="509653"/>
        <a:ext cx="2431563" cy="14765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88C483-202D-47C0-BCD1-23785350B885}">
      <dsp:nvSpPr>
        <dsp:cNvPr id="0" name=""/>
        <dsp:cNvSpPr/>
      </dsp:nvSpPr>
      <dsp:spPr>
        <a:xfrm>
          <a:off x="2493" y="107242"/>
          <a:ext cx="2431563" cy="545556"/>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b="0" i="0" kern="1200" dirty="0">
              <a:latin typeface="ADLaM Display" panose="02010000000000000000" pitchFamily="2" charset="0"/>
              <a:ea typeface="ADLaM Display" panose="02010000000000000000" pitchFamily="2" charset="0"/>
              <a:cs typeface="ADLaM Display" panose="02010000000000000000" pitchFamily="2" charset="0"/>
            </a:rPr>
            <a:t>GROWTH OPPORTUNITIES</a:t>
          </a:r>
          <a:endParaRPr lang="en-IN" sz="1400" kern="1200" dirty="0">
            <a:latin typeface="ADLaM Display" panose="02010000000000000000" pitchFamily="2" charset="0"/>
            <a:ea typeface="ADLaM Display" panose="02010000000000000000" pitchFamily="2" charset="0"/>
            <a:cs typeface="ADLaM Display" panose="02010000000000000000" pitchFamily="2" charset="0"/>
          </a:endParaRPr>
        </a:p>
      </dsp:txBody>
      <dsp:txXfrm>
        <a:off x="2493" y="107242"/>
        <a:ext cx="2431563" cy="545556"/>
      </dsp:txXfrm>
    </dsp:sp>
    <dsp:sp modelId="{06A56996-C37D-493C-8DB3-83B37D39B8B2}">
      <dsp:nvSpPr>
        <dsp:cNvPr id="0" name=""/>
        <dsp:cNvSpPr/>
      </dsp:nvSpPr>
      <dsp:spPr>
        <a:xfrm>
          <a:off x="2493" y="652798"/>
          <a:ext cx="2431563" cy="1172115"/>
        </a:xfrm>
        <a:prstGeom prst="rect">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Identify high-demand routes and potential growth opportunities based on origin- destination analysis.</a:t>
          </a:r>
          <a:endParaRPr lang="en-IN" sz="1400" kern="1200" dirty="0"/>
        </a:p>
      </dsp:txBody>
      <dsp:txXfrm>
        <a:off x="2493" y="652798"/>
        <a:ext cx="2431563" cy="1172115"/>
      </dsp:txXfrm>
    </dsp:sp>
    <dsp:sp modelId="{BA61CFCB-AA7B-4563-8665-A72EA168ED52}">
      <dsp:nvSpPr>
        <dsp:cNvPr id="0" name=""/>
        <dsp:cNvSpPr/>
      </dsp:nvSpPr>
      <dsp:spPr>
        <a:xfrm>
          <a:off x="2774476" y="107242"/>
          <a:ext cx="2431563" cy="545556"/>
        </a:xfrm>
        <a:prstGeom prst="rect">
          <a:avLst/>
        </a:prstGeom>
        <a:solidFill>
          <a:schemeClr val="accent4">
            <a:hueOff val="-1825086"/>
            <a:satOff val="6087"/>
            <a:lumOff val="9608"/>
            <a:alphaOff val="0"/>
          </a:schemeClr>
        </a:solidFill>
        <a:ln w="15875" cap="rnd" cmpd="sng" algn="ctr">
          <a:solidFill>
            <a:schemeClr val="accent4">
              <a:hueOff val="-1825086"/>
              <a:satOff val="6087"/>
              <a:lumOff val="960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b="0" i="0" kern="1200" dirty="0">
              <a:latin typeface="ADLaM Display" panose="02010000000000000000" pitchFamily="2" charset="0"/>
              <a:ea typeface="ADLaM Display" panose="02010000000000000000" pitchFamily="2" charset="0"/>
              <a:cs typeface="ADLaM Display" panose="02010000000000000000" pitchFamily="2" charset="0"/>
            </a:rPr>
            <a:t>MARKET ANALYSIS</a:t>
          </a:r>
          <a:endParaRPr lang="en-IN" sz="1400" kern="1200" dirty="0">
            <a:latin typeface="ADLaM Display" panose="02010000000000000000" pitchFamily="2" charset="0"/>
            <a:ea typeface="ADLaM Display" panose="02010000000000000000" pitchFamily="2" charset="0"/>
            <a:cs typeface="ADLaM Display" panose="02010000000000000000" pitchFamily="2" charset="0"/>
          </a:endParaRPr>
        </a:p>
      </dsp:txBody>
      <dsp:txXfrm>
        <a:off x="2774476" y="107242"/>
        <a:ext cx="2431563" cy="545556"/>
      </dsp:txXfrm>
    </dsp:sp>
    <dsp:sp modelId="{EE86606D-9F22-41FF-AC3D-C6E661F63742}">
      <dsp:nvSpPr>
        <dsp:cNvPr id="0" name=""/>
        <dsp:cNvSpPr/>
      </dsp:nvSpPr>
      <dsp:spPr>
        <a:xfrm>
          <a:off x="2774476" y="652798"/>
          <a:ext cx="2431563" cy="1172115"/>
        </a:xfrm>
        <a:prstGeom prst="rect">
          <a:avLst/>
        </a:prstGeom>
        <a:solidFill>
          <a:schemeClr val="accent4">
            <a:tint val="40000"/>
            <a:alpha val="90000"/>
            <a:hueOff val="-2430779"/>
            <a:satOff val="23548"/>
            <a:lumOff val="2428"/>
            <a:alphaOff val="0"/>
          </a:schemeClr>
        </a:solidFill>
        <a:ln w="15875" cap="rnd" cmpd="sng" algn="ctr">
          <a:solidFill>
            <a:schemeClr val="accent4">
              <a:tint val="40000"/>
              <a:alpha val="90000"/>
              <a:hueOff val="-2430779"/>
              <a:satOff val="23548"/>
              <a:lumOff val="24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Evaluate the performance of different carriers operating in the market and assess market share</a:t>
          </a:r>
          <a:endParaRPr lang="en-IN" sz="1400" kern="1200" dirty="0"/>
        </a:p>
      </dsp:txBody>
      <dsp:txXfrm>
        <a:off x="2774476" y="652798"/>
        <a:ext cx="2431563" cy="1172115"/>
      </dsp:txXfrm>
    </dsp:sp>
    <dsp:sp modelId="{A88290D8-3EE1-4D7E-938A-6EF2D9A74569}">
      <dsp:nvSpPr>
        <dsp:cNvPr id="0" name=""/>
        <dsp:cNvSpPr/>
      </dsp:nvSpPr>
      <dsp:spPr>
        <a:xfrm>
          <a:off x="5546458" y="107242"/>
          <a:ext cx="2431563" cy="545556"/>
        </a:xfrm>
        <a:prstGeom prst="rect">
          <a:avLst/>
        </a:prstGeom>
        <a:solidFill>
          <a:schemeClr val="accent4">
            <a:hueOff val="-3650173"/>
            <a:satOff val="12174"/>
            <a:lumOff val="19216"/>
            <a:alphaOff val="0"/>
          </a:schemeClr>
        </a:solidFill>
        <a:ln w="15875" cap="rnd" cmpd="sng" algn="ctr">
          <a:solidFill>
            <a:schemeClr val="accent4">
              <a:hueOff val="-3650173"/>
              <a:satOff val="12174"/>
              <a:lumOff val="1921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IN" sz="1400" b="0" i="0" kern="1200" dirty="0">
              <a:latin typeface="ADLaM Display" panose="02010000000000000000" pitchFamily="2" charset="0"/>
              <a:ea typeface="ADLaM Display" panose="02010000000000000000" pitchFamily="2" charset="0"/>
              <a:cs typeface="ADLaM Display" panose="02010000000000000000" pitchFamily="2" charset="0"/>
            </a:rPr>
            <a:t>DEMAND ANALYSIS</a:t>
          </a:r>
          <a:endParaRPr lang="en-IN" sz="1400" kern="1200" dirty="0">
            <a:latin typeface="ADLaM Display" panose="02010000000000000000" pitchFamily="2" charset="0"/>
            <a:ea typeface="ADLaM Display" panose="02010000000000000000" pitchFamily="2" charset="0"/>
            <a:cs typeface="ADLaM Display" panose="02010000000000000000" pitchFamily="2" charset="0"/>
          </a:endParaRPr>
        </a:p>
      </dsp:txBody>
      <dsp:txXfrm>
        <a:off x="5546458" y="107242"/>
        <a:ext cx="2431563" cy="545556"/>
      </dsp:txXfrm>
    </dsp:sp>
    <dsp:sp modelId="{F62A8A35-F22F-42DF-A910-0B00D44FC20A}">
      <dsp:nvSpPr>
        <dsp:cNvPr id="0" name=""/>
        <dsp:cNvSpPr/>
      </dsp:nvSpPr>
      <dsp:spPr>
        <a:xfrm>
          <a:off x="5546458" y="652798"/>
          <a:ext cx="2431563" cy="1172115"/>
        </a:xfrm>
        <a:prstGeom prst="rect">
          <a:avLst/>
        </a:prstGeom>
        <a:solidFill>
          <a:schemeClr val="accent4">
            <a:tint val="40000"/>
            <a:alpha val="90000"/>
            <a:hueOff val="-4861557"/>
            <a:satOff val="47095"/>
            <a:lumOff val="4855"/>
            <a:alphaOff val="0"/>
          </a:schemeClr>
        </a:solidFill>
        <a:ln w="15875" cap="rnd" cmpd="sng" algn="ctr">
          <a:solidFill>
            <a:schemeClr val="accent4">
              <a:tint val="40000"/>
              <a:alpha val="90000"/>
              <a:hueOff val="-4861557"/>
              <a:satOff val="47095"/>
              <a:lumOff val="48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Understand the performance and demand patterns. across different cities, states, and countries</a:t>
          </a:r>
          <a:endParaRPr lang="en-IN" sz="1400" kern="1200" dirty="0"/>
        </a:p>
      </dsp:txBody>
      <dsp:txXfrm>
        <a:off x="5546458" y="652798"/>
        <a:ext cx="2431563" cy="11721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106FA-AF3E-4C34-98A7-0D7F4D6A5369}">
      <dsp:nvSpPr>
        <dsp:cNvPr id="0" name=""/>
        <dsp:cNvSpPr/>
      </dsp:nvSpPr>
      <dsp:spPr>
        <a:xfrm>
          <a:off x="0" y="0"/>
          <a:ext cx="2658314" cy="748800"/>
        </a:xfrm>
        <a:prstGeom prst="rect">
          <a:avLst/>
        </a:prstGeom>
        <a:gradFill rotWithShape="0">
          <a:gsLst>
            <a:gs pos="0">
              <a:schemeClr val="accent4">
                <a:hueOff val="0"/>
                <a:satOff val="0"/>
                <a:lumOff val="0"/>
                <a:alphaOff val="0"/>
                <a:tint val="98000"/>
                <a:hueMod val="94000"/>
                <a:satMod val="130000"/>
                <a:lumMod val="128000"/>
              </a:schemeClr>
            </a:gs>
            <a:gs pos="100000">
              <a:schemeClr val="accent4">
                <a:hueOff val="0"/>
                <a:satOff val="0"/>
                <a:lumOff val="0"/>
                <a:alphaOff val="0"/>
                <a:shade val="94000"/>
                <a:lumMod val="88000"/>
              </a:schemeClr>
            </a:gs>
          </a:gsLst>
          <a:lin ang="5400000" scaled="0"/>
        </a:gradFill>
        <a:ln w="9525" cap="rnd" cmpd="sng" algn="ctr">
          <a:solidFill>
            <a:schemeClr val="accent4">
              <a:hueOff val="0"/>
              <a:satOff val="0"/>
              <a:lumOff val="0"/>
              <a:alphaOff val="0"/>
            </a:schemeClr>
          </a:solidFill>
          <a:prstDash val="solid"/>
        </a:ln>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dsp:spPr>
      <dsp:style>
        <a:lnRef idx="1">
          <a:scrgbClr r="0" g="0" b="0"/>
        </a:lnRef>
        <a:fillRef idx="3">
          <a:scrgbClr r="0" g="0" b="0"/>
        </a:fillRef>
        <a:effectRef idx="3">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IN" sz="1600" b="0" i="0" kern="1200" dirty="0">
              <a:latin typeface="ADLaM Display" panose="02010000000000000000" pitchFamily="2" charset="0"/>
              <a:ea typeface="ADLaM Display" panose="02010000000000000000" pitchFamily="2" charset="0"/>
              <a:cs typeface="ADLaM Display" panose="02010000000000000000" pitchFamily="2" charset="0"/>
            </a:rPr>
            <a:t>ONTIME PERFORMANCE-</a:t>
          </a:r>
          <a:endParaRPr lang="en-IN" sz="1600" kern="1200" dirty="0">
            <a:latin typeface="ADLaM Display" panose="02010000000000000000" pitchFamily="2" charset="0"/>
            <a:ea typeface="ADLaM Display" panose="02010000000000000000" pitchFamily="2" charset="0"/>
            <a:cs typeface="ADLaM Display" panose="02010000000000000000" pitchFamily="2" charset="0"/>
          </a:endParaRPr>
        </a:p>
      </dsp:txBody>
      <dsp:txXfrm>
        <a:off x="0" y="0"/>
        <a:ext cx="2658314" cy="748800"/>
      </dsp:txXfrm>
    </dsp:sp>
    <dsp:sp modelId="{A133A607-D985-4A3E-9DEA-03E0C2C99ED7}">
      <dsp:nvSpPr>
        <dsp:cNvPr id="0" name=""/>
        <dsp:cNvSpPr/>
      </dsp:nvSpPr>
      <dsp:spPr>
        <a:xfrm>
          <a:off x="0" y="754551"/>
          <a:ext cx="2658314" cy="1177605"/>
        </a:xfrm>
        <a:prstGeom prst="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a:innerShdw blurRad="25400" dist="12700" dir="13500000">
            <a:srgbClr val="000000">
              <a:alpha val="45000"/>
            </a:srgbClr>
          </a:innerShdw>
        </a:effectLst>
      </dsp:spPr>
      <dsp:style>
        <a:lnRef idx="1">
          <a:scrgbClr r="0" g="0" b="0"/>
        </a:lnRef>
        <a:fillRef idx="1">
          <a:scrgbClr r="0" g="0" b="0"/>
        </a:fillRef>
        <a:effectRef idx="2">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Identify the overall on- time performance of flights and explore any patterns or trends in delays or cancellations</a:t>
          </a:r>
          <a:endParaRPr lang="en-IN" sz="1400" kern="1200" dirty="0"/>
        </a:p>
      </dsp:txBody>
      <dsp:txXfrm>
        <a:off x="0" y="754551"/>
        <a:ext cx="2658314" cy="1177605"/>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422C9B-A358-922B-1DAB-4BBDA0DC58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C2C71DB2-0127-7F8D-DF06-BFD500D520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7D70608-B2A3-41E5-87E8-E942F0D3D1E7}" type="datetimeFigureOut">
              <a:rPr lang="en-IN" smtClean="0"/>
              <a:t>15-10-2024</a:t>
            </a:fld>
            <a:endParaRPr lang="en-IN"/>
          </a:p>
        </p:txBody>
      </p:sp>
      <p:sp>
        <p:nvSpPr>
          <p:cNvPr id="4" name="Footer Placeholder 3">
            <a:extLst>
              <a:ext uri="{FF2B5EF4-FFF2-40B4-BE49-F238E27FC236}">
                <a16:creationId xmlns:a16="http://schemas.microsoft.com/office/drawing/2014/main" id="{B5FB9803-7647-3A65-062F-F8DC3ED78A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161F77B-3641-88DC-1458-B042E231D0A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BA2A78-C655-4075-AE1C-FB107551A1E8}" type="slidenum">
              <a:rPr lang="en-IN" smtClean="0"/>
              <a:t>‹#›</a:t>
            </a:fld>
            <a:endParaRPr lang="en-IN"/>
          </a:p>
        </p:txBody>
      </p:sp>
    </p:spTree>
    <p:extLst>
      <p:ext uri="{BB962C8B-B14F-4D97-AF65-F5344CB8AC3E}">
        <p14:creationId xmlns:p14="http://schemas.microsoft.com/office/powerpoint/2010/main" val="496187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1916CC-8687-4897-B8B9-B225FF0E7FA1}" type="datetimeFigureOut">
              <a:rPr lang="en-IN" smtClean="0"/>
              <a:t>15-10-2024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1686B-E11C-4918-AAE8-FDEEC696EBF2}" type="slidenum">
              <a:rPr lang="en-IN" smtClean="0"/>
              <a:t>‹#›</a:t>
            </a:fld>
            <a:endParaRPr lang="en-IN"/>
          </a:p>
        </p:txBody>
      </p:sp>
    </p:spTree>
    <p:extLst>
      <p:ext uri="{BB962C8B-B14F-4D97-AF65-F5344CB8AC3E}">
        <p14:creationId xmlns:p14="http://schemas.microsoft.com/office/powerpoint/2010/main" val="1522127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41686B-E11C-4918-AAE8-FDEEC696EBF2}" type="slidenum">
              <a:rPr lang="en-IN" smtClean="0"/>
              <a:t>11</a:t>
            </a:fld>
            <a:endParaRPr lang="en-IN"/>
          </a:p>
        </p:txBody>
      </p:sp>
    </p:spTree>
    <p:extLst>
      <p:ext uri="{BB962C8B-B14F-4D97-AF65-F5344CB8AC3E}">
        <p14:creationId xmlns:p14="http://schemas.microsoft.com/office/powerpoint/2010/main" val="996589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B1290-AB84-4BE4-86CD-FFD1C15A2DD7}"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2AF07-3A6B-4075-BD1E-7EA4944E79B0}"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5659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04AB1290-AB84-4BE4-86CD-FFD1C15A2DD7}" type="datetimeFigureOut">
              <a:rPr lang="en-IN" smtClean="0"/>
              <a:t>15-10-2024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D2AF07-3A6B-4075-BD1E-7EA4944E79B0}" type="slidenum">
              <a:rPr lang="en-IN" smtClean="0"/>
              <a:t>‹#›</a:t>
            </a:fld>
            <a:endParaRPr lang="en-IN"/>
          </a:p>
        </p:txBody>
      </p:sp>
    </p:spTree>
    <p:extLst>
      <p:ext uri="{BB962C8B-B14F-4D97-AF65-F5344CB8AC3E}">
        <p14:creationId xmlns:p14="http://schemas.microsoft.com/office/powerpoint/2010/main" val="2782556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B1290-AB84-4BE4-86CD-FFD1C15A2DD7}"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2AF07-3A6B-4075-BD1E-7EA4944E79B0}" type="slidenum">
              <a:rPr lang="en-IN" smtClean="0"/>
              <a:t>‹#›</a:t>
            </a:fld>
            <a:endParaRPr lang="en-IN"/>
          </a:p>
        </p:txBody>
      </p:sp>
    </p:spTree>
    <p:extLst>
      <p:ext uri="{BB962C8B-B14F-4D97-AF65-F5344CB8AC3E}">
        <p14:creationId xmlns:p14="http://schemas.microsoft.com/office/powerpoint/2010/main" val="2023957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B1290-AB84-4BE4-86CD-FFD1C15A2DD7}"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2AF07-3A6B-4075-BD1E-7EA4944E79B0}"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28775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B1290-AB84-4BE4-86CD-FFD1C15A2DD7}"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2AF07-3A6B-4075-BD1E-7EA4944E79B0}" type="slidenum">
              <a:rPr lang="en-IN" smtClean="0"/>
              <a:t>‹#›</a:t>
            </a:fld>
            <a:endParaRPr lang="en-IN"/>
          </a:p>
        </p:txBody>
      </p:sp>
    </p:spTree>
    <p:extLst>
      <p:ext uri="{BB962C8B-B14F-4D97-AF65-F5344CB8AC3E}">
        <p14:creationId xmlns:p14="http://schemas.microsoft.com/office/powerpoint/2010/main" val="23194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B1290-AB84-4BE4-86CD-FFD1C15A2DD7}"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2AF07-3A6B-4075-BD1E-7EA4944E79B0}"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48925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B1290-AB84-4BE4-86CD-FFD1C15A2DD7}"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2AF07-3A6B-4075-BD1E-7EA4944E79B0}" type="slidenum">
              <a:rPr lang="en-IN" smtClean="0"/>
              <a:t>‹#›</a:t>
            </a:fld>
            <a:endParaRPr lang="en-IN"/>
          </a:p>
        </p:txBody>
      </p:sp>
    </p:spTree>
    <p:extLst>
      <p:ext uri="{BB962C8B-B14F-4D97-AF65-F5344CB8AC3E}">
        <p14:creationId xmlns:p14="http://schemas.microsoft.com/office/powerpoint/2010/main" val="3264189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B1290-AB84-4BE4-86CD-FFD1C15A2DD7}"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2AF07-3A6B-4075-BD1E-7EA4944E79B0}" type="slidenum">
              <a:rPr lang="en-IN" smtClean="0"/>
              <a:t>‹#›</a:t>
            </a:fld>
            <a:endParaRPr lang="en-IN"/>
          </a:p>
        </p:txBody>
      </p:sp>
    </p:spTree>
    <p:extLst>
      <p:ext uri="{BB962C8B-B14F-4D97-AF65-F5344CB8AC3E}">
        <p14:creationId xmlns:p14="http://schemas.microsoft.com/office/powerpoint/2010/main" val="227962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B1290-AB84-4BE4-86CD-FFD1C15A2DD7}"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2AF07-3A6B-4075-BD1E-7EA4944E79B0}" type="slidenum">
              <a:rPr lang="en-IN" smtClean="0"/>
              <a:t>‹#›</a:t>
            </a:fld>
            <a:endParaRPr lang="en-IN"/>
          </a:p>
        </p:txBody>
      </p:sp>
    </p:spTree>
    <p:extLst>
      <p:ext uri="{BB962C8B-B14F-4D97-AF65-F5344CB8AC3E}">
        <p14:creationId xmlns:p14="http://schemas.microsoft.com/office/powerpoint/2010/main" val="20752093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B1290-AB84-4BE4-86CD-FFD1C15A2DD7}"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2AF07-3A6B-4075-BD1E-7EA4944E79B0}" type="slidenum">
              <a:rPr lang="en-IN" smtClean="0"/>
              <a:t>‹#›</a:t>
            </a:fld>
            <a:endParaRPr lang="en-IN"/>
          </a:p>
        </p:txBody>
      </p:sp>
    </p:spTree>
    <p:extLst>
      <p:ext uri="{BB962C8B-B14F-4D97-AF65-F5344CB8AC3E}">
        <p14:creationId xmlns:p14="http://schemas.microsoft.com/office/powerpoint/2010/main" val="4218414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B1290-AB84-4BE4-86CD-FFD1C15A2DD7}"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2AF07-3A6B-4075-BD1E-7EA4944E79B0}" type="slidenum">
              <a:rPr lang="en-IN" smtClean="0"/>
              <a:t>‹#›</a:t>
            </a:fld>
            <a:endParaRPr lang="en-IN"/>
          </a:p>
        </p:txBody>
      </p:sp>
    </p:spTree>
    <p:extLst>
      <p:ext uri="{BB962C8B-B14F-4D97-AF65-F5344CB8AC3E}">
        <p14:creationId xmlns:p14="http://schemas.microsoft.com/office/powerpoint/2010/main" val="144754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AB1290-AB84-4BE4-86CD-FFD1C15A2DD7}"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2AF07-3A6B-4075-BD1E-7EA4944E79B0}" type="slidenum">
              <a:rPr lang="en-IN" smtClean="0"/>
              <a:t>‹#›</a:t>
            </a:fld>
            <a:endParaRPr lang="en-IN"/>
          </a:p>
        </p:txBody>
      </p:sp>
    </p:spTree>
    <p:extLst>
      <p:ext uri="{BB962C8B-B14F-4D97-AF65-F5344CB8AC3E}">
        <p14:creationId xmlns:p14="http://schemas.microsoft.com/office/powerpoint/2010/main" val="781038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AB1290-AB84-4BE4-86CD-FFD1C15A2DD7}" type="datetimeFigureOut">
              <a:rPr lang="en-IN" smtClean="0"/>
              <a:t>15-10-2024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2AF07-3A6B-4075-BD1E-7EA4944E79B0}" type="slidenum">
              <a:rPr lang="en-IN" smtClean="0"/>
              <a:t>‹#›</a:t>
            </a:fld>
            <a:endParaRPr lang="en-IN"/>
          </a:p>
        </p:txBody>
      </p:sp>
    </p:spTree>
    <p:extLst>
      <p:ext uri="{BB962C8B-B14F-4D97-AF65-F5344CB8AC3E}">
        <p14:creationId xmlns:p14="http://schemas.microsoft.com/office/powerpoint/2010/main" val="207879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AB1290-AB84-4BE4-86CD-FFD1C15A2DD7}"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2AF07-3A6B-4075-BD1E-7EA4944E79B0}" type="slidenum">
              <a:rPr lang="en-IN" smtClean="0"/>
              <a:t>‹#›</a:t>
            </a:fld>
            <a:endParaRPr lang="en-IN"/>
          </a:p>
        </p:txBody>
      </p:sp>
    </p:spTree>
    <p:extLst>
      <p:ext uri="{BB962C8B-B14F-4D97-AF65-F5344CB8AC3E}">
        <p14:creationId xmlns:p14="http://schemas.microsoft.com/office/powerpoint/2010/main" val="1951936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AB1290-AB84-4BE4-86CD-FFD1C15A2DD7}" type="datetimeFigureOut">
              <a:rPr lang="en-IN" smtClean="0"/>
              <a:t>15-10-2024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D2AF07-3A6B-4075-BD1E-7EA4944E79B0}" type="slidenum">
              <a:rPr lang="en-IN" smtClean="0"/>
              <a:t>‹#›</a:t>
            </a:fld>
            <a:endParaRPr lang="en-IN"/>
          </a:p>
        </p:txBody>
      </p:sp>
    </p:spTree>
    <p:extLst>
      <p:ext uri="{BB962C8B-B14F-4D97-AF65-F5344CB8AC3E}">
        <p14:creationId xmlns:p14="http://schemas.microsoft.com/office/powerpoint/2010/main" val="3832151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AB1290-AB84-4BE4-86CD-FFD1C15A2DD7}" type="datetimeFigureOut">
              <a:rPr lang="en-IN" smtClean="0"/>
              <a:t>15-10-2024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D2AF07-3A6B-4075-BD1E-7EA4944E79B0}" type="slidenum">
              <a:rPr lang="en-IN" smtClean="0"/>
              <a:t>‹#›</a:t>
            </a:fld>
            <a:endParaRPr lang="en-IN"/>
          </a:p>
        </p:txBody>
      </p:sp>
    </p:spTree>
    <p:extLst>
      <p:ext uri="{BB962C8B-B14F-4D97-AF65-F5344CB8AC3E}">
        <p14:creationId xmlns:p14="http://schemas.microsoft.com/office/powerpoint/2010/main" val="3191338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AB1290-AB84-4BE4-86CD-FFD1C15A2DD7}" type="datetimeFigureOut">
              <a:rPr lang="en-IN" smtClean="0"/>
              <a:t>15-10-2024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D2AF07-3A6B-4075-BD1E-7EA4944E79B0}" type="slidenum">
              <a:rPr lang="en-IN" smtClean="0"/>
              <a:t>‹#›</a:t>
            </a:fld>
            <a:endParaRPr lang="en-IN"/>
          </a:p>
        </p:txBody>
      </p:sp>
    </p:spTree>
    <p:extLst>
      <p:ext uri="{BB962C8B-B14F-4D97-AF65-F5344CB8AC3E}">
        <p14:creationId xmlns:p14="http://schemas.microsoft.com/office/powerpoint/2010/main" val="3220950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AB1290-AB84-4BE4-86CD-FFD1C15A2DD7}"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2AF07-3A6B-4075-BD1E-7EA4944E79B0}" type="slidenum">
              <a:rPr lang="en-IN" smtClean="0"/>
              <a:t>‹#›</a:t>
            </a:fld>
            <a:endParaRPr lang="en-IN"/>
          </a:p>
        </p:txBody>
      </p:sp>
    </p:spTree>
    <p:extLst>
      <p:ext uri="{BB962C8B-B14F-4D97-AF65-F5344CB8AC3E}">
        <p14:creationId xmlns:p14="http://schemas.microsoft.com/office/powerpoint/2010/main" val="3524894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AB1290-AB84-4BE4-86CD-FFD1C15A2DD7}" type="datetimeFigureOut">
              <a:rPr lang="en-IN" smtClean="0"/>
              <a:t>15-10-2024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2AF07-3A6B-4075-BD1E-7EA4944E79B0}" type="slidenum">
              <a:rPr lang="en-IN" smtClean="0"/>
              <a:t>‹#›</a:t>
            </a:fld>
            <a:endParaRPr lang="en-IN"/>
          </a:p>
        </p:txBody>
      </p:sp>
    </p:spTree>
    <p:extLst>
      <p:ext uri="{BB962C8B-B14F-4D97-AF65-F5344CB8AC3E}">
        <p14:creationId xmlns:p14="http://schemas.microsoft.com/office/powerpoint/2010/main" val="1003435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4AB1290-AB84-4BE4-86CD-FFD1C15A2DD7}" type="datetimeFigureOut">
              <a:rPr lang="en-IN" smtClean="0"/>
              <a:t>15-10-2024</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5D2AF07-3A6B-4075-BD1E-7EA4944E79B0}" type="slidenum">
              <a:rPr lang="en-IN" smtClean="0"/>
              <a:t>‹#›</a:t>
            </a:fld>
            <a:endParaRPr lang="en-IN"/>
          </a:p>
        </p:txBody>
      </p:sp>
    </p:spTree>
    <p:extLst>
      <p:ext uri="{BB962C8B-B14F-4D97-AF65-F5344CB8AC3E}">
        <p14:creationId xmlns:p14="http://schemas.microsoft.com/office/powerpoint/2010/main" val="4081443224"/>
      </p:ext>
    </p:extLst>
  </p:cSld>
  <p:clrMap bg1="dk1" tx1="lt1" bg2="dk2" tx2="lt2" accent1="accent1" accent2="accent2" accent3="accent3" accent4="accent4" accent5="accent5" accent6="accent6" hlink="hlink" folHlink="folHlink"/>
  <p:sldLayoutIdLst>
    <p:sldLayoutId id="2147484070"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 id="2147484081" r:id="rId12"/>
    <p:sldLayoutId id="2147484082" r:id="rId13"/>
    <p:sldLayoutId id="2147484083" r:id="rId14"/>
    <p:sldLayoutId id="2147484084" r:id="rId15"/>
    <p:sldLayoutId id="2147484085" r:id="rId16"/>
    <p:sldLayoutId id="2147484086" r:id="rId17"/>
    <p:sldLayoutId id="2147484087" r:id="rId18"/>
    <p:sldLayoutId id="2147484088" r:id="rId19"/>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e.wikipedia.org/wiki/Datei:Boeing_777-FFX,_Etihad_Airways_Cargo_AN2275000.jpg" TargetMode="External"/><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C80BCD4-C6B0-A14B-E504-2B5625A7093D}"/>
              </a:ext>
            </a:extLst>
          </p:cNvPr>
          <p:cNvSpPr txBox="1">
            <a:spLocks/>
          </p:cNvSpPr>
          <p:nvPr/>
        </p:nvSpPr>
        <p:spPr>
          <a:xfrm>
            <a:off x="1329369" y="1191446"/>
            <a:ext cx="9926551" cy="4768645"/>
          </a:xfrm>
          <a:prstGeom prst="rect">
            <a:avLst/>
          </a:prstGeom>
          <a:blipFill dpi="0"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a:fillRect/>
            </a:stretch>
          </a:blipFill>
          <a:effectLst/>
        </p:spPr>
        <p:txBody>
          <a:bodyPr vert="horz" lIns="91440" tIns="45720" rIns="91440" bIns="45720" rtlCol="0" anchor="b">
            <a:normAutofit/>
          </a:bodyPr>
          <a:lstStyle>
            <a:lvl1pPr algn="ctr" defTabSz="457200" rtl="0" eaLnBrk="1" latinLnBrk="0" hangingPunct="1">
              <a:spcBef>
                <a:spcPct val="0"/>
              </a:spcBef>
              <a:buNone/>
              <a:defRPr sz="4400" b="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HIGH CLOUD AIRLINES  DATA ANALYSIS     </a:t>
            </a:r>
            <a:endParaRPr lang="en-IN" sz="36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633256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5452-DA39-4721-D5D3-2EE1B77EFCCD}"/>
              </a:ext>
            </a:extLst>
          </p:cNvPr>
          <p:cNvSpPr>
            <a:spLocks noGrp="1"/>
          </p:cNvSpPr>
          <p:nvPr>
            <p:ph type="ctrTitle"/>
          </p:nvPr>
        </p:nvSpPr>
        <p:spPr>
          <a:xfrm>
            <a:off x="3522561" y="2031867"/>
            <a:ext cx="4382573" cy="1733888"/>
          </a:xfrm>
        </p:spPr>
        <p:txBody>
          <a:bodyPr anchor="t">
            <a:normAutofit/>
          </a:bodyPr>
          <a:lstStyle/>
          <a:p>
            <a:pPr algn="ctr"/>
            <a:r>
              <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04</a:t>
            </a:r>
            <a:br>
              <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br>
            <a:br>
              <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br>
            <a:r>
              <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OVERVIEW</a:t>
            </a:r>
            <a:endParaRPr lang="en-IN"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486051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38CAA-ABD8-28B6-EA88-5B047C5AED52}"/>
              </a:ext>
            </a:extLst>
          </p:cNvPr>
          <p:cNvSpPr txBox="1">
            <a:spLocks/>
          </p:cNvSpPr>
          <p:nvPr/>
        </p:nvSpPr>
        <p:spPr>
          <a:xfrm>
            <a:off x="4734746" y="124537"/>
            <a:ext cx="2440856" cy="748344"/>
          </a:xfrm>
          <a:prstGeom prst="rect">
            <a:avLst/>
          </a:prstGeom>
        </p:spPr>
        <p:txBody>
          <a:bodyPr>
            <a:normAutofit fontScale="975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Overview</a:t>
            </a:r>
            <a:endParaRPr lang="en-IN" sz="32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E9CE7FBC-9471-DF1C-1061-B3F7B0F360DA}"/>
              </a:ext>
            </a:extLst>
          </p:cNvPr>
          <p:cNvSpPr txBox="1"/>
          <p:nvPr/>
        </p:nvSpPr>
        <p:spPr>
          <a:xfrm>
            <a:off x="326309" y="920620"/>
            <a:ext cx="11702405" cy="5940088"/>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i="0" dirty="0">
                <a:solidFill>
                  <a:schemeClr val="tx2">
                    <a:lumMod val="20000"/>
                    <a:lumOff val="80000"/>
                  </a:schemeClr>
                </a:solidFill>
                <a:effectLst/>
                <a:latin typeface="+mj-lt"/>
                <a:ea typeface="ADLaM Display" panose="02010000000000000000" pitchFamily="2" charset="0"/>
                <a:cs typeface="ADLaM Display" panose="02010000000000000000" pitchFamily="2" charset="0"/>
              </a:rPr>
              <a:t>The airline industry is a complicated sector that operates globally, encompassing major, regional, and low-cost carriers. These airlines manage various fleets and operate within a complex ecosystem shaped by economic conditions, fuel prices, and regulatory standards. Revenue stream include passenger ticket sales, cargo transport, and ancillary services. </a:t>
            </a:r>
          </a:p>
          <a:p>
            <a:pPr marL="285750" indent="-285750" algn="just">
              <a:buFont typeface="Wingdings" panose="05000000000000000000" pitchFamily="2" charset="2"/>
              <a:buChar char="Ø"/>
            </a:pPr>
            <a:endParaRPr lang="en-US" sz="2000" dirty="0">
              <a:solidFill>
                <a:schemeClr val="tx2">
                  <a:lumMod val="20000"/>
                  <a:lumOff val="80000"/>
                </a:schemeClr>
              </a:solidFill>
              <a:latin typeface="+mj-lt"/>
              <a:ea typeface="ADLaM Display" panose="02010000000000000000" pitchFamily="2" charset="0"/>
              <a:cs typeface="ADLaM Display" panose="02010000000000000000" pitchFamily="2" charset="0"/>
            </a:endParaRPr>
          </a:p>
          <a:p>
            <a:pPr marL="285750" indent="-285750" algn="just">
              <a:buFont typeface="Wingdings" panose="05000000000000000000" pitchFamily="2" charset="2"/>
              <a:buChar char="Ø"/>
            </a:pPr>
            <a:r>
              <a:rPr lang="en-US" sz="2000" i="0" dirty="0">
                <a:solidFill>
                  <a:schemeClr val="tx2">
                    <a:lumMod val="20000"/>
                    <a:lumOff val="80000"/>
                  </a:schemeClr>
                </a:solidFill>
                <a:effectLst/>
                <a:latin typeface="+mj-lt"/>
                <a:ea typeface="ADLaM Display" panose="02010000000000000000" pitchFamily="2" charset="0"/>
                <a:cs typeface="ADLaM Display" panose="02010000000000000000" pitchFamily="2" charset="0"/>
              </a:rPr>
              <a:t>It is the dynamic industry influenced by various factors requiring adaptability, strategic planning and a commitment to safety and customer satisfaction for a long-term success </a:t>
            </a:r>
          </a:p>
          <a:p>
            <a:pPr marL="285750" indent="-285750" algn="just">
              <a:buFont typeface="Wingdings" panose="05000000000000000000" pitchFamily="2" charset="2"/>
              <a:buChar char="Ø"/>
            </a:pPr>
            <a:endParaRPr lang="en-US" sz="2000" dirty="0">
              <a:solidFill>
                <a:schemeClr val="tx2">
                  <a:lumMod val="20000"/>
                  <a:lumOff val="80000"/>
                </a:schemeClr>
              </a:solidFill>
              <a:latin typeface="+mj-lt"/>
              <a:ea typeface="ADLaM Display" panose="02010000000000000000" pitchFamily="2" charset="0"/>
              <a:cs typeface="ADLaM Display" panose="02010000000000000000" pitchFamily="2" charset="0"/>
            </a:endParaRPr>
          </a:p>
          <a:p>
            <a:pPr marL="285750" indent="-285750" algn="just">
              <a:buFont typeface="Wingdings" panose="05000000000000000000" pitchFamily="2" charset="2"/>
              <a:buChar char="Ø"/>
            </a:pPr>
            <a:r>
              <a:rPr lang="en-US" sz="2000" i="0" dirty="0">
                <a:solidFill>
                  <a:schemeClr val="tx2">
                    <a:lumMod val="20000"/>
                    <a:lumOff val="80000"/>
                  </a:schemeClr>
                </a:solidFill>
                <a:effectLst/>
                <a:latin typeface="+mj-lt"/>
                <a:ea typeface="ADLaM Display" panose="02010000000000000000" pitchFamily="2" charset="0"/>
                <a:cs typeface="ADLaM Display" panose="02010000000000000000" pitchFamily="2" charset="0"/>
              </a:rPr>
              <a:t>A Purpose of analyzing the data of airline industry serves as a fundamental tool for improving efficiency, making informed decisions, and staying competitive in a dynamic and challenging business environment. It helps airlines navigate operational complexities, mitigate risks, enhance overall performance. </a:t>
            </a:r>
          </a:p>
          <a:p>
            <a:pPr marL="285750" indent="-285750" algn="just">
              <a:buFont typeface="Wingdings" panose="05000000000000000000" pitchFamily="2" charset="2"/>
              <a:buChar char="Ø"/>
            </a:pPr>
            <a:endParaRPr lang="en-US" sz="2000" dirty="0">
              <a:solidFill>
                <a:schemeClr val="tx2">
                  <a:lumMod val="20000"/>
                  <a:lumOff val="80000"/>
                </a:schemeClr>
              </a:solidFill>
              <a:latin typeface="+mj-lt"/>
              <a:ea typeface="ADLaM Display" panose="02010000000000000000" pitchFamily="2" charset="0"/>
              <a:cs typeface="ADLaM Display" panose="02010000000000000000" pitchFamily="2" charset="0"/>
            </a:endParaRPr>
          </a:p>
          <a:p>
            <a:pPr marL="285750" indent="-285750" algn="just">
              <a:buFont typeface="Wingdings" panose="05000000000000000000" pitchFamily="2" charset="2"/>
              <a:buChar char="Ø"/>
            </a:pPr>
            <a:r>
              <a:rPr lang="en-US" sz="2000" i="0" dirty="0">
                <a:solidFill>
                  <a:schemeClr val="tx2">
                    <a:lumMod val="20000"/>
                    <a:lumOff val="80000"/>
                  </a:schemeClr>
                </a:solidFill>
                <a:effectLst/>
                <a:latin typeface="+mj-lt"/>
                <a:ea typeface="ADLaM Display" panose="02010000000000000000" pitchFamily="2" charset="0"/>
                <a:cs typeface="ADLaM Display" panose="02010000000000000000" pitchFamily="2" charset="0"/>
              </a:rPr>
              <a:t>Data Analyzed in the form of relational, graphs and document data models using tools like Excel, Tableau, </a:t>
            </a:r>
            <a:r>
              <a:rPr lang="en-US" sz="2000" i="0" dirty="0" err="1">
                <a:solidFill>
                  <a:schemeClr val="tx2">
                    <a:lumMod val="20000"/>
                    <a:lumOff val="80000"/>
                  </a:schemeClr>
                </a:solidFill>
                <a:effectLst/>
                <a:latin typeface="+mj-lt"/>
                <a:ea typeface="ADLaM Display" panose="02010000000000000000" pitchFamily="2" charset="0"/>
                <a:cs typeface="ADLaM Display" panose="02010000000000000000" pitchFamily="2" charset="0"/>
              </a:rPr>
              <a:t>PowerBI</a:t>
            </a:r>
            <a:r>
              <a:rPr lang="en-US" sz="2000" i="0" dirty="0">
                <a:solidFill>
                  <a:schemeClr val="tx2">
                    <a:lumMod val="20000"/>
                    <a:lumOff val="80000"/>
                  </a:schemeClr>
                </a:solidFill>
                <a:effectLst/>
                <a:latin typeface="+mj-lt"/>
                <a:ea typeface="ADLaM Display" panose="02010000000000000000" pitchFamily="2" charset="0"/>
                <a:cs typeface="ADLaM Display" panose="02010000000000000000" pitchFamily="2" charset="0"/>
              </a:rPr>
              <a:t> and SQL </a:t>
            </a:r>
          </a:p>
          <a:p>
            <a:pPr marL="285750" indent="-285750" algn="just">
              <a:buFont typeface="Wingdings" panose="05000000000000000000" pitchFamily="2" charset="2"/>
              <a:buChar char="Ø"/>
            </a:pPr>
            <a:endParaRPr lang="en-US" sz="2000" dirty="0">
              <a:solidFill>
                <a:schemeClr val="tx2">
                  <a:lumMod val="20000"/>
                  <a:lumOff val="80000"/>
                </a:schemeClr>
              </a:solidFill>
              <a:latin typeface="+mj-lt"/>
              <a:ea typeface="ADLaM Display" panose="02010000000000000000" pitchFamily="2" charset="0"/>
              <a:cs typeface="ADLaM Display" panose="02010000000000000000" pitchFamily="2" charset="0"/>
            </a:endParaRPr>
          </a:p>
          <a:p>
            <a:pPr marL="285750" indent="-285750" algn="just">
              <a:buFont typeface="Wingdings" panose="05000000000000000000" pitchFamily="2" charset="2"/>
              <a:buChar char="Ø"/>
            </a:pPr>
            <a:r>
              <a:rPr lang="en-US" sz="2000" i="0" dirty="0">
                <a:solidFill>
                  <a:schemeClr val="tx2">
                    <a:lumMod val="20000"/>
                    <a:lumOff val="80000"/>
                  </a:schemeClr>
                </a:solidFill>
                <a:effectLst/>
                <a:latin typeface="+mj-lt"/>
                <a:ea typeface="ADLaM Display" panose="02010000000000000000" pitchFamily="2" charset="0"/>
                <a:cs typeface="ADLaM Display" panose="02010000000000000000" pitchFamily="2" charset="0"/>
              </a:rPr>
              <a:t>Let examine the dashboards where we have used Load factor as the key for performance of the airlines</a:t>
            </a:r>
            <a:endParaRPr lang="en-IN" sz="2000" dirty="0">
              <a:solidFill>
                <a:schemeClr val="tx2">
                  <a:lumMod val="20000"/>
                  <a:lumOff val="80000"/>
                </a:schemeClr>
              </a:solidFill>
              <a:latin typeface="+mj-lt"/>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383245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5452-DA39-4721-D5D3-2EE1B77EFCCD}"/>
              </a:ext>
            </a:extLst>
          </p:cNvPr>
          <p:cNvSpPr>
            <a:spLocks noGrp="1"/>
          </p:cNvSpPr>
          <p:nvPr>
            <p:ph type="ctrTitle"/>
          </p:nvPr>
        </p:nvSpPr>
        <p:spPr>
          <a:xfrm>
            <a:off x="3346900" y="1415935"/>
            <a:ext cx="4974139" cy="1794625"/>
          </a:xfrm>
        </p:spPr>
        <p:txBody>
          <a:bodyPr anchor="ctr">
            <a:normAutofit/>
          </a:bodyPr>
          <a:lstStyle/>
          <a:p>
            <a:pPr algn="ctr"/>
            <a:r>
              <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05</a:t>
            </a:r>
            <a:br>
              <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br>
            <a:br>
              <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br>
            <a:r>
              <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Visualization</a:t>
            </a:r>
            <a:endParaRPr lang="en-IN"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2037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11805-0A04-FA27-01AC-F6D2871D366B}"/>
              </a:ext>
            </a:extLst>
          </p:cNvPr>
          <p:cNvSpPr>
            <a:spLocks noGrp="1"/>
          </p:cNvSpPr>
          <p:nvPr>
            <p:ph type="title"/>
          </p:nvPr>
        </p:nvSpPr>
        <p:spPr>
          <a:xfrm>
            <a:off x="355601" y="519854"/>
            <a:ext cx="4876800" cy="1044786"/>
          </a:xfrm>
        </p:spPr>
        <p:txBody>
          <a:bodyPr>
            <a:normAutofit/>
          </a:bodyPr>
          <a:lstStyle/>
          <a:p>
            <a:pPr marL="285750" indent="-285750" algn="just">
              <a:buFont typeface="Arial" panose="020B0604020202020204" pitchFamily="34" charset="0"/>
              <a:buChar char="•"/>
            </a:pPr>
            <a:r>
              <a:rPr lang="en-US" sz="2000" i="0" u="none" strike="noStrike" dirty="0">
                <a:solidFill>
                  <a:srgbClr val="002060"/>
                </a:solidFill>
                <a:effectLst/>
                <a:latin typeface="ADLaM Display" panose="02010000000000000000" pitchFamily="2" charset="0"/>
                <a:ea typeface="ADLaM Display" panose="02010000000000000000" pitchFamily="2" charset="0"/>
                <a:cs typeface="ADLaM Display" panose="02010000000000000000" pitchFamily="2" charset="0"/>
              </a:rPr>
              <a:t>Find the load Factor percentage on a yearly Quarterly and Monthly basis</a:t>
            </a:r>
            <a:endParaRPr lang="en-IN" sz="20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20" name="Text Placeholder 19">
            <a:extLst>
              <a:ext uri="{FF2B5EF4-FFF2-40B4-BE49-F238E27FC236}">
                <a16:creationId xmlns:a16="http://schemas.microsoft.com/office/drawing/2014/main" id="{FCB38F00-9901-765A-BCC0-4AB8B62B46AB}"/>
              </a:ext>
            </a:extLst>
          </p:cNvPr>
          <p:cNvSpPr>
            <a:spLocks noGrp="1"/>
          </p:cNvSpPr>
          <p:nvPr>
            <p:ph type="body" sz="half" idx="2"/>
          </p:nvPr>
        </p:nvSpPr>
        <p:spPr>
          <a:xfrm>
            <a:off x="193301" y="1706880"/>
            <a:ext cx="3844414" cy="5020491"/>
          </a:xfrm>
        </p:spPr>
        <p:txBody>
          <a:bodyPr>
            <a:noAutofit/>
          </a:bodyPr>
          <a:lstStyle/>
          <a:p>
            <a:pPr marL="285750" indent="-285750" algn="just">
              <a:buClr>
                <a:srgbClr val="996600"/>
              </a:buClr>
              <a:buFont typeface="Wingdings" panose="05000000000000000000" pitchFamily="2" charset="2"/>
              <a:buChar char="Ø"/>
            </a:pPr>
            <a:r>
              <a:rPr lang="en-US" sz="1800" dirty="0">
                <a:solidFill>
                  <a:schemeClr val="tx2">
                    <a:lumMod val="20000"/>
                    <a:lumOff val="80000"/>
                  </a:schemeClr>
                </a:solidFill>
                <a:ea typeface="ADLaM Display" panose="02010000000000000000" pitchFamily="2" charset="0"/>
                <a:cs typeface="ADLaM Display" panose="02010000000000000000" pitchFamily="2" charset="0"/>
              </a:rPr>
              <a:t>2013 has the highest load factor with 78.12% and 2008 has the lowest load factor with 75.30%.</a:t>
            </a:r>
          </a:p>
          <a:p>
            <a:pPr marL="285750" indent="-285750" algn="just">
              <a:buClr>
                <a:srgbClr val="996600"/>
              </a:buClr>
              <a:buFont typeface="Wingdings" panose="05000000000000000000" pitchFamily="2" charset="2"/>
              <a:buChar char="Ø"/>
            </a:pPr>
            <a:r>
              <a:rPr lang="en-US" sz="1800" dirty="0">
                <a:solidFill>
                  <a:schemeClr val="tx2">
                    <a:lumMod val="20000"/>
                    <a:lumOff val="80000"/>
                  </a:schemeClr>
                </a:solidFill>
                <a:ea typeface="ADLaM Display" panose="02010000000000000000" pitchFamily="2" charset="0"/>
                <a:cs typeface="ADLaM Display" panose="02010000000000000000" pitchFamily="2" charset="0"/>
              </a:rPr>
              <a:t>There is a gradual increase throughout the years, ensuring more seat occupancy</a:t>
            </a:r>
            <a:r>
              <a:rPr lang="en-IN" sz="1800" dirty="0">
                <a:solidFill>
                  <a:schemeClr val="tx2">
                    <a:lumMod val="20000"/>
                    <a:lumOff val="80000"/>
                  </a:schemeClr>
                </a:solidFill>
                <a:ea typeface="ADLaM Display" panose="02010000000000000000" pitchFamily="2" charset="0"/>
                <a:cs typeface="ADLaM Display" panose="02010000000000000000" pitchFamily="2" charset="0"/>
              </a:rPr>
              <a:t>.</a:t>
            </a:r>
          </a:p>
          <a:p>
            <a:pPr marL="285750" indent="-285750" algn="just">
              <a:buClr>
                <a:srgbClr val="996600"/>
              </a:buClr>
              <a:buFont typeface="Wingdings" panose="05000000000000000000" pitchFamily="2" charset="2"/>
              <a:buChar char="Ø"/>
            </a:pPr>
            <a:r>
              <a:rPr lang="en-IN" sz="1800" dirty="0">
                <a:solidFill>
                  <a:schemeClr val="tx2">
                    <a:lumMod val="20000"/>
                    <a:lumOff val="80000"/>
                  </a:schemeClr>
                </a:solidFill>
                <a:ea typeface="ADLaM Display" panose="02010000000000000000" pitchFamily="2" charset="0"/>
                <a:cs typeface="ADLaM Display" panose="02010000000000000000" pitchFamily="2" charset="0"/>
              </a:rPr>
              <a:t>Load factor in June, July, and August period of months has the highest indicating that the passengers most preferred month period to travel.</a:t>
            </a:r>
          </a:p>
          <a:p>
            <a:pPr marL="285750" indent="-285750" algn="just">
              <a:buClr>
                <a:srgbClr val="996600"/>
              </a:buClr>
              <a:buFont typeface="Wingdings" panose="05000000000000000000" pitchFamily="2" charset="2"/>
              <a:buChar char="Ø"/>
            </a:pPr>
            <a:r>
              <a:rPr lang="en-IN" sz="1800" dirty="0">
                <a:solidFill>
                  <a:schemeClr val="tx2">
                    <a:lumMod val="20000"/>
                    <a:lumOff val="80000"/>
                  </a:schemeClr>
                </a:solidFill>
                <a:ea typeface="ADLaM Display" panose="02010000000000000000" pitchFamily="2" charset="0"/>
                <a:cs typeface="ADLaM Display" panose="02010000000000000000" pitchFamily="2" charset="0"/>
              </a:rPr>
              <a:t>Q1 is less preferred traveling period with a 72.98% load factor which is low compared to other quarters</a:t>
            </a:r>
            <a:r>
              <a:rPr lang="en-IN" sz="1800" b="1" dirty="0">
                <a:solidFill>
                  <a:schemeClr val="tx2">
                    <a:lumMod val="20000"/>
                    <a:lumOff val="80000"/>
                  </a:schemeClr>
                </a:solidFill>
                <a:ea typeface="ADLaM Display" panose="02010000000000000000" pitchFamily="2" charset="0"/>
                <a:cs typeface="ADLaM Display" panose="02010000000000000000" pitchFamily="2" charset="0"/>
              </a:rPr>
              <a:t>.</a:t>
            </a:r>
            <a:endParaRPr lang="en-US" sz="1800" b="1" dirty="0">
              <a:solidFill>
                <a:schemeClr val="tx2">
                  <a:lumMod val="20000"/>
                  <a:lumOff val="80000"/>
                </a:schemeClr>
              </a:solidFill>
              <a:ea typeface="ADLaM Display" panose="02010000000000000000" pitchFamily="2" charset="0"/>
              <a:cs typeface="ADLaM Display" panose="02010000000000000000" pitchFamily="2" charset="0"/>
            </a:endParaRPr>
          </a:p>
        </p:txBody>
      </p:sp>
      <p:pic>
        <p:nvPicPr>
          <p:cNvPr id="5" name="Content Placeholder 5">
            <a:extLst>
              <a:ext uri="{FF2B5EF4-FFF2-40B4-BE49-F238E27FC236}">
                <a16:creationId xmlns:a16="http://schemas.microsoft.com/office/drawing/2014/main" id="{2BE6EAFE-F9AE-580D-2497-AECE51882A96}"/>
              </a:ext>
            </a:extLst>
          </p:cNvPr>
          <p:cNvPicPr>
            <a:picLocks noChangeAspect="1"/>
          </p:cNvPicPr>
          <p:nvPr/>
        </p:nvPicPr>
        <p:blipFill>
          <a:blip r:embed="rId2"/>
          <a:stretch>
            <a:fillRect/>
          </a:stretch>
        </p:blipFill>
        <p:spPr>
          <a:xfrm>
            <a:off x="5232401" y="519854"/>
            <a:ext cx="6603999" cy="2572735"/>
          </a:xfrm>
          <a:prstGeom prst="rect">
            <a:avLst/>
          </a:prstGeom>
          <a:effectLst>
            <a:glow rad="139700">
              <a:schemeClr val="tx1">
                <a:lumMod val="50000"/>
                <a:lumOff val="50000"/>
                <a:alpha val="40000"/>
              </a:schemeClr>
            </a:glow>
            <a:outerShdw blurRad="50800" dist="38100" dir="13500000" algn="br" rotWithShape="0">
              <a:prstClr val="black">
                <a:alpha val="40000"/>
              </a:prstClr>
            </a:outerShdw>
          </a:effectLst>
        </p:spPr>
      </p:pic>
      <p:graphicFrame>
        <p:nvGraphicFramePr>
          <p:cNvPr id="6" name="Chart 5">
            <a:extLst>
              <a:ext uri="{FF2B5EF4-FFF2-40B4-BE49-F238E27FC236}">
                <a16:creationId xmlns:a16="http://schemas.microsoft.com/office/drawing/2014/main" id="{3EC850EE-74A4-92BC-A52B-0351F7E07D70}"/>
              </a:ext>
            </a:extLst>
          </p:cNvPr>
          <p:cNvGraphicFramePr>
            <a:graphicFrameLocks/>
          </p:cNvGraphicFramePr>
          <p:nvPr>
            <p:extLst>
              <p:ext uri="{D42A27DB-BD31-4B8C-83A1-F6EECF244321}">
                <p14:modId xmlns:p14="http://schemas.microsoft.com/office/powerpoint/2010/main" val="1832658252"/>
              </p:ext>
            </p:extLst>
          </p:nvPr>
        </p:nvGraphicFramePr>
        <p:xfrm>
          <a:off x="8154285" y="3280583"/>
          <a:ext cx="3765915" cy="3229074"/>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a:extLst>
              <a:ext uri="{FF2B5EF4-FFF2-40B4-BE49-F238E27FC236}">
                <a16:creationId xmlns:a16="http://schemas.microsoft.com/office/drawing/2014/main" id="{C8BAA513-2336-A88D-A312-9A955CE6A0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7715" y="3280583"/>
            <a:ext cx="4067108" cy="3229074"/>
          </a:xfrm>
          <a:prstGeom prst="rect">
            <a:avLst/>
          </a:prstGeom>
        </p:spPr>
      </p:pic>
    </p:spTree>
    <p:extLst>
      <p:ext uri="{BB962C8B-B14F-4D97-AF65-F5344CB8AC3E}">
        <p14:creationId xmlns:p14="http://schemas.microsoft.com/office/powerpoint/2010/main" val="2470359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7072-DBEA-02A5-5B69-B6B6500590B8}"/>
              </a:ext>
            </a:extLst>
          </p:cNvPr>
          <p:cNvSpPr>
            <a:spLocks noGrp="1"/>
          </p:cNvSpPr>
          <p:nvPr>
            <p:ph type="title"/>
          </p:nvPr>
        </p:nvSpPr>
        <p:spPr>
          <a:xfrm>
            <a:off x="915972" y="614425"/>
            <a:ext cx="5907614" cy="818135"/>
          </a:xfrm>
        </p:spPr>
        <p:txBody>
          <a:bodyPr>
            <a:normAutofit/>
          </a:bodyPr>
          <a:lstStyle/>
          <a:p>
            <a:pPr algn="just"/>
            <a:r>
              <a:rPr lang="en-US" sz="2000" b="1" i="0" u="none" strike="noStrike" dirty="0">
                <a:solidFill>
                  <a:srgbClr val="002060"/>
                </a:solidFill>
                <a:effectLst/>
                <a:latin typeface="ADLaM Display" panose="02010000000000000000" pitchFamily="2" charset="0"/>
                <a:ea typeface="ADLaM Display" panose="02010000000000000000" pitchFamily="2" charset="0"/>
                <a:cs typeface="ADLaM Display" panose="02010000000000000000" pitchFamily="2" charset="0"/>
              </a:rPr>
              <a:t>Identify</a:t>
            </a:r>
            <a:r>
              <a:rPr lang="en-US" sz="2000" b="1"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 </a:t>
            </a:r>
            <a:r>
              <a:rPr lang="en-US" sz="2000" i="0" u="none" strike="noStrike" dirty="0">
                <a:solidFill>
                  <a:srgbClr val="002060"/>
                </a:solidFill>
                <a:effectLst/>
                <a:latin typeface="ADLaM Display" panose="02010000000000000000" pitchFamily="2" charset="0"/>
                <a:ea typeface="ADLaM Display" panose="02010000000000000000" pitchFamily="2" charset="0"/>
                <a:cs typeface="ADLaM Display" panose="02010000000000000000" pitchFamily="2" charset="0"/>
              </a:rPr>
              <a:t>how</a:t>
            </a:r>
            <a:r>
              <a:rPr lang="en-US" sz="2000" b="1" i="0" u="none" strike="noStrike" dirty="0">
                <a:solidFill>
                  <a:srgbClr val="002060"/>
                </a:solidFill>
                <a:effectLst/>
                <a:latin typeface="ADLaM Display" panose="02010000000000000000" pitchFamily="2" charset="0"/>
                <a:ea typeface="ADLaM Display" panose="02010000000000000000" pitchFamily="2" charset="0"/>
                <a:cs typeface="ADLaM Display" panose="02010000000000000000" pitchFamily="2" charset="0"/>
              </a:rPr>
              <a:t> much load factor is occupied on Weekends vs Weekdays.</a:t>
            </a:r>
            <a:r>
              <a:rPr lang="en-US" sz="2000" b="1"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 </a:t>
            </a:r>
            <a:endParaRPr lang="en-IN" sz="2000" b="1"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 Placeholder 3">
            <a:extLst>
              <a:ext uri="{FF2B5EF4-FFF2-40B4-BE49-F238E27FC236}">
                <a16:creationId xmlns:a16="http://schemas.microsoft.com/office/drawing/2014/main" id="{846F32C6-A380-7BA8-67FB-E2C3C29219CA}"/>
              </a:ext>
            </a:extLst>
          </p:cNvPr>
          <p:cNvSpPr>
            <a:spLocks noGrp="1"/>
          </p:cNvSpPr>
          <p:nvPr>
            <p:ph type="body" sz="half" idx="2"/>
          </p:nvPr>
        </p:nvSpPr>
        <p:spPr>
          <a:xfrm>
            <a:off x="817650" y="2198914"/>
            <a:ext cx="4894892" cy="4419599"/>
          </a:xfrm>
        </p:spPr>
        <p:txBody>
          <a:bodyPr>
            <a:normAutofit/>
          </a:bodyPr>
          <a:lstStyle/>
          <a:p>
            <a:pPr marL="285750" indent="-285750" algn="just">
              <a:buClr>
                <a:srgbClr val="996600"/>
              </a:buClr>
              <a:buFont typeface="Wingdings" panose="05000000000000000000" pitchFamily="2" charset="2"/>
              <a:buChar char="Ø"/>
            </a:pPr>
            <a:r>
              <a:rPr lang="en-US" sz="2400" dirty="0">
                <a:solidFill>
                  <a:schemeClr val="tx2">
                    <a:lumMod val="40000"/>
                    <a:lumOff val="60000"/>
                  </a:schemeClr>
                </a:solidFill>
                <a:ea typeface="ADLaM Display" panose="02010000000000000000" pitchFamily="2" charset="0"/>
                <a:cs typeface="ADLaM Display" panose="02010000000000000000" pitchFamily="2" charset="0"/>
              </a:rPr>
              <a:t>The occupancy rate on weekdays at 76.96% is more than on weekends at 76.73% indicating that the flight seats are filled approximately equal in both weekdays and weekends</a:t>
            </a:r>
          </a:p>
        </p:txBody>
      </p:sp>
      <p:pic>
        <p:nvPicPr>
          <p:cNvPr id="6" name="Picture 5">
            <a:extLst>
              <a:ext uri="{FF2B5EF4-FFF2-40B4-BE49-F238E27FC236}">
                <a16:creationId xmlns:a16="http://schemas.microsoft.com/office/drawing/2014/main" id="{CAE62C5D-926D-57FB-FB37-7CAA18C9B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544" y="1551876"/>
            <a:ext cx="6067378" cy="4229492"/>
          </a:xfrm>
          <a:prstGeom prst="rect">
            <a:avLst/>
          </a:prstGeom>
        </p:spPr>
      </p:pic>
    </p:spTree>
    <p:extLst>
      <p:ext uri="{BB962C8B-B14F-4D97-AF65-F5344CB8AC3E}">
        <p14:creationId xmlns:p14="http://schemas.microsoft.com/office/powerpoint/2010/main" val="41724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BD9F-C4C4-16B2-BB98-636B456F9D98}"/>
              </a:ext>
            </a:extLst>
          </p:cNvPr>
          <p:cNvSpPr>
            <a:spLocks noGrp="1"/>
          </p:cNvSpPr>
          <p:nvPr>
            <p:ph type="title"/>
          </p:nvPr>
        </p:nvSpPr>
        <p:spPr>
          <a:xfrm>
            <a:off x="928217" y="626806"/>
            <a:ext cx="5140716" cy="947994"/>
          </a:xfrm>
        </p:spPr>
        <p:txBody>
          <a:bodyPr>
            <a:normAutofit/>
          </a:bodyPr>
          <a:lstStyle/>
          <a:p>
            <a:pPr algn="just"/>
            <a:r>
              <a:rPr lang="en-US" sz="2000" b="1" i="0" u="none" strike="noStrike" dirty="0">
                <a:solidFill>
                  <a:srgbClr val="002060"/>
                </a:solidFill>
                <a:effectLst/>
                <a:latin typeface="ADLaM Display" panose="02010000000000000000" pitchFamily="2" charset="0"/>
                <a:ea typeface="ADLaM Display" panose="02010000000000000000" pitchFamily="2" charset="0"/>
                <a:cs typeface="ADLaM Display" panose="02010000000000000000" pitchFamily="2" charset="0"/>
              </a:rPr>
              <a:t>Identify the Top 5 Airlines based </a:t>
            </a:r>
            <a:r>
              <a:rPr lang="en-US" sz="2000" i="0" u="none" strike="noStrike" dirty="0">
                <a:solidFill>
                  <a:srgbClr val="002060"/>
                </a:solidFill>
                <a:effectLst/>
                <a:latin typeface="ADLaM Display" panose="02010000000000000000" pitchFamily="2" charset="0"/>
                <a:ea typeface="ADLaM Display" panose="02010000000000000000" pitchFamily="2" charset="0"/>
                <a:cs typeface="ADLaM Display" panose="02010000000000000000" pitchFamily="2" charset="0"/>
              </a:rPr>
              <a:t>passenger</a:t>
            </a:r>
            <a:r>
              <a:rPr lang="en-US" sz="2000" b="1" i="0" u="none" strike="noStrike" dirty="0">
                <a:solidFill>
                  <a:srgbClr val="002060"/>
                </a:solidFill>
                <a:effectLst/>
                <a:latin typeface="ADLaM Display" panose="02010000000000000000" pitchFamily="2" charset="0"/>
                <a:ea typeface="ADLaM Display" panose="02010000000000000000" pitchFamily="2" charset="0"/>
                <a:cs typeface="ADLaM Display" panose="02010000000000000000" pitchFamily="2" charset="0"/>
              </a:rPr>
              <a:t> preference </a:t>
            </a:r>
            <a:endParaRPr lang="en-IN" sz="2000" b="1"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6" name="Content Placeholder 15">
            <a:extLst>
              <a:ext uri="{FF2B5EF4-FFF2-40B4-BE49-F238E27FC236}">
                <a16:creationId xmlns:a16="http://schemas.microsoft.com/office/drawing/2014/main" id="{388CA95F-26BC-24B4-9CE8-BEFC7BA59BF7}"/>
              </a:ext>
            </a:extLst>
          </p:cNvPr>
          <p:cNvPicPr>
            <a:picLocks noGrp="1" noChangeAspect="1"/>
          </p:cNvPicPr>
          <p:nvPr>
            <p:ph idx="1"/>
          </p:nvPr>
        </p:nvPicPr>
        <p:blipFill>
          <a:blip r:embed="rId2"/>
          <a:stretch>
            <a:fillRect/>
          </a:stretch>
        </p:blipFill>
        <p:spPr>
          <a:xfrm>
            <a:off x="5283200" y="1882282"/>
            <a:ext cx="6673899" cy="3238358"/>
          </a:xfrm>
          <a:prstGeom prst="rect">
            <a:avLst/>
          </a:prstGeom>
          <a:ln>
            <a:noFill/>
          </a:ln>
          <a:effectLst>
            <a:outerShdw blurRad="190500" algn="tl" rotWithShape="0">
              <a:srgbClr val="000000">
                <a:alpha val="70000"/>
              </a:srgbClr>
            </a:outerShdw>
          </a:effectLst>
        </p:spPr>
      </p:pic>
      <p:sp>
        <p:nvSpPr>
          <p:cNvPr id="4" name="Text Placeholder 3">
            <a:extLst>
              <a:ext uri="{FF2B5EF4-FFF2-40B4-BE49-F238E27FC236}">
                <a16:creationId xmlns:a16="http://schemas.microsoft.com/office/drawing/2014/main" id="{B623CB2F-61FA-BDF2-14DA-DFCD8B1B9813}"/>
              </a:ext>
            </a:extLst>
          </p:cNvPr>
          <p:cNvSpPr>
            <a:spLocks noGrp="1"/>
          </p:cNvSpPr>
          <p:nvPr>
            <p:ph type="body" sz="half" idx="2"/>
          </p:nvPr>
        </p:nvSpPr>
        <p:spPr>
          <a:xfrm>
            <a:off x="772886" y="2277917"/>
            <a:ext cx="4158921" cy="4384140"/>
          </a:xfrm>
        </p:spPr>
        <p:txBody>
          <a:bodyPr>
            <a:normAutofit/>
          </a:bodyPr>
          <a:lstStyle/>
          <a:p>
            <a:pPr marL="285750" indent="-285750" algn="just">
              <a:buClr>
                <a:srgbClr val="996600"/>
              </a:buClr>
              <a:buFont typeface="Wingdings" panose="05000000000000000000" pitchFamily="2" charset="2"/>
              <a:buChar char="Ø"/>
            </a:pPr>
            <a:r>
              <a:rPr lang="en-US" sz="2400" dirty="0">
                <a:solidFill>
                  <a:schemeClr val="tx2">
                    <a:lumMod val="20000"/>
                    <a:lumOff val="80000"/>
                  </a:schemeClr>
                </a:solidFill>
                <a:latin typeface="Garamond" panose="02020404030301010803" pitchFamily="18" charset="0"/>
                <a:ea typeface="ADLaM Display" panose="02010000000000000000" pitchFamily="2" charset="0"/>
                <a:cs typeface="ADLaM Display" panose="02010000000000000000" pitchFamily="2" charset="0"/>
              </a:rPr>
              <a:t>Southwest Airlines co with 34M passengers traveled all time</a:t>
            </a:r>
          </a:p>
          <a:p>
            <a:pPr marL="285750" indent="-285750" algn="just">
              <a:buClr>
                <a:srgbClr val="996600"/>
              </a:buClr>
              <a:buFont typeface="Wingdings" panose="05000000000000000000" pitchFamily="2" charset="2"/>
              <a:buChar char="Ø"/>
            </a:pPr>
            <a:r>
              <a:rPr lang="en-US" sz="2400" dirty="0">
                <a:solidFill>
                  <a:schemeClr val="tx2">
                    <a:lumMod val="20000"/>
                    <a:lumOff val="80000"/>
                  </a:schemeClr>
                </a:solidFill>
                <a:latin typeface="Garamond" panose="02020404030301010803" pitchFamily="18" charset="0"/>
                <a:ea typeface="ADLaM Display" panose="02010000000000000000" pitchFamily="2" charset="0"/>
                <a:cs typeface="ADLaM Display" panose="02010000000000000000" pitchFamily="2" charset="0"/>
              </a:rPr>
              <a:t>Delta Airlines Inc. with 29M secures the second position</a:t>
            </a:r>
          </a:p>
          <a:p>
            <a:pPr marL="285750" indent="-285750" algn="just">
              <a:buClr>
                <a:srgbClr val="996600"/>
              </a:buClr>
              <a:buFont typeface="Wingdings" panose="05000000000000000000" pitchFamily="2" charset="2"/>
              <a:buChar char="Ø"/>
            </a:pPr>
            <a:r>
              <a:rPr lang="en-US" sz="2400" dirty="0">
                <a:solidFill>
                  <a:schemeClr val="tx2">
                    <a:lumMod val="20000"/>
                    <a:lumOff val="80000"/>
                  </a:schemeClr>
                </a:solidFill>
                <a:latin typeface="Garamond" panose="02020404030301010803" pitchFamily="18" charset="0"/>
                <a:ea typeface="ADLaM Display" panose="02010000000000000000" pitchFamily="2" charset="0"/>
                <a:cs typeface="ADLaM Display" panose="02010000000000000000" pitchFamily="2" charset="0"/>
              </a:rPr>
              <a:t>JetBlue Airlines is the least preferred with 7M passengers</a:t>
            </a:r>
            <a:endParaRPr lang="en-IN" sz="2400" dirty="0">
              <a:solidFill>
                <a:schemeClr val="tx2">
                  <a:lumMod val="20000"/>
                  <a:lumOff val="80000"/>
                </a:schemeClr>
              </a:solidFill>
              <a:latin typeface="Garamond" panose="02020404030301010803" pitchFamily="18"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928069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156-1429-9531-7CD7-217DFA80E9BA}"/>
              </a:ext>
            </a:extLst>
          </p:cNvPr>
          <p:cNvSpPr>
            <a:spLocks noGrp="1"/>
          </p:cNvSpPr>
          <p:nvPr>
            <p:ph type="title"/>
          </p:nvPr>
        </p:nvSpPr>
        <p:spPr>
          <a:xfrm>
            <a:off x="1024127" y="471509"/>
            <a:ext cx="6251743" cy="817203"/>
          </a:xfrm>
        </p:spPr>
        <p:txBody>
          <a:bodyPr>
            <a:normAutofit/>
          </a:bodyPr>
          <a:lstStyle/>
          <a:p>
            <a:pPr algn="just"/>
            <a:r>
              <a:rPr lang="en-US" sz="2000" i="0" u="none" strike="noStrike" dirty="0">
                <a:solidFill>
                  <a:srgbClr val="002060"/>
                </a:solidFill>
                <a:effectLst/>
                <a:latin typeface="ADLaM Display" panose="02010000000000000000" pitchFamily="2" charset="0"/>
                <a:ea typeface="ADLaM Display" panose="02010000000000000000" pitchFamily="2" charset="0"/>
                <a:cs typeface="ADLaM Display" panose="02010000000000000000" pitchFamily="2" charset="0"/>
              </a:rPr>
              <a:t>Display top Routes (from to City) based on the Number of Flights </a:t>
            </a:r>
            <a:endParaRPr lang="en-IN" sz="20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2" name="TextBox 11">
            <a:extLst>
              <a:ext uri="{FF2B5EF4-FFF2-40B4-BE49-F238E27FC236}">
                <a16:creationId xmlns:a16="http://schemas.microsoft.com/office/drawing/2014/main" id="{CD383C83-F96F-6B32-3AA3-4D81A79AA1B5}"/>
              </a:ext>
            </a:extLst>
          </p:cNvPr>
          <p:cNvSpPr txBox="1"/>
          <p:nvPr/>
        </p:nvSpPr>
        <p:spPr>
          <a:xfrm>
            <a:off x="716656" y="2022546"/>
            <a:ext cx="3967103" cy="347787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solidFill>
                  <a:schemeClr val="tx2">
                    <a:lumMod val="40000"/>
                    <a:lumOff val="60000"/>
                  </a:schemeClr>
                </a:solidFill>
              </a:rPr>
              <a:t>Chicago to Detroit route is the most preferred route with the highest no: of passengers travelled with 27%.</a:t>
            </a:r>
          </a:p>
          <a:p>
            <a:pPr marL="285750" indent="-285750">
              <a:buFont typeface="Wingdings" panose="05000000000000000000" pitchFamily="2" charset="2"/>
              <a:buChar char="Ø"/>
            </a:pPr>
            <a:endParaRPr lang="en-US" sz="2000" dirty="0">
              <a:solidFill>
                <a:schemeClr val="tx2">
                  <a:lumMod val="40000"/>
                  <a:lumOff val="60000"/>
                </a:schemeClr>
              </a:solidFill>
            </a:endParaRPr>
          </a:p>
          <a:p>
            <a:pPr marL="285750" indent="-285750">
              <a:buFont typeface="Wingdings" panose="05000000000000000000" pitchFamily="2" charset="2"/>
              <a:buChar char="Ø"/>
            </a:pPr>
            <a:r>
              <a:rPr lang="en-US" sz="2000" dirty="0">
                <a:solidFill>
                  <a:schemeClr val="tx2">
                    <a:lumMod val="40000"/>
                    <a:lumOff val="60000"/>
                  </a:schemeClr>
                </a:solidFill>
              </a:rPr>
              <a:t>Charlotte, NC-Atlanta, GA and Washington, DC-Atlanta, GA is the least popular routes with only a 24% travel rate</a:t>
            </a:r>
            <a:endParaRPr lang="en-IN" sz="2000" dirty="0">
              <a:solidFill>
                <a:schemeClr val="tx2">
                  <a:lumMod val="40000"/>
                  <a:lumOff val="60000"/>
                </a:schemeClr>
              </a:solidFill>
            </a:endParaRPr>
          </a:p>
        </p:txBody>
      </p:sp>
      <p:pic>
        <p:nvPicPr>
          <p:cNvPr id="4" name="Picture 3">
            <a:extLst>
              <a:ext uri="{FF2B5EF4-FFF2-40B4-BE49-F238E27FC236}">
                <a16:creationId xmlns:a16="http://schemas.microsoft.com/office/drawing/2014/main" id="{D999C77E-73DA-A0D4-D186-33C90EE85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3759" y="1557830"/>
            <a:ext cx="7326867" cy="4375610"/>
          </a:xfrm>
          <a:prstGeom prst="rect">
            <a:avLst/>
          </a:prstGeom>
        </p:spPr>
      </p:pic>
    </p:spTree>
    <p:extLst>
      <p:ext uri="{BB962C8B-B14F-4D97-AF65-F5344CB8AC3E}">
        <p14:creationId xmlns:p14="http://schemas.microsoft.com/office/powerpoint/2010/main" val="359638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FF6E-7AF1-1998-260C-0538A31AB885}"/>
              </a:ext>
            </a:extLst>
          </p:cNvPr>
          <p:cNvSpPr>
            <a:spLocks noGrp="1"/>
          </p:cNvSpPr>
          <p:nvPr>
            <p:ph type="title" idx="4294967295"/>
          </p:nvPr>
        </p:nvSpPr>
        <p:spPr>
          <a:xfrm>
            <a:off x="-71437" y="-130175"/>
            <a:ext cx="3263900" cy="914400"/>
          </a:xfrm>
        </p:spPr>
        <p:txBody>
          <a:bodyPr>
            <a:normAutofit/>
          </a:bodyPr>
          <a:lstStyle/>
          <a:p>
            <a:r>
              <a:rPr lang="en-US" sz="3600" b="1" dirty="0">
                <a:solidFill>
                  <a:srgbClr val="996600"/>
                </a:solidFill>
                <a:latin typeface="Garamond" panose="02020404030301010803" pitchFamily="18" charset="0"/>
                <a:ea typeface="ADLaM Display" panose="02010000000000000000" pitchFamily="2" charset="0"/>
                <a:cs typeface="ADLaM Display" panose="02010000000000000000" pitchFamily="2" charset="0"/>
              </a:rPr>
              <a:t> </a:t>
            </a:r>
            <a:r>
              <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Dashboard</a:t>
            </a:r>
            <a:endParaRPr lang="en-IN"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6" name="Picture 5">
            <a:extLst>
              <a:ext uri="{FF2B5EF4-FFF2-40B4-BE49-F238E27FC236}">
                <a16:creationId xmlns:a16="http://schemas.microsoft.com/office/drawing/2014/main" id="{FEDB016D-FC19-1F03-4177-0441014E2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3094"/>
            <a:ext cx="12192000" cy="5487874"/>
          </a:xfrm>
          <a:prstGeom prst="rect">
            <a:avLst/>
          </a:prstGeom>
        </p:spPr>
      </p:pic>
    </p:spTree>
    <p:extLst>
      <p:ext uri="{BB962C8B-B14F-4D97-AF65-F5344CB8AC3E}">
        <p14:creationId xmlns:p14="http://schemas.microsoft.com/office/powerpoint/2010/main" val="2221703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B9A89-1BF1-31C9-8756-BD53706FEBED}"/>
              </a:ext>
            </a:extLst>
          </p:cNvPr>
          <p:cNvSpPr>
            <a:spLocks noGrp="1"/>
          </p:cNvSpPr>
          <p:nvPr>
            <p:ph type="ctrTitle"/>
          </p:nvPr>
        </p:nvSpPr>
        <p:spPr/>
        <p:txBody>
          <a:bodyPr/>
          <a:lstStyle/>
          <a:p>
            <a:r>
              <a:rPr lang="en-US" sz="4000" dirty="0">
                <a:solidFill>
                  <a:srgbClr val="996600"/>
                </a:solidFill>
                <a:latin typeface="ADLaM Display" panose="02010000000000000000" pitchFamily="2" charset="0"/>
                <a:ea typeface="ADLaM Display" panose="02010000000000000000" pitchFamily="2" charset="0"/>
                <a:cs typeface="ADLaM Display" panose="02010000000000000000" pitchFamily="2" charset="0"/>
              </a:rPr>
              <a:t> </a:t>
            </a:r>
            <a:endParaRPr lang="en-IN" sz="4000" dirty="0">
              <a:solidFill>
                <a:srgbClr val="99660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Subtitle 2">
            <a:extLst>
              <a:ext uri="{FF2B5EF4-FFF2-40B4-BE49-F238E27FC236}">
                <a16:creationId xmlns:a16="http://schemas.microsoft.com/office/drawing/2014/main" id="{357B201B-11DD-DABA-46B5-45954A7AE586}"/>
              </a:ext>
            </a:extLst>
          </p:cNvPr>
          <p:cNvSpPr>
            <a:spLocks noGrp="1"/>
          </p:cNvSpPr>
          <p:nvPr>
            <p:ph type="subTitle" idx="1"/>
          </p:nvPr>
        </p:nvSpPr>
        <p:spPr>
          <a:xfrm>
            <a:off x="2103189" y="1336619"/>
            <a:ext cx="7138736" cy="1670159"/>
          </a:xfrm>
        </p:spPr>
        <p:txBody>
          <a:bodyPr anchor="t">
            <a:noAutofit/>
          </a:bodyPr>
          <a:lstStyle/>
          <a:p>
            <a:pPr algn="ctr"/>
            <a:r>
              <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06</a:t>
            </a:r>
          </a:p>
          <a:p>
            <a:pPr algn="ctr"/>
            <a:endPar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a:p>
            <a:pPr algn="ctr"/>
            <a:r>
              <a:rPr lang="en-IN"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FACTORS OF THE AIRLINE INDUSTRY</a:t>
            </a:r>
            <a:endPar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894668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xagon 3">
            <a:extLst>
              <a:ext uri="{FF2B5EF4-FFF2-40B4-BE49-F238E27FC236}">
                <a16:creationId xmlns:a16="http://schemas.microsoft.com/office/drawing/2014/main" id="{11FB8AC6-35B9-AC68-8BC9-4545824C006E}"/>
              </a:ext>
            </a:extLst>
          </p:cNvPr>
          <p:cNvSpPr/>
          <p:nvPr/>
        </p:nvSpPr>
        <p:spPr>
          <a:xfrm>
            <a:off x="5115359" y="2526473"/>
            <a:ext cx="702753" cy="605515"/>
          </a:xfrm>
          <a:prstGeom prst="hexagon">
            <a:avLst>
              <a:gd name="adj" fmla="val 28900"/>
              <a:gd name="vf" fmla="val 11547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graphicFrame>
        <p:nvGraphicFramePr>
          <p:cNvPr id="5" name="Diagram 4">
            <a:extLst>
              <a:ext uri="{FF2B5EF4-FFF2-40B4-BE49-F238E27FC236}">
                <a16:creationId xmlns:a16="http://schemas.microsoft.com/office/drawing/2014/main" id="{87A53CC6-4077-916D-BB24-2AC5C2CB59AD}"/>
              </a:ext>
            </a:extLst>
          </p:cNvPr>
          <p:cNvGraphicFramePr/>
          <p:nvPr>
            <p:extLst>
              <p:ext uri="{D42A27DB-BD31-4B8C-83A1-F6EECF244321}">
                <p14:modId xmlns:p14="http://schemas.microsoft.com/office/powerpoint/2010/main" val="3838975265"/>
              </p:ext>
            </p:extLst>
          </p:nvPr>
        </p:nvGraphicFramePr>
        <p:xfrm>
          <a:off x="825090" y="904205"/>
          <a:ext cx="10541819" cy="5873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115694D3-965E-5057-51DC-B17996757CF9}"/>
              </a:ext>
            </a:extLst>
          </p:cNvPr>
          <p:cNvSpPr txBox="1"/>
          <p:nvPr/>
        </p:nvSpPr>
        <p:spPr>
          <a:xfrm>
            <a:off x="3644283" y="123596"/>
            <a:ext cx="6115664" cy="523220"/>
          </a:xfrm>
          <a:prstGeom prst="rect">
            <a:avLst/>
          </a:prstGeom>
          <a:noFill/>
        </p:spPr>
        <p:txBody>
          <a:bodyPr wrap="square">
            <a:spAutoFit/>
          </a:bodyPr>
          <a:lstStyle/>
          <a:p>
            <a:pPr algn="ctr"/>
            <a:r>
              <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Key Factors of the Airline Industry</a:t>
            </a:r>
            <a:endParaRPr lang="en-IN"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7049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3AA2-E7E1-DECD-2E30-972F86B55F96}"/>
              </a:ext>
            </a:extLst>
          </p:cNvPr>
          <p:cNvSpPr>
            <a:spLocks noGrp="1"/>
          </p:cNvSpPr>
          <p:nvPr>
            <p:ph type="title"/>
          </p:nvPr>
        </p:nvSpPr>
        <p:spPr>
          <a:xfrm>
            <a:off x="427112" y="706056"/>
            <a:ext cx="10417269" cy="1590104"/>
          </a:xfrm>
        </p:spPr>
        <p:txBody>
          <a:bodyPr anchor="t">
            <a:noAutofit/>
          </a:bodyPr>
          <a:lstStyle/>
          <a:p>
            <a:pPr algn="l"/>
            <a:r>
              <a:rPr lang="en-US" sz="2400" b="1"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       </a:t>
            </a:r>
            <a:r>
              <a:rPr lang="en-US" sz="2800" b="1" dirty="0">
                <a:solidFill>
                  <a:srgbClr val="0070C0"/>
                </a:solidFill>
                <a:latin typeface="ADLaM Display" panose="02010000000000000000" pitchFamily="2" charset="0"/>
                <a:ea typeface="ADLaM Display" panose="02010000000000000000" pitchFamily="2" charset="0"/>
                <a:cs typeface="ADLaM Display" panose="02010000000000000000" pitchFamily="2" charset="0"/>
              </a:rPr>
              <a:t> </a:t>
            </a:r>
            <a:r>
              <a:rPr lang="en-US" sz="32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HIGH CLOUD AIRLINES DATA ANALYSIS</a:t>
            </a:r>
            <a:br>
              <a:rPr lang="en-US" sz="32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br>
            <a:r>
              <a:rPr lang="en-US" sz="32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      PROJECT: P637</a:t>
            </a:r>
            <a:br>
              <a:rPr lang="en-US" sz="32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br>
            <a:r>
              <a:rPr lang="en-US" sz="32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      GROUP NO: 2</a:t>
            </a:r>
            <a:br>
              <a:rPr lang="en-US" sz="32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br>
            <a:br>
              <a:rPr lang="en-US" sz="2800" dirty="0">
                <a:latin typeface="+mn-lt"/>
              </a:rPr>
            </a:br>
            <a:endParaRPr lang="en-IN" sz="2400" dirty="0">
              <a:latin typeface="+mn-lt"/>
            </a:endParaRPr>
          </a:p>
        </p:txBody>
      </p:sp>
      <p:sp>
        <p:nvSpPr>
          <p:cNvPr id="7" name="Content Placeholder 6">
            <a:extLst>
              <a:ext uri="{FF2B5EF4-FFF2-40B4-BE49-F238E27FC236}">
                <a16:creationId xmlns:a16="http://schemas.microsoft.com/office/drawing/2014/main" id="{B0F0C7B3-CE0E-A0AC-FBB0-C1A2BC83B885}"/>
              </a:ext>
            </a:extLst>
          </p:cNvPr>
          <p:cNvSpPr>
            <a:spLocks noGrp="1"/>
          </p:cNvSpPr>
          <p:nvPr>
            <p:ph idx="1"/>
          </p:nvPr>
        </p:nvSpPr>
        <p:spPr>
          <a:xfrm>
            <a:off x="1143000" y="2551650"/>
            <a:ext cx="10515600" cy="4020381"/>
          </a:xfrm>
        </p:spPr>
        <p:txBody>
          <a:bodyPr>
            <a:noAutofit/>
          </a:bodyPr>
          <a:lstStyle/>
          <a:p>
            <a:pPr marL="0" indent="0">
              <a:lnSpc>
                <a:spcPct val="100000"/>
              </a:lnSpc>
              <a:buNone/>
            </a:pPr>
            <a:r>
              <a:rPr lang="en-US" sz="2400" dirty="0">
                <a:solidFill>
                  <a:schemeClr val="tx2">
                    <a:lumMod val="20000"/>
                    <a:lumOff val="80000"/>
                  </a:schemeClr>
                </a:solidFill>
                <a:latin typeface="ADLaM Display" panose="02010000000000000000" pitchFamily="2" charset="0"/>
                <a:ea typeface="ADLaM Display" panose="02010000000000000000" pitchFamily="2" charset="0"/>
                <a:cs typeface="ADLaM Display" panose="02010000000000000000" pitchFamily="2" charset="0"/>
              </a:rPr>
              <a:t>DONE BY:-</a:t>
            </a:r>
          </a:p>
          <a:p>
            <a:pPr marL="0" indent="0">
              <a:lnSpc>
                <a:spcPct val="100000"/>
              </a:lnSpc>
              <a:buNone/>
            </a:pPr>
            <a:r>
              <a:rPr lang="en-IN" sz="2400" dirty="0">
                <a:solidFill>
                  <a:schemeClr val="tx2">
                    <a:lumMod val="20000"/>
                    <a:lumOff val="80000"/>
                  </a:schemeClr>
                </a:solidFill>
                <a:latin typeface="ADLaM Display" panose="02010000000000000000" pitchFamily="2" charset="0"/>
                <a:ea typeface="ADLaM Display" panose="02010000000000000000" pitchFamily="2" charset="0"/>
                <a:cs typeface="ADLaM Display" panose="02010000000000000000" pitchFamily="2" charset="0"/>
              </a:rPr>
              <a:t>MS. NITHYASRI  RAMDAS</a:t>
            </a:r>
          </a:p>
          <a:p>
            <a:pPr marL="0" indent="0">
              <a:lnSpc>
                <a:spcPct val="100000"/>
              </a:lnSpc>
              <a:buNone/>
            </a:pPr>
            <a:r>
              <a:rPr lang="en-IN" sz="2400" dirty="0">
                <a:solidFill>
                  <a:schemeClr val="tx2">
                    <a:lumMod val="20000"/>
                    <a:lumOff val="80000"/>
                  </a:schemeClr>
                </a:solidFill>
                <a:latin typeface="ADLaM Display" panose="02010000000000000000" pitchFamily="2" charset="0"/>
                <a:ea typeface="ADLaM Display" panose="02010000000000000000" pitchFamily="2" charset="0"/>
                <a:cs typeface="ADLaM Display" panose="02010000000000000000" pitchFamily="2" charset="0"/>
              </a:rPr>
              <a:t>MR. VIRAL HEMENDRA YADAV </a:t>
            </a:r>
          </a:p>
          <a:p>
            <a:pPr marL="0" indent="0">
              <a:buNone/>
            </a:pPr>
            <a:r>
              <a:rPr lang="en-IN" sz="2400" dirty="0">
                <a:solidFill>
                  <a:schemeClr val="tx2">
                    <a:lumMod val="20000"/>
                    <a:lumOff val="80000"/>
                  </a:schemeClr>
                </a:solidFill>
                <a:latin typeface="ADLaM Display" panose="02010000000000000000" pitchFamily="2" charset="0"/>
                <a:ea typeface="ADLaM Display" panose="02010000000000000000" pitchFamily="2" charset="0"/>
                <a:cs typeface="ADLaM Display" panose="02010000000000000000" pitchFamily="2" charset="0"/>
              </a:rPr>
              <a:t>MR. MUTHYALA CHAITHANYA</a:t>
            </a:r>
          </a:p>
          <a:p>
            <a:pPr marL="0" indent="0">
              <a:lnSpc>
                <a:spcPct val="100000"/>
              </a:lnSpc>
              <a:buNone/>
            </a:pPr>
            <a:r>
              <a:rPr lang="en-IN" sz="2400" dirty="0">
                <a:solidFill>
                  <a:schemeClr val="tx2">
                    <a:lumMod val="20000"/>
                    <a:lumOff val="80000"/>
                  </a:schemeClr>
                </a:solidFill>
                <a:latin typeface="ADLaM Display" panose="02010000000000000000" pitchFamily="2" charset="0"/>
                <a:ea typeface="ADLaM Display" panose="02010000000000000000" pitchFamily="2" charset="0"/>
                <a:cs typeface="ADLaM Display" panose="02010000000000000000" pitchFamily="2" charset="0"/>
              </a:rPr>
              <a:t>MS. JISHITHA PONTHALA</a:t>
            </a:r>
          </a:p>
          <a:p>
            <a:pPr marL="0" indent="0">
              <a:lnSpc>
                <a:spcPct val="100000"/>
              </a:lnSpc>
              <a:buNone/>
            </a:pPr>
            <a:r>
              <a:rPr lang="en-IN" sz="2400" dirty="0">
                <a:solidFill>
                  <a:schemeClr val="tx2">
                    <a:lumMod val="20000"/>
                    <a:lumOff val="80000"/>
                  </a:schemeClr>
                </a:solidFill>
                <a:latin typeface="ADLaM Display" panose="02010000000000000000" pitchFamily="2" charset="0"/>
                <a:ea typeface="ADLaM Display" panose="02010000000000000000" pitchFamily="2" charset="0"/>
                <a:cs typeface="ADLaM Display" panose="02010000000000000000" pitchFamily="2" charset="0"/>
              </a:rPr>
              <a:t>MR. OM </a:t>
            </a:r>
            <a:r>
              <a:rPr lang="en-IN" sz="2400" b="0" i="0" dirty="0">
                <a:solidFill>
                  <a:schemeClr val="tx2">
                    <a:lumMod val="20000"/>
                    <a:lumOff val="80000"/>
                  </a:schemeClr>
                </a:solidFill>
                <a:effectLst/>
                <a:latin typeface="ADLaM Display" panose="02010000000000000000" pitchFamily="2" charset="0"/>
                <a:ea typeface="ADLaM Display" panose="02010000000000000000" pitchFamily="2" charset="0"/>
                <a:cs typeface="ADLaM Display" panose="02010000000000000000" pitchFamily="2" charset="0"/>
              </a:rPr>
              <a:t> PRAKASH BEHERA</a:t>
            </a:r>
            <a:endParaRPr lang="en-IN" sz="2400" dirty="0">
              <a:solidFill>
                <a:schemeClr val="tx2">
                  <a:lumMod val="20000"/>
                  <a:lumOff val="80000"/>
                </a:schemeClr>
              </a:solidFill>
              <a:latin typeface="ADLaM Display" panose="02010000000000000000" pitchFamily="2" charset="0"/>
              <a:ea typeface="ADLaM Display" panose="02010000000000000000" pitchFamily="2" charset="0"/>
              <a:cs typeface="ADLaM Display" panose="02010000000000000000" pitchFamily="2" charset="0"/>
            </a:endParaRPr>
          </a:p>
          <a:p>
            <a:pPr marL="0" indent="0">
              <a:buNone/>
            </a:pPr>
            <a:r>
              <a:rPr lang="en-IN" sz="2400" b="1" dirty="0">
                <a:solidFill>
                  <a:schemeClr val="tx2">
                    <a:lumMod val="20000"/>
                    <a:lumOff val="80000"/>
                  </a:schemeClr>
                </a:solidFill>
              </a:rPr>
              <a:t> </a:t>
            </a:r>
            <a:endParaRPr lang="en-US" sz="2400" b="1" dirty="0">
              <a:solidFill>
                <a:schemeClr val="tx2">
                  <a:lumMod val="20000"/>
                  <a:lumOff val="80000"/>
                </a:schemeClr>
              </a:solidFill>
            </a:endParaRPr>
          </a:p>
        </p:txBody>
      </p:sp>
    </p:spTree>
    <p:extLst>
      <p:ext uri="{BB962C8B-B14F-4D97-AF65-F5344CB8AC3E}">
        <p14:creationId xmlns:p14="http://schemas.microsoft.com/office/powerpoint/2010/main" val="2789360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5452-DA39-4721-D5D3-2EE1B77EFCCD}"/>
              </a:ext>
            </a:extLst>
          </p:cNvPr>
          <p:cNvSpPr>
            <a:spLocks noGrp="1"/>
          </p:cNvSpPr>
          <p:nvPr>
            <p:ph type="ctrTitle"/>
          </p:nvPr>
        </p:nvSpPr>
        <p:spPr>
          <a:xfrm>
            <a:off x="3865390" y="1881000"/>
            <a:ext cx="4516610" cy="1547999"/>
          </a:xfrm>
        </p:spPr>
        <p:txBody>
          <a:bodyPr anchor="t">
            <a:noAutofit/>
          </a:bodyPr>
          <a:lstStyle/>
          <a:p>
            <a:pPr algn="ctr"/>
            <a:r>
              <a:rPr lang="en-US" sz="24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07</a:t>
            </a:r>
            <a:br>
              <a:rPr lang="en-US" sz="24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br>
            <a:br>
              <a:rPr lang="en-US" sz="24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br>
            <a:r>
              <a:rPr lang="en-US" sz="24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RECOMMENDATIONS</a:t>
            </a:r>
            <a:endParaRPr lang="en-IN" sz="24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118836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40A436-6446-D322-B191-C3558D3D14C9}"/>
              </a:ext>
            </a:extLst>
          </p:cNvPr>
          <p:cNvSpPr txBox="1"/>
          <p:nvPr/>
        </p:nvSpPr>
        <p:spPr>
          <a:xfrm>
            <a:off x="1388113" y="166052"/>
            <a:ext cx="10619873" cy="1015663"/>
          </a:xfrm>
          <a:prstGeom prst="rect">
            <a:avLst/>
          </a:prstGeom>
          <a:noFill/>
        </p:spPr>
        <p:txBody>
          <a:bodyPr wrap="square" rtlCol="0">
            <a:spAutoFit/>
          </a:bodyPr>
          <a:lstStyle/>
          <a:p>
            <a:pPr marL="342900" indent="-342900">
              <a:buFont typeface="+mj-lt"/>
              <a:buAutoNum type="arabicPeriod"/>
            </a:pPr>
            <a:r>
              <a:rPr lang="en-US" sz="2000" b="1" dirty="0">
                <a:solidFill>
                  <a:srgbClr val="002060"/>
                </a:solidFill>
                <a:latin typeface="+mj-lt"/>
              </a:rPr>
              <a:t>Increase Weekend and Weekdays Flights and Promotions</a:t>
            </a:r>
          </a:p>
          <a:p>
            <a:pPr marL="342900" indent="-342900">
              <a:buFont typeface="+mj-lt"/>
              <a:buAutoNum type="arabicPeriod"/>
            </a:pPr>
            <a:endParaRPr lang="en-US" sz="2000" dirty="0">
              <a:solidFill>
                <a:srgbClr val="002060"/>
              </a:solidFill>
              <a:latin typeface="+mj-lt"/>
            </a:endParaRPr>
          </a:p>
          <a:p>
            <a:pPr marL="342900" indent="-342900">
              <a:buFont typeface="+mj-lt"/>
              <a:buAutoNum type="arabicPeriod"/>
            </a:pPr>
            <a:endParaRPr lang="en-IN" sz="2000" dirty="0">
              <a:solidFill>
                <a:srgbClr val="002060"/>
              </a:solidFill>
              <a:latin typeface="+mj-lt"/>
            </a:endParaRPr>
          </a:p>
        </p:txBody>
      </p:sp>
      <p:sp>
        <p:nvSpPr>
          <p:cNvPr id="7" name="TextBox 6">
            <a:extLst>
              <a:ext uri="{FF2B5EF4-FFF2-40B4-BE49-F238E27FC236}">
                <a16:creationId xmlns:a16="http://schemas.microsoft.com/office/drawing/2014/main" id="{849A3138-E9A9-E208-3368-10915A831934}"/>
              </a:ext>
            </a:extLst>
          </p:cNvPr>
          <p:cNvSpPr txBox="1"/>
          <p:nvPr/>
        </p:nvSpPr>
        <p:spPr>
          <a:xfrm>
            <a:off x="2185402" y="579549"/>
            <a:ext cx="7632698"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tx2">
                    <a:lumMod val="20000"/>
                    <a:lumOff val="80000"/>
                  </a:schemeClr>
                </a:solidFill>
              </a:rPr>
              <a:t>Adding more flights on weekends and weekdays to accommodate demand.</a:t>
            </a:r>
          </a:p>
          <a:p>
            <a:pPr marL="342900" indent="-342900">
              <a:buFont typeface="Wingdings" panose="05000000000000000000" pitchFamily="2" charset="2"/>
              <a:buChar char="Ø"/>
            </a:pPr>
            <a:r>
              <a:rPr lang="en-US" sz="2000" dirty="0">
                <a:solidFill>
                  <a:schemeClr val="tx2">
                    <a:lumMod val="20000"/>
                    <a:lumOff val="80000"/>
                  </a:schemeClr>
                </a:solidFill>
              </a:rPr>
              <a:t>Introducing promotions or special deals for family trips and leisure travel during weekends to further increase occupancy rates.</a:t>
            </a:r>
            <a:endParaRPr lang="en-IN" sz="2000" dirty="0">
              <a:solidFill>
                <a:schemeClr val="tx2">
                  <a:lumMod val="20000"/>
                  <a:lumOff val="80000"/>
                </a:schemeClr>
              </a:solidFill>
            </a:endParaRPr>
          </a:p>
        </p:txBody>
      </p:sp>
      <p:sp>
        <p:nvSpPr>
          <p:cNvPr id="8" name="TextBox 7">
            <a:extLst>
              <a:ext uri="{FF2B5EF4-FFF2-40B4-BE49-F238E27FC236}">
                <a16:creationId xmlns:a16="http://schemas.microsoft.com/office/drawing/2014/main" id="{3ADFE61F-07B6-3505-9CE0-15767E25D0DB}"/>
              </a:ext>
            </a:extLst>
          </p:cNvPr>
          <p:cNvSpPr txBox="1"/>
          <p:nvPr/>
        </p:nvSpPr>
        <p:spPr>
          <a:xfrm>
            <a:off x="1388113" y="2187452"/>
            <a:ext cx="7112000" cy="400110"/>
          </a:xfrm>
          <a:prstGeom prst="rect">
            <a:avLst/>
          </a:prstGeom>
          <a:noFill/>
        </p:spPr>
        <p:txBody>
          <a:bodyPr wrap="square" rtlCol="0">
            <a:spAutoFit/>
          </a:bodyPr>
          <a:lstStyle/>
          <a:p>
            <a:r>
              <a:rPr lang="en-IN" sz="2000" b="1" dirty="0">
                <a:solidFill>
                  <a:srgbClr val="002060"/>
                </a:solidFill>
                <a:latin typeface="+mj-lt"/>
              </a:rPr>
              <a:t>2.  Promote Long-Distance Flights</a:t>
            </a:r>
          </a:p>
        </p:txBody>
      </p:sp>
      <p:sp>
        <p:nvSpPr>
          <p:cNvPr id="9" name="TextBox 8">
            <a:extLst>
              <a:ext uri="{FF2B5EF4-FFF2-40B4-BE49-F238E27FC236}">
                <a16:creationId xmlns:a16="http://schemas.microsoft.com/office/drawing/2014/main" id="{ED043798-36CE-A8C0-B24E-430F9C7694BB}"/>
              </a:ext>
            </a:extLst>
          </p:cNvPr>
          <p:cNvSpPr txBox="1"/>
          <p:nvPr/>
        </p:nvSpPr>
        <p:spPr>
          <a:xfrm>
            <a:off x="2185402" y="2607852"/>
            <a:ext cx="8305798" cy="132343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tx2">
                    <a:lumMod val="20000"/>
                    <a:lumOff val="80000"/>
                  </a:schemeClr>
                </a:solidFill>
              </a:rPr>
              <a:t>Promote long-distance flights through loyalty programs or discounted prices.</a:t>
            </a:r>
          </a:p>
          <a:p>
            <a:pPr marL="342900" indent="-342900">
              <a:buFont typeface="Wingdings" panose="05000000000000000000" pitchFamily="2" charset="2"/>
              <a:buChar char="Ø"/>
            </a:pPr>
            <a:r>
              <a:rPr lang="en-US" sz="2000" dirty="0">
                <a:solidFill>
                  <a:schemeClr val="tx2">
                    <a:lumMod val="20000"/>
                    <a:lumOff val="80000"/>
                  </a:schemeClr>
                </a:solidFill>
              </a:rPr>
              <a:t>Focus on improving services for these routes to retain and attract more customers.</a:t>
            </a:r>
            <a:endParaRPr lang="en-IN" sz="2000" dirty="0">
              <a:solidFill>
                <a:schemeClr val="tx2">
                  <a:lumMod val="20000"/>
                  <a:lumOff val="80000"/>
                </a:schemeClr>
              </a:solidFill>
            </a:endParaRPr>
          </a:p>
        </p:txBody>
      </p:sp>
      <p:sp>
        <p:nvSpPr>
          <p:cNvPr id="10" name="TextBox 9">
            <a:extLst>
              <a:ext uri="{FF2B5EF4-FFF2-40B4-BE49-F238E27FC236}">
                <a16:creationId xmlns:a16="http://schemas.microsoft.com/office/drawing/2014/main" id="{0A816620-1B48-CF95-7869-4C97726FBF0C}"/>
              </a:ext>
            </a:extLst>
          </p:cNvPr>
          <p:cNvSpPr txBox="1"/>
          <p:nvPr/>
        </p:nvSpPr>
        <p:spPr>
          <a:xfrm>
            <a:off x="1388113" y="3925483"/>
            <a:ext cx="7749005" cy="400110"/>
          </a:xfrm>
          <a:prstGeom prst="rect">
            <a:avLst/>
          </a:prstGeom>
          <a:noFill/>
        </p:spPr>
        <p:txBody>
          <a:bodyPr wrap="square" rtlCol="0">
            <a:spAutoFit/>
          </a:bodyPr>
          <a:lstStyle/>
          <a:p>
            <a:r>
              <a:rPr lang="en-US" sz="2000" b="1" dirty="0">
                <a:solidFill>
                  <a:srgbClr val="002060"/>
                </a:solidFill>
                <a:latin typeface="+mj-lt"/>
              </a:rPr>
              <a:t>3.   Analyze and Optimize Low-Performance Routes</a:t>
            </a:r>
            <a:endParaRPr lang="en-IN" sz="2000" b="1" dirty="0">
              <a:solidFill>
                <a:srgbClr val="002060"/>
              </a:solidFill>
              <a:latin typeface="+mj-lt"/>
            </a:endParaRPr>
          </a:p>
        </p:txBody>
      </p:sp>
      <p:sp>
        <p:nvSpPr>
          <p:cNvPr id="11" name="TextBox 10">
            <a:extLst>
              <a:ext uri="{FF2B5EF4-FFF2-40B4-BE49-F238E27FC236}">
                <a16:creationId xmlns:a16="http://schemas.microsoft.com/office/drawing/2014/main" id="{51ECBD6E-D02A-9FD2-3C2A-4815D15F8E5A}"/>
              </a:ext>
            </a:extLst>
          </p:cNvPr>
          <p:cNvSpPr txBox="1"/>
          <p:nvPr/>
        </p:nvSpPr>
        <p:spPr>
          <a:xfrm>
            <a:off x="2185402" y="4343123"/>
            <a:ext cx="7543800"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tx2">
                    <a:lumMod val="20000"/>
                    <a:lumOff val="80000"/>
                  </a:schemeClr>
                </a:solidFill>
              </a:rPr>
              <a:t>Either reduce flights on such routes or discontinue them if they are not profitable.</a:t>
            </a:r>
          </a:p>
          <a:p>
            <a:pPr marL="342900" indent="-342900">
              <a:buFont typeface="Wingdings" panose="05000000000000000000" pitchFamily="2" charset="2"/>
              <a:buChar char="Ø"/>
            </a:pPr>
            <a:r>
              <a:rPr lang="en-US" sz="2000" dirty="0">
                <a:solidFill>
                  <a:schemeClr val="tx2">
                    <a:lumMod val="20000"/>
                    <a:lumOff val="80000"/>
                  </a:schemeClr>
                </a:solidFill>
              </a:rPr>
              <a:t>Consider shifting resources to higher-demand routes</a:t>
            </a:r>
            <a:endParaRPr lang="en-IN" sz="2000" dirty="0">
              <a:solidFill>
                <a:schemeClr val="tx2">
                  <a:lumMod val="20000"/>
                  <a:lumOff val="80000"/>
                </a:schemeClr>
              </a:solidFill>
            </a:endParaRPr>
          </a:p>
        </p:txBody>
      </p:sp>
      <p:sp>
        <p:nvSpPr>
          <p:cNvPr id="12" name="TextBox 11">
            <a:extLst>
              <a:ext uri="{FF2B5EF4-FFF2-40B4-BE49-F238E27FC236}">
                <a16:creationId xmlns:a16="http://schemas.microsoft.com/office/drawing/2014/main" id="{8B2A68FE-42BA-9E81-0A2A-4E4D85FBF7AC}"/>
              </a:ext>
            </a:extLst>
          </p:cNvPr>
          <p:cNvSpPr txBox="1"/>
          <p:nvPr/>
        </p:nvSpPr>
        <p:spPr>
          <a:xfrm>
            <a:off x="1388113" y="5352979"/>
            <a:ext cx="6957594" cy="400110"/>
          </a:xfrm>
          <a:prstGeom prst="rect">
            <a:avLst/>
          </a:prstGeom>
          <a:noFill/>
        </p:spPr>
        <p:txBody>
          <a:bodyPr wrap="square" rtlCol="0">
            <a:spAutoFit/>
          </a:bodyPr>
          <a:lstStyle/>
          <a:p>
            <a:r>
              <a:rPr lang="en-IN" sz="2000" b="1" dirty="0">
                <a:solidFill>
                  <a:srgbClr val="002060"/>
                </a:solidFill>
                <a:latin typeface="+mj-lt"/>
                <a:ea typeface="ADLaM Display" panose="02010000000000000000" pitchFamily="2" charset="0"/>
                <a:cs typeface="Arial" panose="020B0604020202020204" pitchFamily="34" charset="0"/>
              </a:rPr>
              <a:t>4.  Focus on Customer Preferences</a:t>
            </a:r>
          </a:p>
        </p:txBody>
      </p:sp>
      <p:sp>
        <p:nvSpPr>
          <p:cNvPr id="13" name="TextBox 12">
            <a:extLst>
              <a:ext uri="{FF2B5EF4-FFF2-40B4-BE49-F238E27FC236}">
                <a16:creationId xmlns:a16="http://schemas.microsoft.com/office/drawing/2014/main" id="{00C2503A-8D49-1A4D-CE3D-DEFC46063699}"/>
              </a:ext>
            </a:extLst>
          </p:cNvPr>
          <p:cNvSpPr txBox="1"/>
          <p:nvPr/>
        </p:nvSpPr>
        <p:spPr>
          <a:xfrm>
            <a:off x="2127249" y="5770619"/>
            <a:ext cx="7749005"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solidFill>
                  <a:schemeClr val="tx2">
                    <a:lumMod val="20000"/>
                    <a:lumOff val="80000"/>
                  </a:schemeClr>
                </a:solidFill>
              </a:rPr>
              <a:t>Improve in-flight services, offer more flexible pricing models, and enhance the passenger experience to improve their own preference rankings.</a:t>
            </a:r>
            <a:endParaRPr lang="en-IN" sz="2000" dirty="0">
              <a:solidFill>
                <a:schemeClr val="tx2">
                  <a:lumMod val="20000"/>
                  <a:lumOff val="80000"/>
                </a:schemeClr>
              </a:solidFill>
            </a:endParaRPr>
          </a:p>
        </p:txBody>
      </p:sp>
    </p:spTree>
    <p:extLst>
      <p:ext uri="{BB962C8B-B14F-4D97-AF65-F5344CB8AC3E}">
        <p14:creationId xmlns:p14="http://schemas.microsoft.com/office/powerpoint/2010/main" val="2987673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5452-DA39-4721-D5D3-2EE1B77EFCCD}"/>
              </a:ext>
            </a:extLst>
          </p:cNvPr>
          <p:cNvSpPr>
            <a:spLocks noGrp="1"/>
          </p:cNvSpPr>
          <p:nvPr>
            <p:ph type="ctrTitle"/>
          </p:nvPr>
        </p:nvSpPr>
        <p:spPr>
          <a:xfrm>
            <a:off x="4011889" y="1944256"/>
            <a:ext cx="4380271" cy="1677784"/>
          </a:xfrm>
        </p:spPr>
        <p:txBody>
          <a:bodyPr anchor="t">
            <a:noAutofit/>
          </a:bodyPr>
          <a:lstStyle/>
          <a:p>
            <a:pPr algn="ctr"/>
            <a:br>
              <a:rPr lang="en-US" sz="24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br>
            <a:r>
              <a:rPr lang="en-US" sz="24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08</a:t>
            </a:r>
            <a:br>
              <a:rPr lang="en-US" sz="24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br>
            <a:r>
              <a:rPr lang="en-US" sz="24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KEY INSIGHTS</a:t>
            </a:r>
            <a:endParaRPr lang="en-IN" sz="24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597745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53D36-FD92-BC33-2053-A57774FA68DA}"/>
              </a:ext>
            </a:extLst>
          </p:cNvPr>
          <p:cNvSpPr txBox="1">
            <a:spLocks/>
          </p:cNvSpPr>
          <p:nvPr/>
        </p:nvSpPr>
        <p:spPr>
          <a:xfrm>
            <a:off x="3667564" y="421646"/>
            <a:ext cx="4255166" cy="603368"/>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Key Insights</a:t>
            </a:r>
            <a:endParaRPr lang="en-IN" sz="3200" b="1"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Box 3">
            <a:extLst>
              <a:ext uri="{FF2B5EF4-FFF2-40B4-BE49-F238E27FC236}">
                <a16:creationId xmlns:a16="http://schemas.microsoft.com/office/drawing/2014/main" id="{F60A5BC1-4635-568C-B510-98395F90DE96}"/>
              </a:ext>
            </a:extLst>
          </p:cNvPr>
          <p:cNvSpPr txBox="1"/>
          <p:nvPr/>
        </p:nvSpPr>
        <p:spPr>
          <a:xfrm>
            <a:off x="876710" y="1118790"/>
            <a:ext cx="10512650" cy="892552"/>
          </a:xfrm>
          <a:prstGeom prst="rect">
            <a:avLst/>
          </a:prstGeom>
          <a:noFill/>
        </p:spPr>
        <p:txBody>
          <a:bodyPr wrap="square" rtlCol="0">
            <a:spAutoFit/>
          </a:bodyPr>
          <a:lstStyle/>
          <a:p>
            <a:pPr algn="just"/>
            <a:r>
              <a:rPr lang="en-US" sz="1600" i="0" dirty="0">
                <a:solidFill>
                  <a:schemeClr val="tx2">
                    <a:lumMod val="40000"/>
                    <a:lumOff val="60000"/>
                  </a:schemeClr>
                </a:solidFill>
                <a:effectLst/>
                <a:ea typeface="ADLaM Display" panose="02010000000000000000" pitchFamily="2" charset="0"/>
                <a:cs typeface="ADLaM Display" panose="02010000000000000000" pitchFamily="2" charset="0"/>
              </a:rPr>
              <a:t>KEY INSIGHTS: </a:t>
            </a:r>
            <a:r>
              <a:rPr lang="en-US" sz="2000" i="0" dirty="0">
                <a:solidFill>
                  <a:schemeClr val="tx2">
                    <a:lumMod val="40000"/>
                    <a:lumOff val="60000"/>
                  </a:schemeClr>
                </a:solidFill>
                <a:effectLst/>
                <a:ea typeface="ADLaM Display" panose="02010000000000000000" pitchFamily="2" charset="0"/>
                <a:cs typeface="ADLaM Display" panose="02010000000000000000" pitchFamily="2" charset="0"/>
              </a:rPr>
              <a:t>It's</a:t>
            </a:r>
            <a:r>
              <a:rPr lang="en-US" sz="1600" i="0" dirty="0">
                <a:solidFill>
                  <a:schemeClr val="tx2">
                    <a:lumMod val="40000"/>
                    <a:lumOff val="60000"/>
                  </a:schemeClr>
                </a:solidFill>
                <a:effectLst/>
                <a:ea typeface="ADLaM Display" panose="02010000000000000000" pitchFamily="2" charset="0"/>
                <a:cs typeface="ADLaM Display" panose="02010000000000000000" pitchFamily="2" charset="0"/>
              </a:rPr>
              <a:t> important to tailor the analysis to the specific goals and questions of the project. By diving into the data with a focused approach, you can cover actionable insights that can inform strategic decisions, improve operational efficiency, and contribute to the overall success of the airline.</a:t>
            </a:r>
            <a:endParaRPr lang="en-IN" sz="1600" dirty="0">
              <a:solidFill>
                <a:schemeClr val="tx2">
                  <a:lumMod val="40000"/>
                  <a:lumOff val="60000"/>
                </a:schemeClr>
              </a:solidFill>
              <a:ea typeface="ADLaM Display" panose="02010000000000000000" pitchFamily="2" charset="0"/>
              <a:cs typeface="ADLaM Display" panose="02010000000000000000" pitchFamily="2" charset="0"/>
            </a:endParaRPr>
          </a:p>
        </p:txBody>
      </p:sp>
      <p:graphicFrame>
        <p:nvGraphicFramePr>
          <p:cNvPr id="5" name="Diagram 4">
            <a:extLst>
              <a:ext uri="{FF2B5EF4-FFF2-40B4-BE49-F238E27FC236}">
                <a16:creationId xmlns:a16="http://schemas.microsoft.com/office/drawing/2014/main" id="{483DBC38-DFC3-12F3-9AF5-162EFBB9EE35}"/>
              </a:ext>
            </a:extLst>
          </p:cNvPr>
          <p:cNvGraphicFramePr/>
          <p:nvPr>
            <p:extLst>
              <p:ext uri="{D42A27DB-BD31-4B8C-83A1-F6EECF244321}">
                <p14:modId xmlns:p14="http://schemas.microsoft.com/office/powerpoint/2010/main" val="2872551153"/>
              </p:ext>
            </p:extLst>
          </p:nvPr>
        </p:nvGraphicFramePr>
        <p:xfrm>
          <a:off x="876710" y="2105119"/>
          <a:ext cx="7980516" cy="20638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6A52DD06-A081-869F-70A6-6CB64AA4D004}"/>
              </a:ext>
            </a:extLst>
          </p:cNvPr>
          <p:cNvGraphicFramePr/>
          <p:nvPr>
            <p:extLst>
              <p:ext uri="{D42A27DB-BD31-4B8C-83A1-F6EECF244321}">
                <p14:modId xmlns:p14="http://schemas.microsoft.com/office/powerpoint/2010/main" val="942743996"/>
              </p:ext>
            </p:extLst>
          </p:nvPr>
        </p:nvGraphicFramePr>
        <p:xfrm>
          <a:off x="2105742" y="4396564"/>
          <a:ext cx="7980516" cy="193215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a:extLst>
              <a:ext uri="{FF2B5EF4-FFF2-40B4-BE49-F238E27FC236}">
                <a16:creationId xmlns:a16="http://schemas.microsoft.com/office/drawing/2014/main" id="{EE497CDF-CAB1-017A-8017-82A692A496B0}"/>
              </a:ext>
            </a:extLst>
          </p:cNvPr>
          <p:cNvGraphicFramePr/>
          <p:nvPr>
            <p:extLst>
              <p:ext uri="{D42A27DB-BD31-4B8C-83A1-F6EECF244321}">
                <p14:modId xmlns:p14="http://schemas.microsoft.com/office/powerpoint/2010/main" val="1605820849"/>
              </p:ext>
            </p:extLst>
          </p:nvPr>
        </p:nvGraphicFramePr>
        <p:xfrm>
          <a:off x="9350806" y="2083638"/>
          <a:ext cx="2658314" cy="193215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927663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FCDD0F6-16F8-C4E7-0E66-EDD6891E1AF0}"/>
              </a:ext>
            </a:extLst>
          </p:cNvPr>
          <p:cNvSpPr txBox="1">
            <a:spLocks/>
          </p:cNvSpPr>
          <p:nvPr/>
        </p:nvSpPr>
        <p:spPr>
          <a:xfrm>
            <a:off x="1420588" y="708600"/>
            <a:ext cx="9601196" cy="858943"/>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What have we learned from this Project?</a:t>
            </a:r>
            <a:endParaRPr lang="en-IN" sz="32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9" name="TextBox 8">
            <a:extLst>
              <a:ext uri="{FF2B5EF4-FFF2-40B4-BE49-F238E27FC236}">
                <a16:creationId xmlns:a16="http://schemas.microsoft.com/office/drawing/2014/main" id="{81776AFA-2401-766A-F81C-77AFFC26D86A}"/>
              </a:ext>
            </a:extLst>
          </p:cNvPr>
          <p:cNvSpPr txBox="1"/>
          <p:nvPr/>
        </p:nvSpPr>
        <p:spPr>
          <a:xfrm>
            <a:off x="326572" y="1850572"/>
            <a:ext cx="11593286" cy="4770537"/>
          </a:xfrm>
          <a:prstGeom prst="rect">
            <a:avLst/>
          </a:prstGeom>
          <a:noFill/>
        </p:spPr>
        <p:txBody>
          <a:bodyPr wrap="square">
            <a:spAutoFit/>
          </a:bodyPr>
          <a:lstStyle/>
          <a:p>
            <a:pPr marL="285750" indent="-285750" algn="just">
              <a:buFont typeface="Wingdings" panose="05000000000000000000" pitchFamily="2" charset="2"/>
              <a:buChar char="Ø"/>
            </a:pPr>
            <a:r>
              <a:rPr lang="en-US" sz="1600" b="0" i="0" dirty="0">
                <a:solidFill>
                  <a:schemeClr val="tx2">
                    <a:lumMod val="40000"/>
                    <a:lumOff val="60000"/>
                  </a:schemeClr>
                </a:solidFill>
                <a:effectLst/>
              </a:rPr>
              <a:t>Load factor is a key metric for benchmarking an airline's performance against competitors. Airlines may compare their load factors with industry averages to assess their relative position in the market.</a:t>
            </a:r>
          </a:p>
          <a:p>
            <a:pPr marL="285750" indent="-285750" algn="just">
              <a:buFont typeface="Wingdings" panose="05000000000000000000" pitchFamily="2" charset="2"/>
              <a:buChar char="Ø"/>
            </a:pPr>
            <a:endParaRPr lang="en-US" sz="1600" dirty="0">
              <a:solidFill>
                <a:schemeClr val="tx2">
                  <a:lumMod val="40000"/>
                  <a:lumOff val="60000"/>
                </a:schemeClr>
              </a:solidFill>
            </a:endParaRPr>
          </a:p>
          <a:p>
            <a:pPr marL="285750" indent="-285750" algn="just">
              <a:buFont typeface="Wingdings" panose="05000000000000000000" pitchFamily="2" charset="2"/>
              <a:buChar char="Ø"/>
            </a:pPr>
            <a:r>
              <a:rPr lang="en-US" sz="1600" dirty="0">
                <a:solidFill>
                  <a:schemeClr val="tx2">
                    <a:lumMod val="40000"/>
                    <a:lumOff val="60000"/>
                  </a:schemeClr>
                </a:solidFill>
              </a:rPr>
              <a:t>Based on the available data, we have analyzed 207 airlines, spanning 4 regions, operating in 106 countries and serving 1327 cities.</a:t>
            </a:r>
            <a:endParaRPr lang="en-US" sz="1600" b="0" i="0" dirty="0">
              <a:solidFill>
                <a:schemeClr val="tx2">
                  <a:lumMod val="40000"/>
                  <a:lumOff val="60000"/>
                </a:schemeClr>
              </a:solidFill>
              <a:effectLst/>
            </a:endParaRPr>
          </a:p>
          <a:p>
            <a:pPr marL="285750" indent="-285750" algn="just">
              <a:buFont typeface="Wingdings" panose="05000000000000000000" pitchFamily="2" charset="2"/>
              <a:buChar char="Ø"/>
            </a:pPr>
            <a:endParaRPr lang="en-US" sz="1600" dirty="0">
              <a:solidFill>
                <a:schemeClr val="tx2">
                  <a:lumMod val="40000"/>
                  <a:lumOff val="60000"/>
                </a:schemeClr>
              </a:solidFill>
            </a:endParaRPr>
          </a:p>
          <a:p>
            <a:pPr marL="285750" indent="-285750" algn="just">
              <a:buFont typeface="Wingdings" panose="05000000000000000000" pitchFamily="2" charset="2"/>
              <a:buChar char="Ø"/>
            </a:pPr>
            <a:r>
              <a:rPr lang="en-US" sz="1600" b="0" i="0" dirty="0">
                <a:solidFill>
                  <a:schemeClr val="tx2">
                    <a:lumMod val="40000"/>
                    <a:lumOff val="60000"/>
                  </a:schemeClr>
                </a:solidFill>
                <a:effectLst/>
              </a:rPr>
              <a:t>As per the Analysis 2013(78.12%) has the highest load factor and 2008(75.30%) has the lowest load factor which directly impacts the airlines’ financial performance. </a:t>
            </a:r>
          </a:p>
          <a:p>
            <a:pPr marL="285750" indent="-285750" algn="just">
              <a:buFont typeface="Wingdings" panose="05000000000000000000" pitchFamily="2" charset="2"/>
              <a:buChar char="Ø"/>
            </a:pPr>
            <a:endParaRPr lang="en-US" sz="1600" dirty="0">
              <a:solidFill>
                <a:schemeClr val="tx2">
                  <a:lumMod val="40000"/>
                  <a:lumOff val="60000"/>
                </a:schemeClr>
              </a:solidFill>
            </a:endParaRPr>
          </a:p>
          <a:p>
            <a:pPr marL="285750" indent="-285750" algn="just">
              <a:buFont typeface="Wingdings" panose="05000000000000000000" pitchFamily="2" charset="2"/>
              <a:buChar char="Ø"/>
            </a:pPr>
            <a:r>
              <a:rPr lang="en-US" sz="1600" b="0" i="0" dirty="0">
                <a:solidFill>
                  <a:schemeClr val="tx2">
                    <a:lumMod val="40000"/>
                    <a:lumOff val="60000"/>
                  </a:schemeClr>
                </a:solidFill>
                <a:effectLst/>
              </a:rPr>
              <a:t>Regarding the load factor, we observed that the airline capacity is equal on weekdays </a:t>
            </a:r>
            <a:r>
              <a:rPr lang="en-US" sz="1600" dirty="0">
                <a:solidFill>
                  <a:schemeClr val="tx2">
                    <a:lumMod val="40000"/>
                    <a:lumOff val="60000"/>
                  </a:schemeClr>
                </a:solidFill>
              </a:rPr>
              <a:t>and</a:t>
            </a:r>
            <a:r>
              <a:rPr lang="en-US" sz="1600" b="0" i="0" dirty="0">
                <a:solidFill>
                  <a:schemeClr val="tx2">
                    <a:lumMod val="40000"/>
                    <a:lumOff val="60000"/>
                  </a:schemeClr>
                </a:solidFill>
                <a:effectLst/>
              </a:rPr>
              <a:t> weekends, indicating approximately equal </a:t>
            </a:r>
            <a:r>
              <a:rPr lang="en-US" sz="1600" dirty="0">
                <a:solidFill>
                  <a:schemeClr val="tx2">
                    <a:lumMod val="40000"/>
                    <a:lumOff val="60000"/>
                  </a:schemeClr>
                </a:solidFill>
              </a:rPr>
              <a:t>passenger travel during both weekdays and weekends.</a:t>
            </a:r>
          </a:p>
          <a:p>
            <a:pPr algn="just"/>
            <a:endParaRPr lang="en-US" sz="1600" dirty="0">
              <a:solidFill>
                <a:schemeClr val="bg2">
                  <a:lumMod val="20000"/>
                  <a:lumOff val="80000"/>
                </a:schemeClr>
              </a:solidFill>
              <a:latin typeface="Roboto" panose="02000000000000000000" pitchFamily="2" charset="0"/>
            </a:endParaRPr>
          </a:p>
          <a:p>
            <a:pPr marL="285750" indent="-285750" algn="just">
              <a:buFont typeface="Wingdings" panose="05000000000000000000" pitchFamily="2" charset="2"/>
              <a:buChar char="Ø"/>
            </a:pPr>
            <a:r>
              <a:rPr lang="en-US" sz="1600" b="0" i="0" dirty="0">
                <a:solidFill>
                  <a:schemeClr val="bg2">
                    <a:lumMod val="20000"/>
                    <a:lumOff val="80000"/>
                  </a:schemeClr>
                </a:solidFill>
                <a:effectLst/>
                <a:latin typeface="Roboto" panose="02000000000000000000" pitchFamily="2" charset="0"/>
              </a:rPr>
              <a:t>Also, Globespan Airways has the highest load factor which is 94.76 %.</a:t>
            </a:r>
          </a:p>
          <a:p>
            <a:pPr marL="285750" indent="-285750" algn="just">
              <a:buFont typeface="Wingdings" panose="05000000000000000000" pitchFamily="2" charset="2"/>
              <a:buChar char="Ø"/>
            </a:pPr>
            <a:endParaRPr lang="en-US" sz="1600" b="0" i="0" dirty="0">
              <a:solidFill>
                <a:schemeClr val="tx2">
                  <a:lumMod val="40000"/>
                  <a:lumOff val="60000"/>
                </a:schemeClr>
              </a:solidFill>
              <a:effectLst/>
            </a:endParaRPr>
          </a:p>
          <a:p>
            <a:pPr marL="285750" indent="-285750" algn="just">
              <a:buFont typeface="Wingdings" panose="05000000000000000000" pitchFamily="2" charset="2"/>
              <a:buChar char="Ø"/>
            </a:pPr>
            <a:r>
              <a:rPr lang="en-US" sz="1600" b="0" i="0" dirty="0">
                <a:solidFill>
                  <a:schemeClr val="tx2">
                    <a:lumMod val="40000"/>
                    <a:lumOff val="60000"/>
                  </a:schemeClr>
                </a:solidFill>
                <a:effectLst/>
              </a:rPr>
              <a:t>Airlines known for consistently high load factors may be perceived as operationally efficient and capable of maximizing revenue through effective capacity utilization and can be successful in revenue generation </a:t>
            </a:r>
          </a:p>
          <a:p>
            <a:pPr marL="285750" indent="-285750" algn="just">
              <a:buFont typeface="Wingdings" panose="05000000000000000000" pitchFamily="2" charset="2"/>
              <a:buChar char="Ø"/>
            </a:pPr>
            <a:endParaRPr lang="en-US" sz="1600" dirty="0">
              <a:solidFill>
                <a:schemeClr val="tx2">
                  <a:lumMod val="40000"/>
                  <a:lumOff val="60000"/>
                </a:schemeClr>
              </a:solidFill>
            </a:endParaRPr>
          </a:p>
          <a:p>
            <a:pPr marL="285750" indent="-285750" algn="just">
              <a:buFont typeface="Wingdings" panose="05000000000000000000" pitchFamily="2" charset="2"/>
              <a:buChar char="Ø"/>
            </a:pPr>
            <a:r>
              <a:rPr lang="en-US" sz="1600" b="0" i="0" dirty="0">
                <a:solidFill>
                  <a:schemeClr val="tx2">
                    <a:lumMod val="40000"/>
                    <a:lumOff val="60000"/>
                  </a:schemeClr>
                </a:solidFill>
                <a:effectLst/>
              </a:rPr>
              <a:t>Passengers often associate crowded flights with popular routes and may choose carriers with higher load factors for a sense </a:t>
            </a:r>
            <a:endParaRPr lang="en-IN" sz="1600" dirty="0">
              <a:solidFill>
                <a:schemeClr val="tx2">
                  <a:lumMod val="40000"/>
                  <a:lumOff val="60000"/>
                </a:schemeClr>
              </a:solidFill>
            </a:endParaRPr>
          </a:p>
        </p:txBody>
      </p:sp>
    </p:spTree>
    <p:extLst>
      <p:ext uri="{BB962C8B-B14F-4D97-AF65-F5344CB8AC3E}">
        <p14:creationId xmlns:p14="http://schemas.microsoft.com/office/powerpoint/2010/main" val="65027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5452-DA39-4721-D5D3-2EE1B77EFCCD}"/>
              </a:ext>
            </a:extLst>
          </p:cNvPr>
          <p:cNvSpPr>
            <a:spLocks noGrp="1"/>
          </p:cNvSpPr>
          <p:nvPr>
            <p:ph type="ctrTitle"/>
          </p:nvPr>
        </p:nvSpPr>
        <p:spPr>
          <a:xfrm>
            <a:off x="3885381" y="2188096"/>
            <a:ext cx="4415339" cy="1357744"/>
          </a:xfrm>
        </p:spPr>
        <p:txBody>
          <a:bodyPr anchor="t">
            <a:normAutofit/>
          </a:bodyPr>
          <a:lstStyle/>
          <a:p>
            <a:pPr algn="ctr"/>
            <a:br>
              <a:rPr lang="en-US" sz="24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br>
            <a:r>
              <a:rPr lang="en-US" sz="24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09</a:t>
            </a:r>
            <a:br>
              <a:rPr lang="en-US" sz="24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br>
            <a:r>
              <a:rPr lang="en-US" sz="24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CONCLUSION</a:t>
            </a:r>
            <a:endParaRPr lang="en-IN" sz="24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653081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1B74-21AC-1E50-F567-39E3C0D4A503}"/>
              </a:ext>
            </a:extLst>
          </p:cNvPr>
          <p:cNvSpPr>
            <a:spLocks noGrp="1"/>
          </p:cNvSpPr>
          <p:nvPr>
            <p:ph type="title"/>
          </p:nvPr>
        </p:nvSpPr>
        <p:spPr>
          <a:xfrm>
            <a:off x="911944" y="1050958"/>
            <a:ext cx="9601196" cy="522202"/>
          </a:xfrm>
        </p:spPr>
        <p:txBody>
          <a:bodyPr>
            <a:noAutofit/>
          </a:bodyPr>
          <a:lstStyle/>
          <a:p>
            <a:pPr algn="ctr"/>
            <a:r>
              <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CONCLUSION</a:t>
            </a:r>
            <a:endParaRPr lang="en-IN"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D1C9656B-9269-682E-E79B-9485D499BEA1}"/>
              </a:ext>
            </a:extLst>
          </p:cNvPr>
          <p:cNvSpPr>
            <a:spLocks noGrp="1"/>
          </p:cNvSpPr>
          <p:nvPr>
            <p:ph idx="1"/>
          </p:nvPr>
        </p:nvSpPr>
        <p:spPr>
          <a:xfrm>
            <a:off x="613037" y="1744132"/>
            <a:ext cx="10965925" cy="4646508"/>
          </a:xfrm>
        </p:spPr>
        <p:txBody>
          <a:bodyPr>
            <a:normAutofit/>
          </a:bodyPr>
          <a:lstStyle/>
          <a:p>
            <a:pPr>
              <a:buFont typeface="Wingdings" panose="05000000000000000000" pitchFamily="2" charset="2"/>
              <a:buChar char="Ø"/>
            </a:pPr>
            <a:r>
              <a:rPr lang="en-US" sz="2400" b="1" dirty="0">
                <a:solidFill>
                  <a:schemeClr val="tx2">
                    <a:lumMod val="20000"/>
                    <a:lumOff val="80000"/>
                  </a:schemeClr>
                </a:solidFill>
                <a:latin typeface="+mj-lt"/>
              </a:rPr>
              <a:t>The analysis of passengers’ travel preferences and Airline Performance highlights a clear opportunity for airlines to enhance their business operations.</a:t>
            </a:r>
          </a:p>
          <a:p>
            <a:pPr>
              <a:buFont typeface="Wingdings" panose="05000000000000000000" pitchFamily="2" charset="2"/>
              <a:buChar char="Ø"/>
            </a:pPr>
            <a:r>
              <a:rPr lang="en-US" sz="2400" b="1" dirty="0">
                <a:solidFill>
                  <a:schemeClr val="tx2">
                    <a:lumMod val="20000"/>
                    <a:lumOff val="80000"/>
                  </a:schemeClr>
                </a:solidFill>
                <a:latin typeface="+mj-lt"/>
              </a:rPr>
              <a:t>By aligning flight schedules with passengers’ preferences and focusing on areas of high demand airlines can improve profitability and capitalize on growth opportunities. By adopting a proactive approach informed by data-driven insights, airlines can navigate the dynamic aviation landscape with confidence, ensuring sustainable growth and </a:t>
            </a:r>
            <a:r>
              <a:rPr lang="en-US" sz="2400" dirty="0">
                <a:solidFill>
                  <a:schemeClr val="tx2">
                    <a:lumMod val="20000"/>
                    <a:lumOff val="80000"/>
                  </a:schemeClr>
                </a:solidFill>
                <a:latin typeface="+mj-lt"/>
              </a:rPr>
              <a:t>success</a:t>
            </a:r>
            <a:r>
              <a:rPr lang="en-US" sz="2400" b="1" dirty="0">
                <a:solidFill>
                  <a:schemeClr val="tx2">
                    <a:lumMod val="20000"/>
                    <a:lumOff val="80000"/>
                  </a:schemeClr>
                </a:solidFill>
                <a:latin typeface="+mj-lt"/>
              </a:rPr>
              <a:t> in the market.</a:t>
            </a:r>
            <a:endParaRPr lang="en-IN" sz="2400" b="1" dirty="0">
              <a:solidFill>
                <a:schemeClr val="tx2">
                  <a:lumMod val="20000"/>
                  <a:lumOff val="80000"/>
                </a:schemeClr>
              </a:solidFill>
              <a:latin typeface="+mj-lt"/>
            </a:endParaRPr>
          </a:p>
        </p:txBody>
      </p:sp>
    </p:spTree>
    <p:extLst>
      <p:ext uri="{BB962C8B-B14F-4D97-AF65-F5344CB8AC3E}">
        <p14:creationId xmlns:p14="http://schemas.microsoft.com/office/powerpoint/2010/main" val="105559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9D8840-32A8-45FE-02D1-37D220B920D0}"/>
              </a:ext>
            </a:extLst>
          </p:cNvPr>
          <p:cNvSpPr>
            <a:spLocks noGrp="1"/>
          </p:cNvSpPr>
          <p:nvPr>
            <p:ph idx="1"/>
          </p:nvPr>
        </p:nvSpPr>
        <p:spPr>
          <a:xfrm>
            <a:off x="598714" y="990600"/>
            <a:ext cx="10145487" cy="5318760"/>
          </a:xfrm>
        </p:spPr>
        <p:txBody>
          <a:bodyPr anchor="ctr">
            <a:normAutofit/>
          </a:bodyPr>
          <a:lstStyle/>
          <a:p>
            <a:pPr marL="0" indent="0" algn="ctr">
              <a:buNone/>
            </a:pPr>
            <a:r>
              <a:rPr lang="en-US" sz="44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Thank You</a:t>
            </a:r>
            <a:endParaRPr lang="en-IN" sz="44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72135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45060-9708-C8AB-EF1D-07363CB46B87}"/>
              </a:ext>
            </a:extLst>
          </p:cNvPr>
          <p:cNvSpPr>
            <a:spLocks noGrp="1"/>
          </p:cNvSpPr>
          <p:nvPr>
            <p:ph type="title"/>
          </p:nvPr>
        </p:nvSpPr>
        <p:spPr>
          <a:xfrm>
            <a:off x="3903406" y="342049"/>
            <a:ext cx="4385187" cy="1605325"/>
          </a:xfrm>
        </p:spPr>
        <p:txBody>
          <a:bodyPr>
            <a:noAutofit/>
          </a:bodyPr>
          <a:lstStyle/>
          <a:p>
            <a:pPr algn="ctr"/>
            <a:r>
              <a:rPr lang="en-US" sz="4000" b="1" dirty="0">
                <a:solidFill>
                  <a:srgbClr val="002060"/>
                </a:solidFill>
                <a:latin typeface="Garamond" panose="02020404030301010803" pitchFamily="18" charset="0"/>
              </a:rPr>
              <a:t>AGENDA</a:t>
            </a:r>
            <a:br>
              <a:rPr lang="en-US" sz="4000" b="1" dirty="0">
                <a:latin typeface="Garamond" panose="02020404030301010803" pitchFamily="18" charset="0"/>
              </a:rPr>
            </a:br>
            <a:endParaRPr lang="en-IN" sz="4000" b="1" dirty="0">
              <a:latin typeface="Garamond" panose="02020404030301010803" pitchFamily="18" charset="0"/>
            </a:endParaRPr>
          </a:p>
        </p:txBody>
      </p:sp>
      <p:sp>
        <p:nvSpPr>
          <p:cNvPr id="3" name="Content Placeholder 9">
            <a:extLst>
              <a:ext uri="{FF2B5EF4-FFF2-40B4-BE49-F238E27FC236}">
                <a16:creationId xmlns:a16="http://schemas.microsoft.com/office/drawing/2014/main" id="{E8D7A93C-EEB4-1BCA-33B1-C3FD55D27A62}"/>
              </a:ext>
            </a:extLst>
          </p:cNvPr>
          <p:cNvSpPr txBox="1">
            <a:spLocks/>
          </p:cNvSpPr>
          <p:nvPr/>
        </p:nvSpPr>
        <p:spPr>
          <a:xfrm>
            <a:off x="1063733" y="2153849"/>
            <a:ext cx="9607661" cy="3644347"/>
          </a:xfrm>
          <a:prstGeom prst="rect">
            <a:avLst/>
          </a:prstGeom>
        </p:spPr>
        <p:txBody>
          <a:bodyPr vert="horz" lIns="45720" tIns="45720" rIns="45720" bIns="45720" rtlCol="0">
            <a:normAutofit fontScale="3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42900" indent="-342900">
              <a:buFont typeface="+mj-lt"/>
              <a:buAutoNum type="arabicPeriod"/>
            </a:pPr>
            <a:r>
              <a:rPr lang="en-US" sz="6600" dirty="0">
                <a:ea typeface="ADLaM Display" panose="02010000000000000000" pitchFamily="2" charset="0"/>
                <a:cs typeface="ADLaM Display" panose="02010000000000000000" pitchFamily="2" charset="0"/>
              </a:rPr>
              <a:t>INTRODUCTION</a:t>
            </a:r>
          </a:p>
          <a:p>
            <a:pPr marL="342900" indent="-342900">
              <a:buFont typeface="+mj-lt"/>
              <a:buAutoNum type="arabicPeriod"/>
            </a:pPr>
            <a:r>
              <a:rPr lang="en-US" sz="6600" dirty="0">
                <a:ea typeface="ADLaM Display" panose="02010000000000000000" pitchFamily="2" charset="0"/>
                <a:cs typeface="ADLaM Display" panose="02010000000000000000" pitchFamily="2" charset="0"/>
              </a:rPr>
              <a:t>DATA SOURCE AND TOOLS</a:t>
            </a:r>
          </a:p>
          <a:p>
            <a:pPr marL="342900" indent="-342900">
              <a:buFont typeface="+mj-lt"/>
              <a:buAutoNum type="arabicPeriod"/>
            </a:pPr>
            <a:r>
              <a:rPr lang="en-US" sz="6600" dirty="0">
                <a:ea typeface="ADLaM Display" panose="02010000000000000000" pitchFamily="2" charset="0"/>
                <a:cs typeface="ADLaM Display" panose="02010000000000000000" pitchFamily="2" charset="0"/>
              </a:rPr>
              <a:t>BUSINESS OBJECTIVES AND KEY FINDINGS</a:t>
            </a:r>
          </a:p>
          <a:p>
            <a:pPr marL="342900" indent="-342900">
              <a:buFont typeface="+mj-lt"/>
              <a:buAutoNum type="arabicPeriod"/>
            </a:pPr>
            <a:r>
              <a:rPr lang="en-US" sz="6600" dirty="0">
                <a:ea typeface="ADLaM Display" panose="02010000000000000000" pitchFamily="2" charset="0"/>
                <a:cs typeface="ADLaM Display" panose="02010000000000000000" pitchFamily="2" charset="0"/>
              </a:rPr>
              <a:t>OVERVIEW</a:t>
            </a:r>
          </a:p>
          <a:p>
            <a:pPr marL="342900" indent="-342900">
              <a:buFont typeface="+mj-lt"/>
              <a:buAutoNum type="arabicPeriod"/>
            </a:pPr>
            <a:r>
              <a:rPr lang="en-US" sz="6600" dirty="0">
                <a:ea typeface="ADLaM Display" panose="02010000000000000000" pitchFamily="2" charset="0"/>
                <a:cs typeface="ADLaM Display" panose="02010000000000000000" pitchFamily="2" charset="0"/>
              </a:rPr>
              <a:t>VISUALIZATIONS</a:t>
            </a:r>
          </a:p>
          <a:p>
            <a:pPr marL="342900" indent="-342900">
              <a:buFont typeface="+mj-lt"/>
              <a:buAutoNum type="arabicPeriod"/>
            </a:pPr>
            <a:r>
              <a:rPr lang="en-US" sz="6600" dirty="0">
                <a:ea typeface="ADLaM Display" panose="02010000000000000000" pitchFamily="2" charset="0"/>
                <a:cs typeface="ADLaM Display" panose="02010000000000000000" pitchFamily="2" charset="0"/>
              </a:rPr>
              <a:t>FACTORS OF THE AIRLINE INDUSTRY</a:t>
            </a:r>
          </a:p>
          <a:p>
            <a:pPr marL="342900" indent="-342900">
              <a:buFont typeface="+mj-lt"/>
              <a:buAutoNum type="arabicPeriod"/>
            </a:pPr>
            <a:r>
              <a:rPr lang="en-US" sz="6600" dirty="0">
                <a:ea typeface="ADLaM Display" panose="02010000000000000000" pitchFamily="2" charset="0"/>
                <a:cs typeface="ADLaM Display" panose="02010000000000000000" pitchFamily="2" charset="0"/>
              </a:rPr>
              <a:t>RECOMMENDATIONS</a:t>
            </a:r>
          </a:p>
          <a:p>
            <a:pPr marL="342900" indent="-342900">
              <a:buFont typeface="+mj-lt"/>
              <a:buAutoNum type="arabicPeriod"/>
            </a:pPr>
            <a:r>
              <a:rPr lang="en-US" sz="6600" dirty="0">
                <a:ea typeface="ADLaM Display" panose="02010000000000000000" pitchFamily="2" charset="0"/>
                <a:cs typeface="ADLaM Display" panose="02010000000000000000" pitchFamily="2" charset="0"/>
              </a:rPr>
              <a:t>KEY INSIGHTS</a:t>
            </a:r>
          </a:p>
          <a:p>
            <a:pPr marL="342900" indent="-342900">
              <a:buFont typeface="+mj-lt"/>
              <a:buAutoNum type="arabicPeriod"/>
            </a:pPr>
            <a:r>
              <a:rPr lang="en-US" sz="6600" dirty="0">
                <a:ea typeface="ADLaM Display" panose="02010000000000000000" pitchFamily="2" charset="0"/>
                <a:cs typeface="ADLaM Display" panose="02010000000000000000" pitchFamily="2" charset="0"/>
              </a:rPr>
              <a:t>CONCLUSION</a:t>
            </a:r>
          </a:p>
          <a:p>
            <a:pPr marL="342900" indent="-342900">
              <a:buFont typeface="+mj-lt"/>
              <a:buAutoNum type="arabicPeriod"/>
            </a:pPr>
            <a:endParaRPr lang="en-US" sz="1700" b="1" dirty="0">
              <a:latin typeface="Garamond" panose="02020404030301010803" pitchFamily="18" charset="0"/>
              <a:ea typeface="ADLaM Display" panose="02010000000000000000" pitchFamily="2" charset="0"/>
              <a:cs typeface="ADLaM Display" panose="02010000000000000000" pitchFamily="2" charset="0"/>
            </a:endParaRPr>
          </a:p>
          <a:p>
            <a:pPr marL="457200" indent="-457200">
              <a:buFont typeface="+mj-lt"/>
              <a:buAutoNum type="arabicPeriod"/>
            </a:pPr>
            <a:endParaRPr lang="en-US" sz="2000" b="1" dirty="0">
              <a:latin typeface="Garamond" panose="02020404030301010803" pitchFamily="18" charset="0"/>
              <a:ea typeface="ADLaM Display" panose="02010000000000000000" pitchFamily="2" charset="0"/>
              <a:cs typeface="ADLaM Display" panose="02010000000000000000" pitchFamily="2" charset="0"/>
            </a:endParaRPr>
          </a:p>
          <a:p>
            <a:pPr marL="457200" indent="-457200">
              <a:buFont typeface="+mj-lt"/>
              <a:buAutoNum type="arabicPeriod"/>
            </a:pPr>
            <a:endParaRPr lang="en-US" sz="2000" b="1" dirty="0">
              <a:latin typeface="Garamond" panose="02020404030301010803" pitchFamily="18" charset="0"/>
              <a:ea typeface="ADLaM Display" panose="02010000000000000000" pitchFamily="2" charset="0"/>
              <a:cs typeface="ADLaM Display" panose="02010000000000000000" pitchFamily="2" charset="0"/>
            </a:endParaRPr>
          </a:p>
          <a:p>
            <a:pPr marL="457200" indent="-457200">
              <a:buFont typeface="+mj-lt"/>
              <a:buAutoNum type="arabicPeriod"/>
            </a:pPr>
            <a:endParaRPr lang="en-US" sz="2000" b="1" dirty="0">
              <a:latin typeface="Garamond" panose="02020404030301010803" pitchFamily="18" charset="0"/>
              <a:ea typeface="ADLaM Display" panose="02010000000000000000" pitchFamily="2" charset="0"/>
              <a:cs typeface="ADLaM Display" panose="02010000000000000000" pitchFamily="2" charset="0"/>
            </a:endParaRPr>
          </a:p>
          <a:p>
            <a:pPr marL="457200" indent="-457200">
              <a:buFont typeface="+mj-lt"/>
              <a:buAutoNum type="arabicPeriod"/>
            </a:pPr>
            <a:endParaRPr lang="en-US" sz="2000" b="1" dirty="0">
              <a:latin typeface="Garamond" panose="02020404030301010803" pitchFamily="18" charset="0"/>
              <a:ea typeface="ADLaM Display" panose="02010000000000000000" pitchFamily="2" charset="0"/>
              <a:cs typeface="ADLaM Display" panose="02010000000000000000" pitchFamily="2" charset="0"/>
            </a:endParaRPr>
          </a:p>
          <a:p>
            <a:pPr marL="457200" indent="-457200">
              <a:buFont typeface="+mj-lt"/>
              <a:buAutoNum type="arabicPeriod"/>
            </a:pPr>
            <a:endParaRPr lang="en-US" b="1" dirty="0">
              <a:latin typeface="Garamond" panose="02020404030301010803" pitchFamily="18" charset="0"/>
            </a:endParaRPr>
          </a:p>
          <a:p>
            <a:pPr marL="457200" indent="-457200">
              <a:buFont typeface="+mj-lt"/>
              <a:buAutoNum type="arabicPeriod"/>
            </a:pPr>
            <a:endParaRPr lang="en-IN" b="1" dirty="0">
              <a:latin typeface="Garamond" panose="02020404030301010803" pitchFamily="18" charset="0"/>
            </a:endParaRPr>
          </a:p>
        </p:txBody>
      </p:sp>
    </p:spTree>
    <p:extLst>
      <p:ext uri="{BB962C8B-B14F-4D97-AF65-F5344CB8AC3E}">
        <p14:creationId xmlns:p14="http://schemas.microsoft.com/office/powerpoint/2010/main" val="256455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77AA-2057-F29E-E58C-02EA5608D28C}"/>
              </a:ext>
            </a:extLst>
          </p:cNvPr>
          <p:cNvSpPr>
            <a:spLocks noGrp="1"/>
          </p:cNvSpPr>
          <p:nvPr>
            <p:ph type="ctrTitle"/>
          </p:nvPr>
        </p:nvSpPr>
        <p:spPr>
          <a:xfrm>
            <a:off x="3153291" y="1442884"/>
            <a:ext cx="4702683" cy="2381863"/>
          </a:xfrm>
        </p:spPr>
        <p:txBody>
          <a:bodyPr anchor="t">
            <a:noAutofit/>
          </a:bodyPr>
          <a:lstStyle/>
          <a:p>
            <a:pPr algn="ctr"/>
            <a:r>
              <a:rPr lang="en-US" sz="3600" b="1"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01</a:t>
            </a:r>
            <a:br>
              <a:rPr lang="en-US" sz="3600" b="1"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br>
            <a:br>
              <a:rPr lang="en-US" sz="3600" b="1"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br>
            <a:r>
              <a:rPr lang="en-US" sz="36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Introduction</a:t>
            </a:r>
            <a:endParaRPr lang="en-IN" sz="36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914118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879D65-9B39-00C3-F805-5CD5A093310D}"/>
              </a:ext>
            </a:extLst>
          </p:cNvPr>
          <p:cNvSpPr>
            <a:spLocks noGrp="1"/>
          </p:cNvSpPr>
          <p:nvPr>
            <p:ph type="body" idx="1"/>
          </p:nvPr>
        </p:nvSpPr>
        <p:spPr>
          <a:xfrm>
            <a:off x="1094920" y="742434"/>
            <a:ext cx="10643616" cy="5510783"/>
          </a:xfrm>
        </p:spPr>
        <p:txBody>
          <a:bodyPr>
            <a:normAutofit/>
          </a:bodyPr>
          <a:lstStyle/>
          <a:p>
            <a:pPr marL="342900" indent="-342900">
              <a:buFont typeface="Wingdings" panose="05000000000000000000" pitchFamily="2" charset="2"/>
              <a:buChar char="Ø"/>
            </a:pPr>
            <a:endParaRPr lang="en-US" sz="2400" b="1" dirty="0">
              <a:solidFill>
                <a:schemeClr val="tx2">
                  <a:lumMod val="20000"/>
                  <a:lumOff val="80000"/>
                </a:schemeClr>
              </a:solidFill>
              <a:latin typeface="Garamond" panose="02020404030301010803" pitchFamily="18" charset="0"/>
              <a:ea typeface="ADLaM Display" panose="02010000000000000000" pitchFamily="2" charset="0"/>
              <a:cs typeface="ADLaM Display" panose="02010000000000000000" pitchFamily="2" charset="0"/>
            </a:endParaRPr>
          </a:p>
          <a:p>
            <a:pPr marL="342900" indent="-342900">
              <a:buFont typeface="Wingdings" panose="05000000000000000000" pitchFamily="2" charset="2"/>
              <a:buChar char="Ø"/>
            </a:pPr>
            <a:r>
              <a:rPr lang="en-US" sz="2800" dirty="0">
                <a:solidFill>
                  <a:schemeClr val="tx2">
                    <a:lumMod val="20000"/>
                    <a:lumOff val="80000"/>
                  </a:schemeClr>
                </a:solidFill>
                <a:latin typeface="+mj-lt"/>
                <a:ea typeface="ADLaM Display" panose="02010000000000000000" pitchFamily="2" charset="0"/>
                <a:cs typeface="ADLaM Display" panose="02010000000000000000" pitchFamily="2" charset="0"/>
              </a:rPr>
              <a:t>High Cloud Airlines Offers airline companies valuable insights into market trends, customer behavior, and operational performance.</a:t>
            </a:r>
          </a:p>
          <a:p>
            <a:pPr marL="342900" indent="-342900">
              <a:buFont typeface="Wingdings" panose="05000000000000000000" pitchFamily="2" charset="2"/>
              <a:buChar char="Ø"/>
            </a:pPr>
            <a:endParaRPr lang="en-US" sz="2800" dirty="0">
              <a:solidFill>
                <a:schemeClr val="tx2">
                  <a:lumMod val="20000"/>
                  <a:lumOff val="80000"/>
                </a:schemeClr>
              </a:solidFill>
              <a:latin typeface="+mj-lt"/>
              <a:ea typeface="ADLaM Display" panose="02010000000000000000" pitchFamily="2" charset="0"/>
              <a:cs typeface="ADLaM Display" panose="02010000000000000000" pitchFamily="2" charset="0"/>
            </a:endParaRPr>
          </a:p>
          <a:p>
            <a:pPr marL="342900" indent="-342900">
              <a:buFont typeface="Wingdings" panose="05000000000000000000" pitchFamily="2" charset="2"/>
              <a:buChar char="Ø"/>
            </a:pPr>
            <a:r>
              <a:rPr lang="en-US" sz="2800" dirty="0">
                <a:solidFill>
                  <a:schemeClr val="tx2">
                    <a:lumMod val="20000"/>
                    <a:lumOff val="80000"/>
                  </a:schemeClr>
                </a:solidFill>
                <a:latin typeface="+mj-lt"/>
                <a:ea typeface="ADLaM Display" panose="02010000000000000000" pitchFamily="2" charset="0"/>
                <a:cs typeface="ADLaM Display" panose="02010000000000000000" pitchFamily="2" charset="0"/>
              </a:rPr>
              <a:t>In this project, we aim to analyze and present the top routes (from to city) based on the number of flights, along with identifying the load factor occupied on weekends verses weekdays.</a:t>
            </a:r>
          </a:p>
          <a:p>
            <a:pPr marL="342900" indent="-342900">
              <a:buFont typeface="Wingdings" panose="05000000000000000000" pitchFamily="2" charset="2"/>
              <a:buChar char="Ø"/>
            </a:pPr>
            <a:endParaRPr lang="en-US" sz="3200" dirty="0">
              <a:solidFill>
                <a:schemeClr val="accent3">
                  <a:lumMod val="40000"/>
                  <a:lumOff val="60000"/>
                </a:schemeClr>
              </a:solidFill>
              <a:latin typeface="+mj-lt"/>
              <a:ea typeface="ADLaM Display" panose="02010000000000000000" pitchFamily="2" charset="0"/>
              <a:cs typeface="ADLaM Display" panose="02010000000000000000" pitchFamily="2" charset="0"/>
            </a:endParaRPr>
          </a:p>
          <a:p>
            <a:pPr marL="342900" indent="-342900">
              <a:buFont typeface="Wingdings" panose="05000000000000000000" pitchFamily="2" charset="2"/>
              <a:buChar char="Ø"/>
            </a:pPr>
            <a:endParaRPr lang="en-US" sz="2400" b="1" dirty="0">
              <a:solidFill>
                <a:srgbClr val="996600"/>
              </a:solidFill>
              <a:latin typeface="Garamond" panose="02020404030301010803" pitchFamily="18" charset="0"/>
              <a:ea typeface="ADLaM Display" panose="02010000000000000000" pitchFamily="2" charset="0"/>
              <a:cs typeface="ADLaM Display" panose="02010000000000000000" pitchFamily="2" charset="0"/>
            </a:endParaRPr>
          </a:p>
          <a:p>
            <a:pPr marL="342900" indent="-342900">
              <a:buFont typeface="Wingdings" panose="05000000000000000000" pitchFamily="2" charset="2"/>
              <a:buChar char="Ø"/>
            </a:pPr>
            <a:endParaRPr lang="en-US" sz="2400" b="1" dirty="0">
              <a:solidFill>
                <a:schemeClr val="tx1">
                  <a:lumMod val="95000"/>
                  <a:lumOff val="5000"/>
                </a:schemeClr>
              </a:solidFill>
              <a:latin typeface="Garamond" panose="02020404030301010803" pitchFamily="18"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46372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75CA469-3761-B3B3-98CB-EAF626A5E397}"/>
              </a:ext>
            </a:extLst>
          </p:cNvPr>
          <p:cNvSpPr txBox="1">
            <a:spLocks/>
          </p:cNvSpPr>
          <p:nvPr/>
        </p:nvSpPr>
        <p:spPr>
          <a:xfrm>
            <a:off x="2155755" y="2364253"/>
            <a:ext cx="6722773" cy="1332675"/>
          </a:xfrm>
          <a:prstGeom prst="rect">
            <a:avLst/>
          </a:prstGeom>
        </p:spPr>
        <p:txBody>
          <a:bodyPr vert="horz" lIns="91440" tIns="45720" rIns="91440" bIns="45720" rtlCol="0" anchor="t">
            <a:normAutofit fontScale="92500"/>
          </a:bodyPr>
          <a:lstStyle>
            <a:lvl1pPr algn="r" defTabSz="914400" rtl="0" eaLnBrk="1" latinLnBrk="0" hangingPunct="1">
              <a:lnSpc>
                <a:spcPct val="80000"/>
              </a:lnSpc>
              <a:spcBef>
                <a:spcPct val="0"/>
              </a:spcBef>
              <a:buNone/>
              <a:defRPr sz="5000" kern="1200" cap="all" spc="200" baseline="0">
                <a:solidFill>
                  <a:schemeClr val="tx1">
                    <a:lumMod val="95000"/>
                    <a:lumOff val="5000"/>
                  </a:schemeClr>
                </a:solidFill>
                <a:latin typeface="+mj-lt"/>
                <a:ea typeface="+mj-ea"/>
                <a:cs typeface="+mj-cs"/>
              </a:defRPr>
            </a:lvl1pPr>
          </a:lstStyle>
          <a:p>
            <a:pPr algn="ctr"/>
            <a:r>
              <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02</a:t>
            </a:r>
            <a:br>
              <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br>
            <a:br>
              <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br>
            <a:r>
              <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Data </a:t>
            </a:r>
            <a:r>
              <a:rPr lang="en-US" sz="30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Sources</a:t>
            </a:r>
            <a:r>
              <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 and </a:t>
            </a:r>
            <a:r>
              <a:rPr lang="en-US" sz="32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Tools</a:t>
            </a:r>
            <a:r>
              <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 Used</a:t>
            </a:r>
            <a:endParaRPr lang="en-IN"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448854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D3A8-1AA6-AEAE-2077-76C61570F05C}"/>
              </a:ext>
            </a:extLst>
          </p:cNvPr>
          <p:cNvSpPr>
            <a:spLocks noGrp="1"/>
          </p:cNvSpPr>
          <p:nvPr>
            <p:ph type="title"/>
          </p:nvPr>
        </p:nvSpPr>
        <p:spPr>
          <a:xfrm>
            <a:off x="1352805" y="147139"/>
            <a:ext cx="8534400" cy="1507067"/>
          </a:xfrm>
        </p:spPr>
        <p:txBody>
          <a:bodyPr>
            <a:normAutofit/>
          </a:bodyPr>
          <a:lstStyle/>
          <a:p>
            <a:pPr algn="ctr"/>
            <a:r>
              <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Data Source: HIGH CLOUD AIRLINE  </a:t>
            </a:r>
            <a:endParaRPr lang="en-IN"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11" name="Content Placeholder 10">
            <a:extLst>
              <a:ext uri="{FF2B5EF4-FFF2-40B4-BE49-F238E27FC236}">
                <a16:creationId xmlns:a16="http://schemas.microsoft.com/office/drawing/2014/main" id="{08B14CC8-F9BD-4A15-0656-D4C3A000C0A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6181" t="2310" r="16439" b="-2310"/>
          <a:stretch/>
        </p:blipFill>
        <p:spPr>
          <a:xfrm>
            <a:off x="2062120" y="2648752"/>
            <a:ext cx="2286768" cy="1303867"/>
          </a:xfrm>
          <a:ln>
            <a:solidFill>
              <a:schemeClr val="bg1"/>
            </a:solidFill>
          </a:ln>
        </p:spPr>
      </p:pic>
      <p:pic>
        <p:nvPicPr>
          <p:cNvPr id="7" name="Picture 6">
            <a:extLst>
              <a:ext uri="{FF2B5EF4-FFF2-40B4-BE49-F238E27FC236}">
                <a16:creationId xmlns:a16="http://schemas.microsoft.com/office/drawing/2014/main" id="{8E7EB7B4-D3FD-2DBD-8FCA-3381D14B8A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926" y="2500586"/>
            <a:ext cx="2525964" cy="1600200"/>
          </a:xfrm>
          <a:prstGeom prst="rect">
            <a:avLst/>
          </a:prstGeom>
        </p:spPr>
      </p:pic>
      <p:pic>
        <p:nvPicPr>
          <p:cNvPr id="13" name="Picture 12">
            <a:extLst>
              <a:ext uri="{FF2B5EF4-FFF2-40B4-BE49-F238E27FC236}">
                <a16:creationId xmlns:a16="http://schemas.microsoft.com/office/drawing/2014/main" id="{DFAB0C5F-8DBE-1720-349C-0EA5C38C7D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3955" y="4582811"/>
            <a:ext cx="2863098" cy="1500895"/>
          </a:xfrm>
          <a:prstGeom prst="rect">
            <a:avLst/>
          </a:prstGeom>
        </p:spPr>
      </p:pic>
      <p:pic>
        <p:nvPicPr>
          <p:cNvPr id="15" name="Picture 14">
            <a:extLst>
              <a:ext uri="{FF2B5EF4-FFF2-40B4-BE49-F238E27FC236}">
                <a16:creationId xmlns:a16="http://schemas.microsoft.com/office/drawing/2014/main" id="{0ABA402A-DDC7-CA77-A331-765B7136C4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3188" y="4582811"/>
            <a:ext cx="2713702" cy="1481474"/>
          </a:xfrm>
          <a:prstGeom prst="rect">
            <a:avLst/>
          </a:prstGeom>
        </p:spPr>
      </p:pic>
    </p:spTree>
    <p:extLst>
      <p:ext uri="{BB962C8B-B14F-4D97-AF65-F5344CB8AC3E}">
        <p14:creationId xmlns:p14="http://schemas.microsoft.com/office/powerpoint/2010/main" val="727838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C1184C0-CB54-918F-E2AB-B0C35DCBFBF3}"/>
              </a:ext>
            </a:extLst>
          </p:cNvPr>
          <p:cNvSpPr txBox="1">
            <a:spLocks/>
          </p:cNvSpPr>
          <p:nvPr/>
        </p:nvSpPr>
        <p:spPr>
          <a:xfrm>
            <a:off x="442452" y="2084437"/>
            <a:ext cx="9067800" cy="1223297"/>
          </a:xfrm>
          <a:prstGeom prst="rect">
            <a:avLst/>
          </a:prstGeom>
        </p:spPr>
        <p:txBody>
          <a:bodyPr vert="horz" lIns="91440" tIns="45720" rIns="91440" bIns="45720" rtlCol="0" anchor="t">
            <a:normAutofit/>
          </a:bodyPr>
          <a:lstStyle>
            <a:lvl1pPr algn="r" defTabSz="914400" rtl="0" eaLnBrk="1" latinLnBrk="0" hangingPunct="1">
              <a:lnSpc>
                <a:spcPct val="80000"/>
              </a:lnSpc>
              <a:spcBef>
                <a:spcPct val="0"/>
              </a:spcBef>
              <a:buNone/>
              <a:defRPr sz="5000" kern="1200" cap="all" spc="200" baseline="0">
                <a:solidFill>
                  <a:schemeClr val="tx1">
                    <a:lumMod val="95000"/>
                    <a:lumOff val="5000"/>
                  </a:schemeClr>
                </a:solidFill>
                <a:latin typeface="+mj-lt"/>
                <a:ea typeface="+mj-ea"/>
                <a:cs typeface="+mj-cs"/>
              </a:defRPr>
            </a:lvl1pPr>
          </a:lstStyle>
          <a:p>
            <a:pPr algn="ctr"/>
            <a:r>
              <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03</a:t>
            </a:r>
            <a:br>
              <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br>
            <a:br>
              <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br>
            <a:r>
              <a:rPr lang="en-US"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Business Objectives and Key Findings </a:t>
            </a:r>
            <a:endParaRPr lang="en-IN" sz="2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588604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4D17A-F2BE-703D-C482-B3D191C6E2D1}"/>
              </a:ext>
            </a:extLst>
          </p:cNvPr>
          <p:cNvSpPr>
            <a:spLocks noGrp="1"/>
          </p:cNvSpPr>
          <p:nvPr>
            <p:ph type="title"/>
          </p:nvPr>
        </p:nvSpPr>
        <p:spPr>
          <a:xfrm>
            <a:off x="233680" y="585216"/>
            <a:ext cx="11531600" cy="1499616"/>
          </a:xfrm>
        </p:spPr>
        <p:txBody>
          <a:bodyPr>
            <a:normAutofit/>
          </a:bodyPr>
          <a:lstStyle/>
          <a:p>
            <a:pPr algn="ctr"/>
            <a:r>
              <a:rPr lang="en-US" sz="32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   Business Objectives &amp; Key Findings </a:t>
            </a:r>
            <a:endParaRPr lang="en-IN" sz="32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58048730-0F6D-F4F7-04E6-8E6D6BD1466B}"/>
              </a:ext>
            </a:extLst>
          </p:cNvPr>
          <p:cNvSpPr>
            <a:spLocks noGrp="1"/>
          </p:cNvSpPr>
          <p:nvPr>
            <p:ph idx="1"/>
          </p:nvPr>
        </p:nvSpPr>
        <p:spPr>
          <a:xfrm>
            <a:off x="426720" y="1656080"/>
            <a:ext cx="11292840" cy="4404360"/>
          </a:xfrm>
        </p:spPr>
        <p:txBody>
          <a:bodyPr>
            <a:normAutofit/>
          </a:bodyPr>
          <a:lstStyle/>
          <a:p>
            <a:pPr>
              <a:buFont typeface="Wingdings" panose="05000000000000000000" pitchFamily="2" charset="2"/>
              <a:buChar char="Ø"/>
            </a:pPr>
            <a:r>
              <a:rPr lang="en-US" sz="2400" dirty="0">
                <a:solidFill>
                  <a:schemeClr val="accent3">
                    <a:lumMod val="40000"/>
                    <a:lumOff val="60000"/>
                  </a:schemeClr>
                </a:solidFill>
                <a:latin typeface="+mj-lt"/>
                <a:ea typeface="ADLaM Display" panose="02010000000000000000" pitchFamily="2" charset="0"/>
                <a:cs typeface="ADLaM Display" panose="02010000000000000000" pitchFamily="2" charset="0"/>
              </a:rPr>
              <a:t> </a:t>
            </a:r>
            <a:r>
              <a:rPr lang="en-US" sz="2400" dirty="0">
                <a:solidFill>
                  <a:schemeClr val="tx2">
                    <a:lumMod val="20000"/>
                    <a:lumOff val="80000"/>
                  </a:schemeClr>
                </a:solidFill>
                <a:latin typeface="+mj-lt"/>
                <a:ea typeface="ADLaM Display" panose="02010000000000000000" pitchFamily="2" charset="0"/>
                <a:cs typeface="ADLaM Display" panose="02010000000000000000" pitchFamily="2" charset="0"/>
              </a:rPr>
              <a:t>The High Cloud Airlines Project aims to enhance the overall customer experience by delivering personalized services and seamless digital interactions , which will lead to increased passenger satisfactions. Additionally, the project focuses on boosting operational efficiency by optimizing flight operations, Reducing delays, and improving on-time performance. Finally ,the project seeks to increase revenue streams by diversifying  income through </a:t>
            </a:r>
            <a:r>
              <a:rPr lang="en-IN" sz="2400" b="0" i="0" dirty="0">
                <a:solidFill>
                  <a:schemeClr val="tx2">
                    <a:lumMod val="20000"/>
                    <a:lumOff val="80000"/>
                  </a:schemeClr>
                </a:solidFill>
                <a:effectLst/>
                <a:latin typeface="+mj-lt"/>
                <a:ea typeface="ADLaM Display" panose="02010000000000000000" pitchFamily="2" charset="0"/>
                <a:cs typeface="ADLaM Display" panose="02010000000000000000" pitchFamily="2" charset="0"/>
              </a:rPr>
              <a:t>providing necessary support towards services and strategic partnerships.</a:t>
            </a:r>
            <a:endParaRPr lang="en-IN" sz="2400" dirty="0">
              <a:solidFill>
                <a:schemeClr val="tx2">
                  <a:lumMod val="20000"/>
                  <a:lumOff val="80000"/>
                </a:schemeClr>
              </a:solidFill>
              <a:latin typeface="+mj-lt"/>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32094930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2013</TotalTime>
  <Words>1236</Words>
  <Application>Microsoft Office PowerPoint</Application>
  <PresentationFormat>Widescreen</PresentationFormat>
  <Paragraphs>125</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ADLaM Display</vt:lpstr>
      <vt:lpstr>Arial</vt:lpstr>
      <vt:lpstr>Calibri</vt:lpstr>
      <vt:lpstr>Century Gothic</vt:lpstr>
      <vt:lpstr>Garamond</vt:lpstr>
      <vt:lpstr>Roboto</vt:lpstr>
      <vt:lpstr>Wingdings</vt:lpstr>
      <vt:lpstr>Wingdings 3</vt:lpstr>
      <vt:lpstr>Slice</vt:lpstr>
      <vt:lpstr>PowerPoint Presentation</vt:lpstr>
      <vt:lpstr>        HIGH CLOUD AIRLINES DATA ANALYSIS       PROJECT: P637       GROUP NO: 2  </vt:lpstr>
      <vt:lpstr>AGENDA </vt:lpstr>
      <vt:lpstr>01  Introduction</vt:lpstr>
      <vt:lpstr>PowerPoint Presentation</vt:lpstr>
      <vt:lpstr>PowerPoint Presentation</vt:lpstr>
      <vt:lpstr>Data Source: HIGH CLOUD AIRLINE  </vt:lpstr>
      <vt:lpstr>PowerPoint Presentation</vt:lpstr>
      <vt:lpstr>   Business Objectives &amp; Key Findings </vt:lpstr>
      <vt:lpstr>04  OVERVIEW</vt:lpstr>
      <vt:lpstr>PowerPoint Presentation</vt:lpstr>
      <vt:lpstr>05  Visualization</vt:lpstr>
      <vt:lpstr>Find the load Factor percentage on a yearly Quarterly and Monthly basis</vt:lpstr>
      <vt:lpstr>Identify how much load factor is occupied on Weekends vs Weekdays. </vt:lpstr>
      <vt:lpstr>Identify the Top 5 Airlines based passenger preference </vt:lpstr>
      <vt:lpstr>Display top Routes (from to City) based on the Number of Flights </vt:lpstr>
      <vt:lpstr> Dashboard</vt:lpstr>
      <vt:lpstr> </vt:lpstr>
      <vt:lpstr>PowerPoint Presentation</vt:lpstr>
      <vt:lpstr>07  RECOMMENDATIONS</vt:lpstr>
      <vt:lpstr>PowerPoint Presentation</vt:lpstr>
      <vt:lpstr> 08 KEY INSIGHTS</vt:lpstr>
      <vt:lpstr>PowerPoint Presentation</vt:lpstr>
      <vt:lpstr>PowerPoint Presentation</vt:lpstr>
      <vt:lpstr> 09 CONCLUSION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Viral Yadav</dc:creator>
  <cp:lastModifiedBy>Nithya R</cp:lastModifiedBy>
  <cp:revision>119</cp:revision>
  <dcterms:created xsi:type="dcterms:W3CDTF">2024-10-08T10:20:53Z</dcterms:created>
  <dcterms:modified xsi:type="dcterms:W3CDTF">2024-10-15T11:25:59Z</dcterms:modified>
</cp:coreProperties>
</file>