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6" r:id="rId4"/>
    <p:sldId id="267" r:id="rId5"/>
    <p:sldId id="259" r:id="rId6"/>
    <p:sldId id="265" r:id="rId7"/>
    <p:sldId id="268" r:id="rId8"/>
    <p:sldId id="269" r:id="rId9"/>
    <p:sldId id="270" r:id="rId10"/>
    <p:sldId id="263" r:id="rId11"/>
    <p:sldId id="261" r:id="rId12"/>
    <p:sldId id="262" r:id="rId13"/>
  </p:sldIdLst>
  <p:sldSz cx="9144000" cy="5143500" type="screen16x9"/>
  <p:notesSz cx="9144000" cy="5143500"/>
  <p:embeddedFontLst>
    <p:embeddedFont>
      <p:font typeface="Calibri" panose="020F0502020204030204" pitchFamily="34" charset="0"/>
      <p:regular r:id="rId14"/>
      <p:bold r:id="rId15"/>
      <p:italic r:id="rId16"/>
      <p:boldItalic r:id="rId17"/>
    </p:embeddedFont>
    <p:embeddedFont>
      <p:font typeface="CHCNIJ+PublicSans-Bold" panose="020B0604020202020204"/>
      <p:regular r:id="rId18"/>
    </p:embeddedFont>
    <p:embeddedFont>
      <p:font typeface="SJNKRS+ArialMT" panose="020B0604020202020204"/>
      <p:regular r:id="rId19"/>
    </p:embeddedFont>
    <p:embeddedFont>
      <p:font typeface="SLFRMA+PublicSans-BoldItalic" panose="020B0604020202020204"/>
      <p:regular r:id="rId20"/>
    </p:embeddedFont>
    <p:embeddedFont>
      <p:font typeface="WTWGOU+Arial-BoldMT"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47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0" y="2692811"/>
            <a:ext cx="4283968"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IN" sz="2400" b="1" dirty="0">
                <a:solidFill>
                  <a:srgbClr val="223669"/>
                </a:solidFill>
                <a:latin typeface="Times New Roman" panose="02020603050405020304" pitchFamily="18" charset="0"/>
                <a:cs typeface="Times New Roman" panose="02020603050405020304" pitchFamily="18" charset="0"/>
              </a:rPr>
              <a:t>FOOD ORDERING SYSTEM</a:t>
            </a:r>
            <a:r>
              <a:rPr sz="2400" b="1" dirty="0">
                <a:solidFill>
                  <a:srgbClr val="223669"/>
                </a:solidFill>
                <a:latin typeface="Times New Roman" panose="02020603050405020304" pitchFamily="18" charset="0"/>
                <a:cs typeface="Times New Roman" panose="02020603050405020304" pitchFamily="18" charset="0"/>
              </a:rPr>
              <a:t>”</a:t>
            </a:r>
          </a:p>
          <a:p>
            <a:pPr marL="12" marR="0">
              <a:lnSpc>
                <a:spcPts val="2819"/>
              </a:lnSpc>
              <a:spcBef>
                <a:spcPts val="2852"/>
              </a:spcBef>
              <a:spcAft>
                <a:spcPts val="0"/>
              </a:spcAft>
            </a:pPr>
            <a:r>
              <a:rPr lang="en-IN" sz="2400" b="1" dirty="0">
                <a:solidFill>
                  <a:srgbClr val="223669"/>
                </a:solidFill>
                <a:latin typeface="CHCNIJ+PublicSans-Bold"/>
                <a:cs typeface="CHCNIJ+PublicSans-Bold"/>
              </a:rPr>
              <a:t>    </a:t>
            </a:r>
            <a:r>
              <a:rPr sz="2400" b="1" dirty="0">
                <a:solidFill>
                  <a:srgbClr val="223669"/>
                </a:solidFill>
                <a:latin typeface="CHCNIJ+PublicSans-Bold"/>
                <a:cs typeface="CHCNIJ+PublicSans-Bold"/>
              </a:rPr>
              <a:t>Task - </a:t>
            </a:r>
            <a:r>
              <a:rPr lang="en-IN" sz="2400" b="1" dirty="0">
                <a:solidFill>
                  <a:srgbClr val="223669"/>
                </a:solidFill>
                <a:latin typeface="Times New Roman" panose="02020603050405020304" pitchFamily="18" charset="0"/>
                <a:cs typeface="Times New Roman" panose="02020603050405020304" pitchFamily="18" charset="0"/>
              </a:rPr>
              <a:t>4</a:t>
            </a:r>
            <a:endParaRPr sz="2400" b="1" dirty="0">
              <a:solidFill>
                <a:srgbClr val="22366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540F-850A-067D-BF1D-1A782736DA3D}"/>
              </a:ext>
            </a:extLst>
          </p:cNvPr>
          <p:cNvSpPr>
            <a:spLocks noGrp="1"/>
          </p:cNvSpPr>
          <p:nvPr>
            <p:ph type="title"/>
          </p:nvPr>
        </p:nvSpPr>
        <p:spPr>
          <a:xfrm>
            <a:off x="377666" y="427735"/>
            <a:ext cx="6797992" cy="553998"/>
          </a:xfrm>
        </p:spPr>
        <p:txBody>
          <a:bodyPr/>
          <a:lstStyle/>
          <a:p>
            <a:r>
              <a:rPr lang="en-US" sz="1800" b="1" dirty="0">
                <a:solidFill>
                  <a:srgbClr val="C88C32"/>
                </a:solidFill>
                <a:latin typeface="Times New Roman" panose="02020603050405020304" pitchFamily="18" charset="0"/>
                <a:cs typeface="Times New Roman" panose="02020603050405020304" pitchFamily="18" charset="0"/>
              </a:rPr>
              <a:t>Summary</a:t>
            </a:r>
            <a:r>
              <a:rPr lang="en-US" b="1" dirty="0">
                <a:solidFill>
                  <a:srgbClr val="C88C32"/>
                </a:solidFill>
                <a:latin typeface="Times New Roman" panose="02020603050405020304" pitchFamily="18" charset="0"/>
                <a:cs typeface="Times New Roman" panose="02020603050405020304" pitchFamily="18" charset="0"/>
              </a:rPr>
              <a:t> </a:t>
            </a:r>
            <a:r>
              <a:rPr lang="en-US" sz="1800" b="1" dirty="0">
                <a:solidFill>
                  <a:srgbClr val="C88C32"/>
                </a:solidFill>
                <a:latin typeface="Times New Roman" panose="02020603050405020304" pitchFamily="18" charset="0"/>
                <a:cs typeface="Times New Roman" panose="02020603050405020304" pitchFamily="18" charset="0"/>
              </a:rPr>
              <a:t>of your</a:t>
            </a:r>
            <a:r>
              <a:rPr lang="en-US" b="1" dirty="0">
                <a:solidFill>
                  <a:srgbClr val="C88C32"/>
                </a:solidFill>
                <a:latin typeface="Times New Roman" panose="02020603050405020304" pitchFamily="18" charset="0"/>
                <a:cs typeface="Times New Roman" panose="02020603050405020304" pitchFamily="18" charset="0"/>
              </a:rPr>
              <a:t> </a:t>
            </a:r>
            <a:r>
              <a:rPr lang="en-US" sz="1800" b="1" dirty="0">
                <a:solidFill>
                  <a:srgbClr val="C88C32"/>
                </a:solidFill>
                <a:latin typeface="Times New Roman" panose="02020603050405020304" pitchFamily="18" charset="0"/>
                <a:cs typeface="Times New Roman" panose="02020603050405020304" pitchFamily="18" charset="0"/>
              </a:rPr>
              <a:t>task</a:t>
            </a:r>
            <a:br>
              <a:rPr lang="en-US" sz="1800" b="1" dirty="0">
                <a:solidFill>
                  <a:srgbClr val="C88C32"/>
                </a:solidFill>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14ADD2A-0F2F-0443-D77E-2D661FCA86C6}"/>
              </a:ext>
            </a:extLst>
          </p:cNvPr>
          <p:cNvSpPr>
            <a:spLocks noGrp="1"/>
          </p:cNvSpPr>
          <p:nvPr>
            <p:ph type="body" idx="1"/>
          </p:nvPr>
        </p:nvSpPr>
        <p:spPr>
          <a:xfrm>
            <a:off x="405238" y="981733"/>
            <a:ext cx="8361096" cy="1877437"/>
          </a:xfrm>
        </p:spPr>
        <p:txBody>
          <a:bodyPr/>
          <a:lstStyle/>
          <a:p>
            <a:r>
              <a:rPr lang="en-IN" sz="1600" dirty="0"/>
              <a:t>	</a:t>
            </a:r>
            <a:r>
              <a:rPr lang="en-IN" dirty="0"/>
              <a:t>A food ordering system is a digital platform that simplifies the process of ordering food from various restaurant it allow user to explore menus , select dished, customize order and securely place them for delivery or pick up. </a:t>
            </a:r>
          </a:p>
          <a:p>
            <a:endParaRPr lang="en-IN" sz="1600" dirty="0"/>
          </a:p>
          <a:p>
            <a:endParaRPr lang="en-IN" sz="1600" dirty="0"/>
          </a:p>
          <a:p>
            <a:r>
              <a:rPr lang="en-IN" sz="1600" dirty="0"/>
              <a:t>	</a:t>
            </a:r>
            <a:r>
              <a:rPr lang="en-IN" dirty="0"/>
              <a:t>Overall, this system revolutionizes the way people access and enjoy food, offering convenience and accessibility in the dining experience</a:t>
            </a:r>
            <a:r>
              <a:rPr lang="en-IN" sz="1600" dirty="0"/>
              <a:t>.  </a:t>
            </a:r>
            <a:endParaRPr lang="en-US" sz="1600" dirty="0"/>
          </a:p>
        </p:txBody>
      </p:sp>
    </p:spTree>
    <p:extLst>
      <p:ext uri="{BB962C8B-B14F-4D97-AF65-F5344CB8AC3E}">
        <p14:creationId xmlns:p14="http://schemas.microsoft.com/office/powerpoint/2010/main" val="958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520" y="123478"/>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3851920" y="2176642"/>
            <a:ext cx="3168352" cy="395108"/>
          </a:xfrm>
          <a:prstGeom prst="rect">
            <a:avLst/>
          </a:prstGeom>
        </p:spPr>
        <p:txBody>
          <a:bodyPr vert="horz" wrap="square" lIns="0" tIns="0" rIns="0" bIns="0" rtlCol="0">
            <a:spAutoFit/>
          </a:bodyPr>
          <a:lstStyle/>
          <a:p>
            <a:pPr>
              <a:lnSpc>
                <a:spcPts val="1645"/>
              </a:lnSpc>
            </a:pPr>
            <a:r>
              <a:rPr lang="en-US" dirty="0">
                <a:solidFill>
                  <a:srgbClr val="BD8738"/>
                </a:solidFill>
                <a:latin typeface="Times New Roman" panose="02020603050405020304" pitchFamily="18" charset="0"/>
                <a:cs typeface="Times New Roman" panose="02020603050405020304" pitchFamily="18" charset="0"/>
              </a:rPr>
              <a:t>Insert Your </a:t>
            </a:r>
            <a:r>
              <a:rPr lang="en-US" dirty="0" err="1">
                <a:solidFill>
                  <a:srgbClr val="BD8738"/>
                </a:solidFill>
                <a:latin typeface="Times New Roman" panose="02020603050405020304" pitchFamily="18" charset="0"/>
                <a:cs typeface="Times New Roman" panose="02020603050405020304" pitchFamily="18" charset="0"/>
              </a:rPr>
              <a:t>Github</a:t>
            </a:r>
            <a:r>
              <a:rPr lang="en-US" dirty="0">
                <a:solidFill>
                  <a:srgbClr val="BD8738"/>
                </a:solidFill>
                <a:latin typeface="Times New Roman" panose="02020603050405020304" pitchFamily="18" charset="0"/>
                <a:cs typeface="Times New Roman" panose="02020603050405020304" pitchFamily="18" charset="0"/>
              </a:rPr>
              <a:t> Link Here</a:t>
            </a:r>
            <a:endParaRPr lang="en-US" b="0" i="0" dirty="0">
              <a:solidFill>
                <a:srgbClr val="BD8738"/>
              </a:solidFill>
              <a:latin typeface="Times New Roman" panose="02020603050405020304" pitchFamily="18" charset="0"/>
              <a:ea typeface="EB Garamond SemiBold"/>
              <a:cs typeface="Times New Roman" panose="02020603050405020304" pitchFamily="18" charset="0"/>
              <a:sym typeface="EB Garamond SemiBold"/>
            </a:endParaRPr>
          </a:p>
          <a:p>
            <a:pPr marL="0" marR="0">
              <a:lnSpc>
                <a:spcPts val="1645"/>
              </a:lnSpc>
              <a:spcBef>
                <a:spcPts val="0"/>
              </a:spcBef>
              <a:spcAft>
                <a:spcPts val="0"/>
              </a:spcAft>
            </a:pPr>
            <a:endParaRPr lang="en-US" sz="1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25717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FOOD ORDERING SYSTEM</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SJNKRS+ArialMT"/>
                <a:cs typeface="SJNKRS+ArialMT"/>
              </a:rPr>
              <a:t>▪</a:t>
            </a:r>
          </a:p>
        </p:txBody>
      </p:sp>
      <p:sp>
        <p:nvSpPr>
          <p:cNvPr id="5" name="object 5"/>
          <p:cNvSpPr txBox="1"/>
          <p:nvPr/>
        </p:nvSpPr>
        <p:spPr>
          <a:xfrm>
            <a:off x="234710" y="1345039"/>
            <a:ext cx="4204733" cy="907749"/>
          </a:xfrm>
          <a:prstGeom prst="rect">
            <a:avLst/>
          </a:prstGeom>
        </p:spPr>
        <p:txBody>
          <a:bodyPr vert="horz" wrap="square" lIns="0" tIns="0" rIns="0" bIns="0" rtlCol="0">
            <a:spAutoFit/>
          </a:bodyPr>
          <a:lstStyle/>
          <a:p>
            <a:pPr marL="0" marR="0">
              <a:lnSpc>
                <a:spcPts val="1800"/>
              </a:lnSpc>
              <a:spcBef>
                <a:spcPts val="0"/>
              </a:spcBef>
              <a:spcAft>
                <a:spcPts val="0"/>
              </a:spcAft>
            </a:pPr>
            <a:r>
              <a:rPr lang="en-IN" sz="1400" dirty="0">
                <a:solidFill>
                  <a:srgbClr val="FFFFFF"/>
                </a:solidFill>
                <a:latin typeface="Times New Roman" panose="02020603050405020304" pitchFamily="18" charset="0"/>
                <a:cs typeface="Times New Roman" panose="02020603050405020304" pitchFamily="18" charset="0"/>
              </a:rPr>
              <a:t>  It allows user to browse menus, select dishes, place order and pay for food from restaurant this system stream line the process, providing convenience to customers to make efficient order management for restaurants. </a:t>
            </a:r>
            <a:endParaRPr lang="en-US" sz="1400" dirty="0">
              <a:solidFill>
                <a:srgbClr val="FFFFFF"/>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Batch</a:t>
            </a:r>
          </a:p>
        </p:txBody>
      </p:sp>
      <p:sp>
        <p:nvSpPr>
          <p:cNvPr id="10" name="TextBox 9">
            <a:extLst>
              <a:ext uri="{FF2B5EF4-FFF2-40B4-BE49-F238E27FC236}">
                <a16:creationId xmlns:a16="http://schemas.microsoft.com/office/drawing/2014/main" id="{8662A250-3671-1BA5-98F7-A919768A6197}"/>
              </a:ext>
            </a:extLst>
          </p:cNvPr>
          <p:cNvSpPr txBox="1"/>
          <p:nvPr/>
        </p:nvSpPr>
        <p:spPr>
          <a:xfrm>
            <a:off x="2025595" y="2773830"/>
            <a:ext cx="1462987" cy="369332"/>
          </a:xfrm>
          <a:prstGeom prst="rect">
            <a:avLst/>
          </a:prstGeom>
          <a:noFill/>
        </p:spPr>
        <p:txBody>
          <a:bodyPr wrap="square" rtlCol="0">
            <a:spAutoFit/>
          </a:bodyPr>
          <a:lstStyle/>
          <a:p>
            <a:r>
              <a:rPr lang="en-IN" dirty="0">
                <a:solidFill>
                  <a:schemeClr val="bg1"/>
                </a:solidFill>
              </a:rPr>
              <a:t>BARANI  S</a:t>
            </a:r>
            <a:endParaRPr lang="en-US" dirty="0">
              <a:solidFill>
                <a:schemeClr val="bg1"/>
              </a:solidFill>
            </a:endParaRPr>
          </a:p>
        </p:txBody>
      </p:sp>
      <p:sp>
        <p:nvSpPr>
          <p:cNvPr id="11" name="TextBox 10">
            <a:extLst>
              <a:ext uri="{FF2B5EF4-FFF2-40B4-BE49-F238E27FC236}">
                <a16:creationId xmlns:a16="http://schemas.microsoft.com/office/drawing/2014/main" id="{C232C5D3-2B31-F87C-3199-013BBEF15AB8}"/>
              </a:ext>
            </a:extLst>
          </p:cNvPr>
          <p:cNvSpPr txBox="1"/>
          <p:nvPr/>
        </p:nvSpPr>
        <p:spPr>
          <a:xfrm>
            <a:off x="1991820" y="3155713"/>
            <a:ext cx="1512168" cy="369332"/>
          </a:xfrm>
          <a:prstGeom prst="rect">
            <a:avLst/>
          </a:prstGeom>
          <a:noFill/>
        </p:spPr>
        <p:txBody>
          <a:bodyPr wrap="square" rtlCol="0">
            <a:spAutoFit/>
          </a:bodyPr>
          <a:lstStyle/>
          <a:p>
            <a:r>
              <a:rPr lang="en-IN" dirty="0">
                <a:solidFill>
                  <a:schemeClr val="bg1"/>
                </a:solidFill>
              </a:rPr>
              <a:t>JEEVITHA  G</a:t>
            </a:r>
            <a:endParaRPr lang="en-US" dirty="0">
              <a:solidFill>
                <a:schemeClr val="bg1"/>
              </a:solidFill>
            </a:endParaRPr>
          </a:p>
        </p:txBody>
      </p:sp>
      <p:sp>
        <p:nvSpPr>
          <p:cNvPr id="12" name="TextBox 11">
            <a:extLst>
              <a:ext uri="{FF2B5EF4-FFF2-40B4-BE49-F238E27FC236}">
                <a16:creationId xmlns:a16="http://schemas.microsoft.com/office/drawing/2014/main" id="{AE6A0E00-EB60-2000-BC64-A54918BA7EAA}"/>
              </a:ext>
            </a:extLst>
          </p:cNvPr>
          <p:cNvSpPr txBox="1"/>
          <p:nvPr/>
        </p:nvSpPr>
        <p:spPr>
          <a:xfrm>
            <a:off x="1976414" y="3950652"/>
            <a:ext cx="1512168" cy="369332"/>
          </a:xfrm>
          <a:prstGeom prst="rect">
            <a:avLst/>
          </a:prstGeom>
          <a:noFill/>
        </p:spPr>
        <p:txBody>
          <a:bodyPr wrap="square" rtlCol="0">
            <a:spAutoFit/>
          </a:bodyPr>
          <a:lstStyle/>
          <a:p>
            <a:r>
              <a:rPr lang="en-IN" dirty="0"/>
              <a:t> </a:t>
            </a:r>
            <a:r>
              <a:rPr lang="en-IN" dirty="0">
                <a:solidFill>
                  <a:schemeClr val="bg1"/>
                </a:solidFill>
              </a:rPr>
              <a:t>NITHYA  K</a:t>
            </a:r>
            <a:endParaRPr lang="en-US" dirty="0">
              <a:solidFill>
                <a:schemeClr val="bg1"/>
              </a:solidFill>
            </a:endParaRPr>
          </a:p>
        </p:txBody>
      </p:sp>
      <p:sp>
        <p:nvSpPr>
          <p:cNvPr id="13" name="TextBox 12">
            <a:extLst>
              <a:ext uri="{FF2B5EF4-FFF2-40B4-BE49-F238E27FC236}">
                <a16:creationId xmlns:a16="http://schemas.microsoft.com/office/drawing/2014/main" id="{E2411581-B005-A55A-DED4-665EFFA9C00C}"/>
              </a:ext>
            </a:extLst>
          </p:cNvPr>
          <p:cNvSpPr txBox="1"/>
          <p:nvPr/>
        </p:nvSpPr>
        <p:spPr>
          <a:xfrm>
            <a:off x="1976414" y="3577766"/>
            <a:ext cx="1794586" cy="369332"/>
          </a:xfrm>
          <a:prstGeom prst="rect">
            <a:avLst/>
          </a:prstGeom>
          <a:noFill/>
        </p:spPr>
        <p:txBody>
          <a:bodyPr wrap="square" rtlCol="0">
            <a:spAutoFit/>
          </a:bodyPr>
          <a:lstStyle/>
          <a:p>
            <a:r>
              <a:rPr lang="en-IN" dirty="0">
                <a:solidFill>
                  <a:schemeClr val="bg1"/>
                </a:solidFill>
              </a:rPr>
              <a:t>KEERTHIGA  M</a:t>
            </a:r>
            <a:endParaRPr lang="en-US" dirty="0">
              <a:solidFill>
                <a:schemeClr val="bg1"/>
              </a:solidFill>
            </a:endParaRPr>
          </a:p>
        </p:txBody>
      </p:sp>
      <p:sp>
        <p:nvSpPr>
          <p:cNvPr id="14" name="TextBox 13">
            <a:extLst>
              <a:ext uri="{FF2B5EF4-FFF2-40B4-BE49-F238E27FC236}">
                <a16:creationId xmlns:a16="http://schemas.microsoft.com/office/drawing/2014/main" id="{2F6D8193-5068-9C17-55ED-35B64D1F5213}"/>
              </a:ext>
            </a:extLst>
          </p:cNvPr>
          <p:cNvSpPr txBox="1"/>
          <p:nvPr/>
        </p:nvSpPr>
        <p:spPr>
          <a:xfrm>
            <a:off x="3491880" y="2773830"/>
            <a:ext cx="1512168" cy="369332"/>
          </a:xfrm>
          <a:prstGeom prst="rect">
            <a:avLst/>
          </a:prstGeom>
          <a:noFill/>
        </p:spPr>
        <p:txBody>
          <a:bodyPr wrap="square" rtlCol="0">
            <a:spAutoFit/>
          </a:bodyPr>
          <a:lstStyle/>
          <a:p>
            <a:r>
              <a:rPr lang="en-IN" dirty="0"/>
              <a:t>      </a:t>
            </a:r>
            <a:r>
              <a:rPr lang="en-IN" dirty="0">
                <a:solidFill>
                  <a:schemeClr val="bg1"/>
                </a:solidFill>
              </a:rPr>
              <a:t>1</a:t>
            </a:r>
            <a:endParaRPr lang="en-US" dirty="0">
              <a:solidFill>
                <a:schemeClr val="bg1"/>
              </a:solidFill>
            </a:endParaRPr>
          </a:p>
        </p:txBody>
      </p:sp>
      <p:sp>
        <p:nvSpPr>
          <p:cNvPr id="15" name="TextBox 14">
            <a:extLst>
              <a:ext uri="{FF2B5EF4-FFF2-40B4-BE49-F238E27FC236}">
                <a16:creationId xmlns:a16="http://schemas.microsoft.com/office/drawing/2014/main" id="{7A338EAC-A774-A07F-7102-58F58CBC7AC1}"/>
              </a:ext>
            </a:extLst>
          </p:cNvPr>
          <p:cNvSpPr txBox="1"/>
          <p:nvPr/>
        </p:nvSpPr>
        <p:spPr>
          <a:xfrm>
            <a:off x="3516096" y="3986497"/>
            <a:ext cx="1512168" cy="369332"/>
          </a:xfrm>
          <a:prstGeom prst="rect">
            <a:avLst/>
          </a:prstGeom>
          <a:noFill/>
        </p:spPr>
        <p:txBody>
          <a:bodyPr wrap="square" rtlCol="0">
            <a:spAutoFit/>
          </a:bodyPr>
          <a:lstStyle/>
          <a:p>
            <a:r>
              <a:rPr lang="en-IN" dirty="0"/>
              <a:t>       </a:t>
            </a:r>
            <a:r>
              <a:rPr lang="en-IN" dirty="0">
                <a:solidFill>
                  <a:schemeClr val="bg1"/>
                </a:solidFill>
              </a:rPr>
              <a:t>1</a:t>
            </a:r>
            <a:endParaRPr lang="en-US" dirty="0">
              <a:solidFill>
                <a:schemeClr val="bg1"/>
              </a:solidFill>
            </a:endParaRPr>
          </a:p>
        </p:txBody>
      </p:sp>
      <p:sp>
        <p:nvSpPr>
          <p:cNvPr id="16" name="TextBox 15">
            <a:extLst>
              <a:ext uri="{FF2B5EF4-FFF2-40B4-BE49-F238E27FC236}">
                <a16:creationId xmlns:a16="http://schemas.microsoft.com/office/drawing/2014/main" id="{EEA12999-4F69-F9CE-6648-7110DDAF70E5}"/>
              </a:ext>
            </a:extLst>
          </p:cNvPr>
          <p:cNvSpPr txBox="1"/>
          <p:nvPr/>
        </p:nvSpPr>
        <p:spPr>
          <a:xfrm>
            <a:off x="3543716" y="3556697"/>
            <a:ext cx="1456928" cy="369332"/>
          </a:xfrm>
          <a:prstGeom prst="rect">
            <a:avLst/>
          </a:prstGeom>
          <a:noFill/>
        </p:spPr>
        <p:txBody>
          <a:bodyPr wrap="square" rtlCol="0">
            <a:spAutoFit/>
          </a:bodyPr>
          <a:lstStyle/>
          <a:p>
            <a:r>
              <a:rPr lang="en-IN" dirty="0">
                <a:solidFill>
                  <a:schemeClr val="bg1"/>
                </a:solidFill>
              </a:rPr>
              <a:t>      1</a:t>
            </a:r>
            <a:endParaRPr lang="en-US" dirty="0">
              <a:solidFill>
                <a:schemeClr val="bg1"/>
              </a:solidFill>
            </a:endParaRPr>
          </a:p>
        </p:txBody>
      </p:sp>
      <p:sp>
        <p:nvSpPr>
          <p:cNvPr id="17" name="TextBox 16">
            <a:extLst>
              <a:ext uri="{FF2B5EF4-FFF2-40B4-BE49-F238E27FC236}">
                <a16:creationId xmlns:a16="http://schemas.microsoft.com/office/drawing/2014/main" id="{42F53131-698B-C7C8-F74E-9CE0FA3B7890}"/>
              </a:ext>
            </a:extLst>
          </p:cNvPr>
          <p:cNvSpPr txBox="1"/>
          <p:nvPr/>
        </p:nvSpPr>
        <p:spPr>
          <a:xfrm>
            <a:off x="3516096" y="3110549"/>
            <a:ext cx="1512168" cy="369332"/>
          </a:xfrm>
          <a:prstGeom prst="rect">
            <a:avLst/>
          </a:prstGeom>
          <a:noFill/>
        </p:spPr>
        <p:txBody>
          <a:bodyPr wrap="square" rtlCol="0">
            <a:spAutoFit/>
          </a:bodyPr>
          <a:lstStyle/>
          <a:p>
            <a:r>
              <a:rPr lang="en-IN" dirty="0">
                <a:solidFill>
                  <a:schemeClr val="bg1"/>
                </a:solidFill>
              </a:rPr>
              <a:t>      1</a:t>
            </a:r>
            <a:endParaRPr lang="en-US" dirty="0">
              <a:solidFill>
                <a:schemeClr val="bg1"/>
              </a:solidFill>
            </a:endParaRPr>
          </a:p>
        </p:txBody>
      </p:sp>
      <p:sp>
        <p:nvSpPr>
          <p:cNvPr id="20" name="TextBox 19">
            <a:extLst>
              <a:ext uri="{FF2B5EF4-FFF2-40B4-BE49-F238E27FC236}">
                <a16:creationId xmlns:a16="http://schemas.microsoft.com/office/drawing/2014/main" id="{5A38CB04-0DFF-8A36-390F-0E87D0B4CDC0}"/>
              </a:ext>
            </a:extLst>
          </p:cNvPr>
          <p:cNvSpPr txBox="1"/>
          <p:nvPr/>
        </p:nvSpPr>
        <p:spPr>
          <a:xfrm>
            <a:off x="479053" y="2732388"/>
            <a:ext cx="1224136" cy="369332"/>
          </a:xfrm>
          <a:prstGeom prst="rect">
            <a:avLst/>
          </a:prstGeom>
          <a:noFill/>
        </p:spPr>
        <p:txBody>
          <a:bodyPr wrap="square" rtlCol="0">
            <a:spAutoFit/>
          </a:bodyPr>
          <a:lstStyle/>
          <a:p>
            <a:endParaRPr lang="en-US" dirty="0"/>
          </a:p>
        </p:txBody>
      </p:sp>
      <p:sp>
        <p:nvSpPr>
          <p:cNvPr id="21" name="TextBox 20">
            <a:extLst>
              <a:ext uri="{FF2B5EF4-FFF2-40B4-BE49-F238E27FC236}">
                <a16:creationId xmlns:a16="http://schemas.microsoft.com/office/drawing/2014/main" id="{0416EC79-818A-A031-FB7E-AE016248299D}"/>
              </a:ext>
            </a:extLst>
          </p:cNvPr>
          <p:cNvSpPr txBox="1"/>
          <p:nvPr/>
        </p:nvSpPr>
        <p:spPr>
          <a:xfrm>
            <a:off x="631453" y="2884788"/>
            <a:ext cx="1224136" cy="369332"/>
          </a:xfrm>
          <a:prstGeom prst="rect">
            <a:avLst/>
          </a:prstGeom>
          <a:noFill/>
        </p:spPr>
        <p:txBody>
          <a:bodyPr wrap="square" rtlCol="0">
            <a:spAutoFit/>
          </a:bodyPr>
          <a:lstStyle/>
          <a:p>
            <a:endParaRPr lang="en-US" dirty="0"/>
          </a:p>
        </p:txBody>
      </p:sp>
      <p:sp>
        <p:nvSpPr>
          <p:cNvPr id="22" name="TextBox 21">
            <a:extLst>
              <a:ext uri="{FF2B5EF4-FFF2-40B4-BE49-F238E27FC236}">
                <a16:creationId xmlns:a16="http://schemas.microsoft.com/office/drawing/2014/main" id="{2D14C32B-A322-9FFD-EAED-A8283EBD4E9F}"/>
              </a:ext>
            </a:extLst>
          </p:cNvPr>
          <p:cNvSpPr txBox="1"/>
          <p:nvPr/>
        </p:nvSpPr>
        <p:spPr>
          <a:xfrm>
            <a:off x="783853" y="3037188"/>
            <a:ext cx="1224136" cy="369332"/>
          </a:xfrm>
          <a:prstGeom prst="rect">
            <a:avLst/>
          </a:prstGeom>
          <a:noFill/>
        </p:spPr>
        <p:txBody>
          <a:bodyPr wrap="square" rtlCol="0">
            <a:spAutoFit/>
          </a:bodyPr>
          <a:lstStyle/>
          <a:p>
            <a:endParaRPr lang="en-US" dirty="0"/>
          </a:p>
        </p:txBody>
      </p:sp>
      <p:sp>
        <p:nvSpPr>
          <p:cNvPr id="23" name="TextBox 22">
            <a:extLst>
              <a:ext uri="{FF2B5EF4-FFF2-40B4-BE49-F238E27FC236}">
                <a16:creationId xmlns:a16="http://schemas.microsoft.com/office/drawing/2014/main" id="{6338265A-4476-AA74-AABC-893759D1FD14}"/>
              </a:ext>
            </a:extLst>
          </p:cNvPr>
          <p:cNvSpPr txBox="1"/>
          <p:nvPr/>
        </p:nvSpPr>
        <p:spPr>
          <a:xfrm>
            <a:off x="936253" y="3189588"/>
            <a:ext cx="1224136" cy="369332"/>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id="{6FCAA047-067F-D90C-B462-BD93E2346A47}"/>
              </a:ext>
            </a:extLst>
          </p:cNvPr>
          <p:cNvSpPr txBox="1"/>
          <p:nvPr/>
        </p:nvSpPr>
        <p:spPr>
          <a:xfrm>
            <a:off x="1088653" y="3341988"/>
            <a:ext cx="1224136" cy="369332"/>
          </a:xfrm>
          <a:prstGeom prst="rect">
            <a:avLst/>
          </a:prstGeom>
          <a:noFill/>
        </p:spPr>
        <p:txBody>
          <a:bodyPr wrap="square" rtlCol="0">
            <a:spAutoFit/>
          </a:bodyPr>
          <a:lstStyle/>
          <a:p>
            <a:endParaRPr lang="en-US" dirty="0"/>
          </a:p>
        </p:txBody>
      </p:sp>
      <p:sp>
        <p:nvSpPr>
          <p:cNvPr id="25" name="TextBox 24">
            <a:extLst>
              <a:ext uri="{FF2B5EF4-FFF2-40B4-BE49-F238E27FC236}">
                <a16:creationId xmlns:a16="http://schemas.microsoft.com/office/drawing/2014/main" id="{216D55E0-0FCB-1681-1933-B4A8A3B25EC1}"/>
              </a:ext>
            </a:extLst>
          </p:cNvPr>
          <p:cNvSpPr txBox="1"/>
          <p:nvPr/>
        </p:nvSpPr>
        <p:spPr>
          <a:xfrm>
            <a:off x="107504" y="2727976"/>
            <a:ext cx="1900485" cy="369332"/>
          </a:xfrm>
          <a:prstGeom prst="rect">
            <a:avLst/>
          </a:prstGeom>
          <a:noFill/>
        </p:spPr>
        <p:txBody>
          <a:bodyPr wrap="square" rtlCol="0">
            <a:spAutoFit/>
          </a:bodyPr>
          <a:lstStyle/>
          <a:p>
            <a:r>
              <a:rPr lang="en-IN" dirty="0">
                <a:solidFill>
                  <a:schemeClr val="bg1"/>
                </a:solidFill>
              </a:rPr>
              <a:t>au421320104006</a:t>
            </a:r>
            <a:endParaRPr lang="en-US" dirty="0">
              <a:solidFill>
                <a:schemeClr val="bg1"/>
              </a:solidFill>
            </a:endParaRPr>
          </a:p>
        </p:txBody>
      </p:sp>
      <p:sp>
        <p:nvSpPr>
          <p:cNvPr id="26" name="TextBox 25">
            <a:extLst>
              <a:ext uri="{FF2B5EF4-FFF2-40B4-BE49-F238E27FC236}">
                <a16:creationId xmlns:a16="http://schemas.microsoft.com/office/drawing/2014/main" id="{B5E647CE-A7B0-76BE-0F6E-306CB9261755}"/>
              </a:ext>
            </a:extLst>
          </p:cNvPr>
          <p:cNvSpPr txBox="1"/>
          <p:nvPr/>
        </p:nvSpPr>
        <p:spPr>
          <a:xfrm>
            <a:off x="107503" y="3178093"/>
            <a:ext cx="1900485" cy="369332"/>
          </a:xfrm>
          <a:prstGeom prst="rect">
            <a:avLst/>
          </a:prstGeom>
          <a:noFill/>
        </p:spPr>
        <p:txBody>
          <a:bodyPr wrap="square" rtlCol="0">
            <a:spAutoFit/>
          </a:bodyPr>
          <a:lstStyle/>
          <a:p>
            <a:r>
              <a:rPr lang="en-IN" dirty="0">
                <a:solidFill>
                  <a:schemeClr val="bg1"/>
                </a:solidFill>
              </a:rPr>
              <a:t>au421320104013</a:t>
            </a:r>
            <a:endParaRPr lang="en-US" dirty="0">
              <a:solidFill>
                <a:schemeClr val="bg1"/>
              </a:solidFill>
            </a:endParaRPr>
          </a:p>
        </p:txBody>
      </p:sp>
      <p:sp>
        <p:nvSpPr>
          <p:cNvPr id="27" name="TextBox 26">
            <a:extLst>
              <a:ext uri="{FF2B5EF4-FFF2-40B4-BE49-F238E27FC236}">
                <a16:creationId xmlns:a16="http://schemas.microsoft.com/office/drawing/2014/main" id="{FCB73552-DE2D-B674-D206-270C1BC4D211}"/>
              </a:ext>
            </a:extLst>
          </p:cNvPr>
          <p:cNvSpPr txBox="1"/>
          <p:nvPr/>
        </p:nvSpPr>
        <p:spPr>
          <a:xfrm>
            <a:off x="126302" y="3529482"/>
            <a:ext cx="1900485" cy="369332"/>
          </a:xfrm>
          <a:prstGeom prst="rect">
            <a:avLst/>
          </a:prstGeom>
          <a:noFill/>
        </p:spPr>
        <p:txBody>
          <a:bodyPr wrap="square" rtlCol="0">
            <a:spAutoFit/>
          </a:bodyPr>
          <a:lstStyle/>
          <a:p>
            <a:r>
              <a:rPr lang="en-IN" dirty="0">
                <a:solidFill>
                  <a:schemeClr val="bg1"/>
                </a:solidFill>
              </a:rPr>
              <a:t>au421320104015</a:t>
            </a:r>
            <a:endParaRPr lang="en-US" dirty="0">
              <a:solidFill>
                <a:schemeClr val="bg1"/>
              </a:solidFill>
            </a:endParaRPr>
          </a:p>
        </p:txBody>
      </p:sp>
      <p:sp>
        <p:nvSpPr>
          <p:cNvPr id="28" name="TextBox 27">
            <a:extLst>
              <a:ext uri="{FF2B5EF4-FFF2-40B4-BE49-F238E27FC236}">
                <a16:creationId xmlns:a16="http://schemas.microsoft.com/office/drawing/2014/main" id="{A3F83C2F-A38E-25A4-97FC-AE3B6CA7A37A}"/>
              </a:ext>
            </a:extLst>
          </p:cNvPr>
          <p:cNvSpPr txBox="1"/>
          <p:nvPr/>
        </p:nvSpPr>
        <p:spPr>
          <a:xfrm>
            <a:off x="177316" y="3920344"/>
            <a:ext cx="1814504" cy="369332"/>
          </a:xfrm>
          <a:prstGeom prst="rect">
            <a:avLst/>
          </a:prstGeom>
          <a:noFill/>
        </p:spPr>
        <p:txBody>
          <a:bodyPr wrap="square" rtlCol="0">
            <a:spAutoFit/>
          </a:bodyPr>
          <a:lstStyle/>
          <a:p>
            <a:r>
              <a:rPr lang="en-IN" dirty="0">
                <a:solidFill>
                  <a:schemeClr val="bg1"/>
                </a:solidFill>
              </a:rPr>
              <a:t>au421320104022</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8CBD-533F-FEF0-BF84-5364D3A95D33}"/>
              </a:ext>
            </a:extLst>
          </p:cNvPr>
          <p:cNvSpPr>
            <a:spLocks noGrp="1"/>
          </p:cNvSpPr>
          <p:nvPr>
            <p:ph type="title"/>
          </p:nvPr>
        </p:nvSpPr>
        <p:spPr>
          <a:xfrm>
            <a:off x="435934" y="427735"/>
            <a:ext cx="6739723" cy="2831544"/>
          </a:xfrm>
        </p:spPr>
        <p:txBody>
          <a:bodyPr/>
          <a:lstStyle/>
          <a:p>
            <a:r>
              <a:rPr lang="en-IN" dirty="0">
                <a:solidFill>
                  <a:schemeClr val="accent6"/>
                </a:solidFill>
              </a:rPr>
              <a:t>Integrate the API to the frontend to ensure dynamic feature:</a:t>
            </a:r>
            <a:br>
              <a:rPr lang="en-IN" dirty="0">
                <a:solidFill>
                  <a:schemeClr val="accent6"/>
                </a:solidFill>
              </a:rPr>
            </a:br>
            <a:br>
              <a:rPr lang="en-IN" dirty="0">
                <a:solidFill>
                  <a:schemeClr val="accent6"/>
                </a:solidFill>
              </a:rPr>
            </a:br>
            <a:r>
              <a:rPr lang="en-IN" dirty="0">
                <a:solidFill>
                  <a:schemeClr val="accent6"/>
                </a:solidFill>
              </a:rPr>
              <a:t>	</a:t>
            </a:r>
            <a:r>
              <a:rPr lang="en-IN" sz="1600" dirty="0">
                <a:solidFill>
                  <a:schemeClr val="tx1"/>
                </a:solidFill>
                <a:latin typeface="Times New Roman" panose="02020603050405020304" pitchFamily="18" charset="0"/>
                <a:cs typeface="Times New Roman" panose="02020603050405020304" pitchFamily="18" charset="0"/>
              </a:rPr>
              <a:t>1</a:t>
            </a:r>
            <a:r>
              <a:rPr lang="en-IN" dirty="0">
                <a:solidFill>
                  <a:schemeClr val="tx1"/>
                </a:solidFill>
                <a:latin typeface="Times New Roman" panose="02020603050405020304" pitchFamily="18" charset="0"/>
                <a:cs typeface="Times New Roman" panose="02020603050405020304" pitchFamily="18" charset="0"/>
              </a:rPr>
              <a:t>.</a:t>
            </a:r>
            <a:r>
              <a:rPr lang="en-IN" sz="1600" dirty="0">
                <a:solidFill>
                  <a:schemeClr val="tx1"/>
                </a:solidFill>
                <a:latin typeface="Times New Roman" panose="02020603050405020304" pitchFamily="18" charset="0"/>
                <a:cs typeface="Times New Roman" panose="02020603050405020304" pitchFamily="18" charset="0"/>
              </a:rPr>
              <a:t>Choose a database System</a:t>
            </a:r>
            <a:br>
              <a:rPr lang="en-IN" sz="1600"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	2.Set Up the database</a:t>
            </a:r>
            <a:br>
              <a:rPr lang="en-IN" sz="1600"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	3.Backend Integrations</a:t>
            </a:r>
            <a:br>
              <a:rPr lang="en-IN" sz="1600"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	4.Connect Backend to the Database</a:t>
            </a:r>
            <a:br>
              <a:rPr lang="en-IN" sz="1600"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	5.Test and debug</a:t>
            </a:r>
            <a:br>
              <a:rPr lang="en-IN" sz="1600"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	6.Implement Security Measures</a:t>
            </a:r>
            <a:br>
              <a:rPr lang="en-IN" sz="1600"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	7.Optimize and scale</a:t>
            </a:r>
            <a:br>
              <a:rPr lang="en-IN" sz="1600"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	8.Document and Maintain</a:t>
            </a:r>
            <a:br>
              <a:rPr lang="en-IN" sz="1600" dirty="0">
                <a:solidFill>
                  <a:schemeClr val="tx1"/>
                </a:solidFill>
                <a:latin typeface="Times New Roman" panose="02020603050405020304" pitchFamily="18" charset="0"/>
                <a:cs typeface="Times New Roman" panose="02020603050405020304" pitchFamily="18" charset="0"/>
              </a:rPr>
            </a:b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17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E064-D1CC-5630-F8AD-2B9F28983C8B}"/>
              </a:ext>
            </a:extLst>
          </p:cNvPr>
          <p:cNvSpPr>
            <a:spLocks noGrp="1"/>
          </p:cNvSpPr>
          <p:nvPr>
            <p:ph type="title"/>
          </p:nvPr>
        </p:nvSpPr>
        <p:spPr>
          <a:xfrm>
            <a:off x="377666" y="427735"/>
            <a:ext cx="8658830" cy="3970318"/>
          </a:xfrm>
        </p:spPr>
        <p:txBody>
          <a:bodyPr/>
          <a:lstStyle/>
          <a:p>
            <a:r>
              <a:rPr lang="en-US" dirty="0">
                <a:solidFill>
                  <a:schemeClr val="accent6"/>
                </a:solidFill>
                <a:latin typeface="Times New Roman" panose="02020603050405020304" pitchFamily="18" charset="0"/>
                <a:cs typeface="Times New Roman" panose="02020603050405020304" pitchFamily="18" charset="0"/>
              </a:rPr>
              <a:t>Learning Outcome:</a:t>
            </a:r>
            <a:br>
              <a:rPr lang="en-US" dirty="0">
                <a:solidFill>
                  <a:schemeClr val="accent6"/>
                </a:solidFill>
                <a:latin typeface="Times New Roman" panose="02020603050405020304" pitchFamily="18" charset="0"/>
                <a:cs typeface="Times New Roman" panose="02020603050405020304" pitchFamily="18" charset="0"/>
              </a:rPr>
            </a:br>
            <a:br>
              <a:rPr lang="en-US" sz="1600" dirty="0"/>
            </a:br>
            <a:r>
              <a:rPr lang="en-US" sz="1600" dirty="0"/>
              <a:t>• </a:t>
            </a:r>
            <a:r>
              <a:rPr lang="en-US" sz="1600" dirty="0">
                <a:latin typeface="Times New Roman" panose="02020603050405020304" pitchFamily="18" charset="0"/>
                <a:cs typeface="Times New Roman" panose="02020603050405020304" pitchFamily="18" charset="0"/>
              </a:rPr>
              <a:t>Connecting a database in a Food Ordering Website is a comprehensive set of learning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outcomes. Individuals develop crucial skills in database management by grasping the fundamentals of</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setting up and managing databases such as MySQL Proficiency in Structured Query Language (SQL)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is acquired, empowering the execution of critical operations like inserting, updating, querying, and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deleting data.</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Learners gain an understanding of data modeling and design, allowing the creation of efficient and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normalized database structures tailored for ordering management.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Connecting backend applications to databases becomes second nature, enabling the implementation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of essential Create, Read, Update, and Delete (CRUD) functionalities.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Emphasis on data security measures, error handling, and optimization techniques fortifies skills in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maintaining the integrity, security, and performance of the database.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Validating and sanitizing user inputs to practical application through hands-on projects, this learning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journey equips individuals with practical and theoretical knowledge for proficiently managing and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manipulating ordering data within a database system.</a:t>
            </a:r>
          </a:p>
        </p:txBody>
      </p:sp>
    </p:spTree>
    <p:extLst>
      <p:ext uri="{BB962C8B-B14F-4D97-AF65-F5344CB8AC3E}">
        <p14:creationId xmlns:p14="http://schemas.microsoft.com/office/powerpoint/2010/main" val="344370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7204" y="264756"/>
            <a:ext cx="2309241" cy="282513"/>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IN"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id="{B0295062-73EB-7115-4998-127E6904F5AE}"/>
              </a:ext>
            </a:extLst>
          </p:cNvPr>
          <p:cNvSpPr txBox="1"/>
          <p:nvPr/>
        </p:nvSpPr>
        <p:spPr>
          <a:xfrm>
            <a:off x="107504" y="699542"/>
            <a:ext cx="9036496" cy="4278094"/>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Step 1: Choose a Database Management System (DBMS)</a:t>
            </a:r>
          </a:p>
          <a:p>
            <a:pPr algn="just"/>
            <a:r>
              <a:rPr lang="en-US" sz="1600" dirty="0">
                <a:latin typeface="Times New Roman" panose="02020603050405020304" pitchFamily="18" charset="0"/>
                <a:cs typeface="Times New Roman" panose="02020603050405020304" pitchFamily="18" charset="0"/>
              </a:rPr>
              <a:t>Select a DBMS: Choose a suitable database system such as MySQL, based on the project's requirements and</a:t>
            </a:r>
          </a:p>
          <a:p>
            <a:pPr algn="just"/>
            <a:r>
              <a:rPr lang="en-US" sz="1600" dirty="0">
                <a:latin typeface="Times New Roman" panose="02020603050405020304" pitchFamily="18" charset="0"/>
                <a:cs typeface="Times New Roman" panose="02020603050405020304" pitchFamily="18" charset="0"/>
              </a:rPr>
              <a:t>scalability needs.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 2: Set Up the Database</a:t>
            </a:r>
          </a:p>
          <a:p>
            <a:pPr algn="just"/>
            <a:r>
              <a:rPr lang="en-US" sz="1600" dirty="0">
                <a:latin typeface="Times New Roman" panose="02020603050405020304" pitchFamily="18" charset="0"/>
                <a:cs typeface="Times New Roman" panose="02020603050405020304" pitchFamily="18" charset="0"/>
              </a:rPr>
              <a:t>Install and Configure: Install the MySQL and configure it on your server or local machine.</a:t>
            </a:r>
          </a:p>
          <a:p>
            <a:pPr algn="just"/>
            <a:r>
              <a:rPr lang="en-US" sz="1600" dirty="0">
                <a:latin typeface="Times New Roman" panose="02020603050405020304" pitchFamily="18" charset="0"/>
                <a:cs typeface="Times New Roman" panose="02020603050405020304" pitchFamily="18" charset="0"/>
              </a:rPr>
              <a:t>Create the Database: Using the DBMS tools or command-line interface, create a database specifically for</a:t>
            </a:r>
          </a:p>
          <a:p>
            <a:pPr algn="just"/>
            <a:r>
              <a:rPr lang="en-US" sz="1600" dirty="0">
                <a:latin typeface="Times New Roman" panose="02020603050405020304" pitchFamily="18" charset="0"/>
                <a:cs typeface="Times New Roman" panose="02020603050405020304" pitchFamily="18" charset="0"/>
              </a:rPr>
              <a:t>managing  data.</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 3: Define Database Schema</a:t>
            </a:r>
          </a:p>
          <a:p>
            <a:pPr algn="just"/>
            <a:r>
              <a:rPr lang="en-US" sz="1600" dirty="0">
                <a:latin typeface="Times New Roman" panose="02020603050405020304" pitchFamily="18" charset="0"/>
                <a:cs typeface="Times New Roman" panose="02020603050405020304" pitchFamily="18" charset="0"/>
              </a:rPr>
              <a:t>Design Database Schema: Plan and design the structure of the database, including  for products, orders, users, etc.</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 4: Backend Integration</a:t>
            </a:r>
          </a:p>
          <a:p>
            <a:pPr algn="just"/>
            <a:r>
              <a:rPr lang="en-US" sz="1600" dirty="0">
                <a:latin typeface="Times New Roman" panose="02020603050405020304" pitchFamily="18" charset="0"/>
                <a:cs typeface="Times New Roman" panose="02020603050405020304" pitchFamily="18" charset="0"/>
              </a:rPr>
              <a:t>Choose Backend Technology: Select a backend technology or framework Node.js for your application.</a:t>
            </a:r>
          </a:p>
          <a:p>
            <a:pPr algn="just"/>
            <a:r>
              <a:rPr lang="en-US" sz="1600" dirty="0">
                <a:latin typeface="Times New Roman" panose="02020603050405020304" pitchFamily="18" charset="0"/>
                <a:cs typeface="Times New Roman" panose="02020603050405020304" pitchFamily="18" charset="0"/>
              </a:rPr>
              <a:t>Install Database Drivers: Install necessary database drivers or ORM libraries to connect your chosen</a:t>
            </a:r>
          </a:p>
          <a:p>
            <a:pPr algn="just"/>
            <a:r>
              <a:rPr lang="en-US" sz="1600" dirty="0">
                <a:latin typeface="Times New Roman" panose="02020603050405020304" pitchFamily="18" charset="0"/>
                <a:cs typeface="Times New Roman" panose="02020603050405020304" pitchFamily="18" charset="0"/>
              </a:rPr>
              <a:t>backend technology to the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B451-AE1C-CA5C-F2C5-0E479D0A323B}"/>
              </a:ext>
            </a:extLst>
          </p:cNvPr>
          <p:cNvSpPr>
            <a:spLocks noGrp="1"/>
          </p:cNvSpPr>
          <p:nvPr>
            <p:ph type="title"/>
          </p:nvPr>
        </p:nvSpPr>
        <p:spPr>
          <a:xfrm>
            <a:off x="395536" y="411510"/>
            <a:ext cx="8640960" cy="3939540"/>
          </a:xfrm>
        </p:spPr>
        <p:txBody>
          <a:bodyPr/>
          <a:lstStyle/>
          <a:p>
            <a:r>
              <a:rPr lang="en-US" sz="1600" b="1" dirty="0">
                <a:latin typeface="Times New Roman" panose="02020603050405020304" pitchFamily="18" charset="0"/>
                <a:cs typeface="Times New Roman" panose="02020603050405020304" pitchFamily="18" charset="0"/>
              </a:rPr>
              <a:t>Step 5: Connect the Backend to the Database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Configure Database Connection: Set up a connection to the database within your backend code, providing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necessary connection details such as host, port, username, password, and database name.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Create CRUD Operations: Write code to perform CRUD operations (Create, Read, Update, and Delete)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within your backend code, allowing your application to interact with the database.</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Step 6: Test and Debug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Test Database Connectivity: Ensure that your backend application can connect to the database and perform</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CRUD operations accurately.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Handle Errors: Implement error handling mechanisms for database-related errors, ensuring robustness and data integrity.</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Step 7: Implement Security Measures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Secure Data Inputs: Implement data validation and parameterized queries to prevent SQL injection attacks and maintain data security.</a:t>
            </a:r>
          </a:p>
        </p:txBody>
      </p:sp>
    </p:spTree>
    <p:extLst>
      <p:ext uri="{BB962C8B-B14F-4D97-AF65-F5344CB8AC3E}">
        <p14:creationId xmlns:p14="http://schemas.microsoft.com/office/powerpoint/2010/main" val="46127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A36F-1B8E-EB21-A710-7D7EE5677256}"/>
              </a:ext>
            </a:extLst>
          </p:cNvPr>
          <p:cNvSpPr>
            <a:spLocks noGrp="1"/>
          </p:cNvSpPr>
          <p:nvPr>
            <p:ph type="title"/>
          </p:nvPr>
        </p:nvSpPr>
        <p:spPr/>
        <p:txBody>
          <a:bodyPr/>
          <a:lstStyle/>
          <a:p>
            <a:endParaRPr lang="en-US" dirty="0"/>
          </a:p>
        </p:txBody>
      </p:sp>
      <p:pic>
        <p:nvPicPr>
          <p:cNvPr id="11" name="Picture 10">
            <a:extLst>
              <a:ext uri="{FF2B5EF4-FFF2-40B4-BE49-F238E27FC236}">
                <a16:creationId xmlns:a16="http://schemas.microsoft.com/office/drawing/2014/main" id="{C49F3779-71F6-89F8-4D9B-2D4754726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190540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C69A-9769-CE44-C3AE-3A2FE0B888E1}"/>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1D964815-828F-2C6C-217B-39342CE1B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24760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9E67-EF9E-8603-885C-318AA516B758}"/>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5FA9F559-B587-1B0D-FA79-726A4B107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2640644876"/>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TotalTime>
  <Words>733</Words>
  <Application>Microsoft Office PowerPoint</Application>
  <PresentationFormat>On-screen Show (16:9)</PresentationFormat>
  <Paragraphs>47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CHCNIJ+PublicSans-Bold</vt:lpstr>
      <vt:lpstr>SJNKRS+ArialMT</vt:lpstr>
      <vt:lpstr>SLFRMA+PublicSans-BoldItalic</vt:lpstr>
      <vt:lpstr>Times New Roman</vt:lpstr>
      <vt:lpstr>WTWGOU+Arial-BoldMT</vt:lpstr>
      <vt:lpstr>Theme Office</vt:lpstr>
      <vt:lpstr>PowerPoint Presentation</vt:lpstr>
      <vt:lpstr>PowerPoint Presentation</vt:lpstr>
      <vt:lpstr>Integrate the API to the frontend to ensure dynamic feature:   1.Choose a database System  2.Set Up the database  3.Backend Integrations  4.Connect Backend to the Database  5.Test and debug  6.Implement Security Measures  7.Optimize and scale  8.Document and Maintain </vt:lpstr>
      <vt:lpstr>Learning Outcome:  • Connecting a database in a Food Ordering Website is a comprehensive set of learning outcomes. Individuals develop crucial skills in database management by grasping the fundamentals of setting up and managing databases such as MySQL Proficiency in Structured Query Language (SQL) is acquired, empowering the execution of critical operations like inserting, updating, querying, and deleting data. • Learners gain an understanding of data modeling and design, allowing the creation of efficient and normalized database structures tailored for ordering management. • Connecting backend applications to databases becomes second nature, enabling the implementation of essential Create, Read, Update, and Delete (CRUD) functionalities. • Emphasis on data security measures, error handling, and optimization techniques fortifies skills in maintaining the integrity, security, and performance of the database. • Validating and sanitizing user inputs to practical application through hands-on projects, this learning journey equips individuals with practical and theoretical knowledge for proficiently managing and manipulating ordering data within a database system.</vt:lpstr>
      <vt:lpstr>PowerPoint Presentation</vt:lpstr>
      <vt:lpstr>Step 5: Connect the Backend to the Database Configure Database Connection: Set up a connection to the database within your backend code, providing the necessary connection details such as host, port, username, password, and database name. Create CRUD Operations: Write code to perform CRUD operations (Create, Read, Update, and Delete) within your backend code, allowing your application to interact with the database.  Step 6: Test and Debug Test Database Connectivity: Ensure that your backend application can connect to the database and perform CRUD operations accurately. Handle Errors: Implement error handling mechanisms for database-related errors, ensuring robustness and data integrity.  Step 7: Implement Security Measures Secure Data Inputs: Implement data validation and parameterized queries to prevent SQL injection attacks and maintain data security.</vt:lpstr>
      <vt:lpstr>PowerPoint Presentation</vt:lpstr>
      <vt:lpstr>PowerPoint Presentation</vt:lpstr>
      <vt:lpstr>PowerPoint Presentation</vt:lpstr>
      <vt:lpstr>Summary of your task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ELCOT</dc:creator>
  <cp:lastModifiedBy>Mugilan M</cp:lastModifiedBy>
  <cp:revision>33</cp:revision>
  <dcterms:modified xsi:type="dcterms:W3CDTF">2023-11-07T08:15:58Z</dcterms:modified>
</cp:coreProperties>
</file>