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8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104864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64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4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4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104864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bg object 17"/>
          <p:cNvSpPr/>
          <p:nvPr/>
        </p:nvSpPr>
        <p:spPr>
          <a:xfrm>
            <a:off x="1990344" y="2444495"/>
            <a:ext cx="3761231" cy="1994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bg object 18"/>
          <p:cNvSpPr/>
          <p:nvPr/>
        </p:nvSpPr>
        <p:spPr>
          <a:xfrm>
            <a:off x="4579620" y="2444495"/>
            <a:ext cx="2621279" cy="1994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63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104863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104865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2428748" y="478663"/>
            <a:ext cx="42865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433831" y="1875535"/>
            <a:ext cx="8276336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 txBox="1"/>
          <p:nvPr/>
        </p:nvSpPr>
        <p:spPr>
          <a:xfrm>
            <a:off x="228600" y="3679667"/>
            <a:ext cx="2821808" cy="322395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Presenter's</a:t>
            </a:r>
            <a:r>
              <a:rPr sz="24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240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1085"/>
              </a:spcBef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lang="en-IN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n-IN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.NITHYA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</a:pPr>
            <a:endParaRPr sz="185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lang="en-IN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IN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MUTHULAKSHMI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"/>
            </a:pPr>
            <a:endParaRPr sz="185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lang="en-IN" spc="-5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IN"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PARIMALA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"/>
            </a:pPr>
            <a:endParaRPr sz="185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lang="en-IN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IN" sz="1800" dirty="0">
                <a:solidFill>
                  <a:srgbClr val="FFFFFF"/>
                </a:solidFill>
                <a:latin typeface="Times New Roman"/>
                <a:cs typeface="Times New Roman"/>
              </a:rPr>
              <a:t>PAVITHRA</a:t>
            </a:r>
          </a:p>
          <a:p>
            <a:pPr marL="12065">
              <a:lnSpc>
                <a:spcPct val="100000"/>
              </a:lnSpc>
              <a:buSzPct val="94444"/>
              <a:tabLst>
                <a:tab pos="217170" algn="l"/>
              </a:tabLst>
            </a:pPr>
            <a:endParaRPr lang="en-IN" sz="18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SzPct val="94444"/>
              <a:buFont typeface="Wingdings" panose="05000000000000000000" pitchFamily="2" charset="2"/>
              <a:buChar char="v"/>
              <a:tabLst>
                <a:tab pos="217170" algn="l"/>
              </a:tabLst>
            </a:pPr>
            <a:r>
              <a:rPr lang="en-IN" dirty="0">
                <a:solidFill>
                  <a:schemeClr val="bg1"/>
                </a:solidFill>
                <a:latin typeface="Times New Roman"/>
                <a:cs typeface="Times New Roman"/>
              </a:rPr>
              <a:t>S.SNEHA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48588" name="object 10"/>
          <p:cNvSpPr txBox="1">
            <a:spLocks noGrp="1"/>
          </p:cNvSpPr>
          <p:nvPr>
            <p:ph type="title"/>
          </p:nvPr>
        </p:nvSpPr>
        <p:spPr>
          <a:xfrm>
            <a:off x="907186" y="298534"/>
            <a:ext cx="7177405" cy="137883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65"/>
              </a:spcBef>
              <a:tabLst>
                <a:tab pos="5906135" algn="l"/>
              </a:tabLst>
            </a:pPr>
            <a:r>
              <a:rPr lang="en-IN" sz="3600" dirty="0"/>
              <a:t>RAJESWARI VEDACHALAM GOVT.ARTS COLLEGE </a:t>
            </a:r>
            <a:r>
              <a:rPr lang="en-IN" sz="2000" dirty="0"/>
              <a:t>CHENGALPATTU-603001</a:t>
            </a:r>
            <a:endParaRPr sz="2000"/>
          </a:p>
        </p:txBody>
      </p:sp>
      <p:sp>
        <p:nvSpPr>
          <p:cNvPr id="1048589" name="TextBox 10"/>
          <p:cNvSpPr txBox="1"/>
          <p:nvPr/>
        </p:nvSpPr>
        <p:spPr>
          <a:xfrm>
            <a:off x="1447800" y="2438400"/>
            <a:ext cx="67056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PRESONAL LOAN APPROVAL USING MACHINE LEARNIING</a:t>
            </a:r>
            <a:endParaRPr 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0" name="TextBox 11"/>
          <p:cNvSpPr txBox="1"/>
          <p:nvPr/>
        </p:nvSpPr>
        <p:spPr>
          <a:xfrm>
            <a:off x="38862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DEPT.:BCA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>
            <a:spLocks noGrp="1"/>
          </p:cNvSpPr>
          <p:nvPr>
            <p:ph type="title"/>
          </p:nvPr>
        </p:nvSpPr>
        <p:spPr>
          <a:xfrm>
            <a:off x="2535633" y="2290073"/>
            <a:ext cx="5892031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140">
                <a:latin typeface="CHENETU006"/>
                <a:cs typeface="CHENETU006"/>
              </a:rPr>
              <a:t>Thank</a:t>
            </a:r>
            <a:r>
              <a:rPr sz="8000" b="1" spc="-1275">
                <a:latin typeface="CHENETU006"/>
                <a:cs typeface="CHENETU006"/>
              </a:rPr>
              <a:t> </a:t>
            </a:r>
            <a:r>
              <a:rPr lang="en-IN" sz="8000" b="1" spc="-1275" dirty="0">
                <a:latin typeface="CHENETU006"/>
                <a:cs typeface="CHENETU006"/>
              </a:rPr>
              <a:t> </a:t>
            </a:r>
            <a:r>
              <a:rPr sz="8000" b="1" spc="-1120">
                <a:latin typeface="CHENETU006"/>
                <a:cs typeface="CHENETU006"/>
              </a:rPr>
              <a:t>you</a:t>
            </a:r>
            <a:endParaRPr sz="7200" b="1">
              <a:latin typeface="CHENETU006"/>
              <a:cs typeface="CHENETU006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6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4263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heavy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b="1" u="heavy" spc="-19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b="1" u="heavy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Loan</a:t>
            </a:r>
          </a:p>
        </p:txBody>
      </p:sp>
      <p:sp>
        <p:nvSpPr>
          <p:cNvPr id="1048592" name="object 7"/>
          <p:cNvSpPr/>
          <p:nvPr/>
        </p:nvSpPr>
        <p:spPr>
          <a:xfrm>
            <a:off x="377952" y="1965960"/>
            <a:ext cx="3717036" cy="2293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3" name="object 8"/>
          <p:cNvSpPr txBox="1"/>
          <p:nvPr/>
        </p:nvSpPr>
        <p:spPr>
          <a:xfrm>
            <a:off x="4222750" y="1804161"/>
            <a:ext cx="4876165" cy="239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572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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personal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loan 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loan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that does not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require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collateral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or security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offered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with minimal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documentation.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</a:pPr>
            <a:endParaRPr sz="1600">
              <a:latin typeface="Carlito"/>
              <a:cs typeface="Carlito"/>
            </a:endParaRPr>
          </a:p>
          <a:p>
            <a:pPr marL="397510" marR="427990" lvl="1" indent="-314325">
              <a:lnSpc>
                <a:spcPct val="100000"/>
              </a:lnSpc>
              <a:buFont typeface="Wingdings"/>
              <a:buChar char=""/>
              <a:tabLst>
                <a:tab pos="370840" algn="l"/>
              </a:tabLst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 use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funds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this loan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any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legitimate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financial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need.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"/>
            </a:pPr>
            <a:endParaRPr sz="1800">
              <a:latin typeface="Carlito"/>
              <a:cs typeface="Carlito"/>
            </a:endParaRPr>
          </a:p>
          <a:p>
            <a:pPr marL="274320" marR="5080" indent="-26225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personal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works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pretty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much 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way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loans.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7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36635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heavy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b="1" u="heavy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Collection and</a:t>
            </a:r>
            <a:r>
              <a:rPr lang="en-IN" b="1" u="heavy" spc="-250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heavy" spc="-2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Preparation</a:t>
            </a:r>
            <a:endParaRPr b="1" u="heavy" spc="-20" dirty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5" name="object 8"/>
          <p:cNvSpPr/>
          <p:nvPr/>
        </p:nvSpPr>
        <p:spPr>
          <a:xfrm>
            <a:off x="96011" y="2442972"/>
            <a:ext cx="4254246" cy="2765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9"/>
          <p:cNvSpPr txBox="1"/>
          <p:nvPr/>
        </p:nvSpPr>
        <p:spPr>
          <a:xfrm>
            <a:off x="4651375" y="2304415"/>
            <a:ext cx="3364229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collection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preparation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Importing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libraries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Read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1750">
              <a:latin typeface="Carlito"/>
              <a:cs typeface="Carlito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0520" algn="l"/>
                <a:tab pos="351155" algn="l"/>
              </a:tabLst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Preparation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Handling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missing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Handling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Categorical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Handling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Imbalance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1057655" y="217931"/>
            <a:ext cx="7062978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3"/>
          <p:cNvSpPr txBox="1">
            <a:spLocks noGrp="1"/>
          </p:cNvSpPr>
          <p:nvPr>
            <p:ph type="title"/>
          </p:nvPr>
        </p:nvSpPr>
        <p:spPr>
          <a:xfrm>
            <a:off x="1390269" y="363727"/>
            <a:ext cx="6361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Exploratory Data</a:t>
            </a:r>
            <a:r>
              <a:rPr spc="-340" dirty="0"/>
              <a:t> </a:t>
            </a:r>
            <a:r>
              <a:rPr dirty="0"/>
              <a:t>Analysis</a:t>
            </a:r>
          </a:p>
        </p:txBody>
      </p:sp>
      <p:grpSp>
        <p:nvGrpSpPr>
          <p:cNvPr id="23" name="object 4"/>
          <p:cNvGrpSpPr/>
          <p:nvPr/>
        </p:nvGrpSpPr>
        <p:grpSpPr>
          <a:xfrm>
            <a:off x="1392936" y="986059"/>
            <a:ext cx="6392545" cy="109220"/>
            <a:chOff x="1392936" y="986059"/>
            <a:chExt cx="6392545" cy="109220"/>
          </a:xfrm>
        </p:grpSpPr>
        <p:sp>
          <p:nvSpPr>
            <p:cNvPr id="1048599" name="object 5"/>
            <p:cNvSpPr/>
            <p:nvPr/>
          </p:nvSpPr>
          <p:spPr>
            <a:xfrm>
              <a:off x="1392936" y="986059"/>
              <a:ext cx="6392418" cy="108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0" name="object 6"/>
            <p:cNvSpPr/>
            <p:nvPr/>
          </p:nvSpPr>
          <p:spPr>
            <a:xfrm>
              <a:off x="1402715" y="996442"/>
              <a:ext cx="6337300" cy="53340"/>
            </a:xfrm>
            <a:custGeom>
              <a:avLst/>
              <a:gdLst/>
              <a:ahLst/>
              <a:cxnLst/>
              <a:rect l="l" t="t" r="r" b="b"/>
              <a:pathLst>
                <a:path w="6337300" h="53340">
                  <a:moveTo>
                    <a:pt x="6336792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336792" y="53340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1" name="object 7"/>
          <p:cNvSpPr/>
          <p:nvPr/>
        </p:nvSpPr>
        <p:spPr>
          <a:xfrm>
            <a:off x="39623" y="2029967"/>
            <a:ext cx="5138166" cy="3100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2" name="object 8"/>
          <p:cNvSpPr txBox="1"/>
          <p:nvPr/>
        </p:nvSpPr>
        <p:spPr>
          <a:xfrm>
            <a:off x="5294503" y="1727961"/>
            <a:ext cx="3613150" cy="406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267335" algn="l"/>
              </a:tabLst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Descriptive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statistical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rlito"/>
              <a:cs typeface="Carlito"/>
            </a:endParaRPr>
          </a:p>
          <a:p>
            <a:pPr marL="12700" marR="634365" algn="just">
              <a:lnSpc>
                <a:spcPct val="100000"/>
              </a:lnSpc>
              <a:spcBef>
                <a:spcPts val="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Visual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representation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the data 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distribution Analysis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correlation  between two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variables.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"/>
            </a:pPr>
            <a:endParaRPr sz="1550">
              <a:latin typeface="Carlito"/>
              <a:cs typeface="Carlito"/>
            </a:endParaRPr>
          </a:p>
          <a:p>
            <a:pPr marL="12700" marR="585470" algn="just">
              <a:lnSpc>
                <a:spcPct val="10000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Identification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their 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handling.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"/>
            </a:pPr>
            <a:endParaRPr sz="2250">
              <a:latin typeface="Carlito"/>
              <a:cs typeface="Carlito"/>
            </a:endParaRPr>
          </a:p>
          <a:p>
            <a:pPr marL="835660" lvl="1" indent="-180975">
              <a:lnSpc>
                <a:spcPct val="100000"/>
              </a:lnSpc>
              <a:buSzPct val="94444"/>
              <a:buFont typeface="Wingdings"/>
              <a:buChar char=""/>
              <a:tabLst>
                <a:tab pos="836294" algn="l"/>
              </a:tabLst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UNIVARIATE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"/>
            </a:pPr>
            <a:endParaRPr sz="1850">
              <a:latin typeface="Arial"/>
              <a:cs typeface="Arial"/>
            </a:endParaRPr>
          </a:p>
          <a:p>
            <a:pPr marL="835660" lvl="1" indent="-180975">
              <a:lnSpc>
                <a:spcPct val="100000"/>
              </a:lnSpc>
              <a:buSzPct val="94444"/>
              <a:buFont typeface="Wingdings"/>
              <a:buChar char=""/>
              <a:tabLst>
                <a:tab pos="836294" algn="l"/>
              </a:tabLst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BIVARIATE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"/>
            </a:pPr>
            <a:endParaRPr sz="1850">
              <a:latin typeface="Arial"/>
              <a:cs typeface="Arial"/>
            </a:endParaRPr>
          </a:p>
          <a:p>
            <a:pPr marL="836294" lvl="1" indent="-180975">
              <a:lnSpc>
                <a:spcPct val="100000"/>
              </a:lnSpc>
              <a:buSzPct val="94444"/>
              <a:buFont typeface="Wingdings"/>
              <a:buChar char=""/>
              <a:tabLst>
                <a:tab pos="836294" algn="l"/>
              </a:tabLst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MULTIVARIATE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 txBox="1">
            <a:spLocks noGrp="1"/>
          </p:cNvSpPr>
          <p:nvPr>
            <p:ph type="title"/>
          </p:nvPr>
        </p:nvSpPr>
        <p:spPr>
          <a:xfrm>
            <a:off x="1376171" y="676559"/>
            <a:ext cx="7974523" cy="673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 Selection and</a:t>
            </a:r>
            <a:r>
              <a:rPr spc="-175" dirty="0"/>
              <a:t> </a:t>
            </a:r>
            <a:r>
              <a:rPr spc="-40" dirty="0"/>
              <a:t>Training</a:t>
            </a:r>
          </a:p>
        </p:txBody>
      </p:sp>
      <p:grpSp>
        <p:nvGrpSpPr>
          <p:cNvPr id="25" name="object 4"/>
          <p:cNvGrpSpPr/>
          <p:nvPr/>
        </p:nvGrpSpPr>
        <p:grpSpPr>
          <a:xfrm>
            <a:off x="1376172" y="1350295"/>
            <a:ext cx="7103109" cy="109220"/>
            <a:chOff x="1376172" y="1350295"/>
            <a:chExt cx="7103109" cy="109220"/>
          </a:xfrm>
        </p:grpSpPr>
        <p:sp>
          <p:nvSpPr>
            <p:cNvPr id="1048604" name="object 5"/>
            <p:cNvSpPr/>
            <p:nvPr/>
          </p:nvSpPr>
          <p:spPr>
            <a:xfrm>
              <a:off x="1376172" y="1350295"/>
              <a:ext cx="7102602" cy="108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5" name="object 6"/>
            <p:cNvSpPr/>
            <p:nvPr/>
          </p:nvSpPr>
          <p:spPr>
            <a:xfrm>
              <a:off x="1385697" y="1360551"/>
              <a:ext cx="7047230" cy="53340"/>
            </a:xfrm>
            <a:custGeom>
              <a:avLst/>
              <a:gdLst/>
              <a:ahLst/>
              <a:cxnLst/>
              <a:rect l="l" t="t" r="r" b="b"/>
              <a:pathLst>
                <a:path w="7047230" h="53340">
                  <a:moveTo>
                    <a:pt x="704697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7046976" y="53339"/>
                  </a:lnTo>
                  <a:lnTo>
                    <a:pt x="7046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6" name="object 7"/>
          <p:cNvSpPr txBox="1"/>
          <p:nvPr/>
        </p:nvSpPr>
        <p:spPr>
          <a:xfrm>
            <a:off x="4296282" y="2020569"/>
            <a:ext cx="4665980" cy="38582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6545" algn="l"/>
              </a:tabLst>
            </a:pP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Training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algorithms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tree</a:t>
            </a:r>
            <a:r>
              <a:rPr sz="1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Random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forest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Xgboost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ANN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 model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"/>
            </a:pPr>
            <a:endParaRPr sz="1750">
              <a:latin typeface="Carlito"/>
              <a:cs typeface="Carlito"/>
            </a:endParaRPr>
          </a:p>
          <a:p>
            <a:pPr marL="240029" indent="-227965">
              <a:lnSpc>
                <a:spcPct val="100000"/>
              </a:lnSpc>
              <a:buFont typeface="Wingdings"/>
              <a:buChar char=""/>
              <a:tabLst>
                <a:tab pos="240665" algn="l"/>
              </a:tabLst>
            </a:pP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Testing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 model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rlito"/>
              <a:cs typeface="Carlito"/>
            </a:endParaRPr>
          </a:p>
          <a:p>
            <a:pPr marL="12700" marR="15157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6924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Check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correctness of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individual model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components.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6" name="object 8"/>
          <p:cNvGrpSpPr/>
          <p:nvPr/>
        </p:nvGrpSpPr>
        <p:grpSpPr>
          <a:xfrm>
            <a:off x="94488" y="2020570"/>
            <a:ext cx="4201795" cy="2932430"/>
            <a:chOff x="94488" y="2020570"/>
            <a:chExt cx="4201795" cy="2932430"/>
          </a:xfrm>
        </p:grpSpPr>
        <p:sp>
          <p:nvSpPr>
            <p:cNvPr id="1048607" name="object 9"/>
            <p:cNvSpPr/>
            <p:nvPr/>
          </p:nvSpPr>
          <p:spPr>
            <a:xfrm>
              <a:off x="321563" y="2247900"/>
              <a:ext cx="3745991" cy="2476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10"/>
            <p:cNvSpPr/>
            <p:nvPr/>
          </p:nvSpPr>
          <p:spPr>
            <a:xfrm>
              <a:off x="94488" y="2020569"/>
              <a:ext cx="4201795" cy="2932430"/>
            </a:xfrm>
            <a:custGeom>
              <a:avLst/>
              <a:gdLst/>
              <a:ahLst/>
              <a:cxnLst/>
              <a:rect l="l" t="t" r="r" b="b"/>
              <a:pathLst>
                <a:path w="4201795" h="2932429">
                  <a:moveTo>
                    <a:pt x="4018788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2703830"/>
                  </a:lnTo>
                  <a:lnTo>
                    <a:pt x="182880" y="2749550"/>
                  </a:lnTo>
                  <a:lnTo>
                    <a:pt x="4018788" y="2749550"/>
                  </a:lnTo>
                  <a:lnTo>
                    <a:pt x="4018788" y="2703830"/>
                  </a:lnTo>
                  <a:lnTo>
                    <a:pt x="4018788" y="228854"/>
                  </a:lnTo>
                  <a:lnTo>
                    <a:pt x="3973068" y="228854"/>
                  </a:lnTo>
                  <a:lnTo>
                    <a:pt x="3973068" y="2703830"/>
                  </a:lnTo>
                  <a:lnTo>
                    <a:pt x="228600" y="2703830"/>
                  </a:lnTo>
                  <a:lnTo>
                    <a:pt x="228600" y="228600"/>
                  </a:lnTo>
                  <a:lnTo>
                    <a:pt x="4018788" y="228600"/>
                  </a:lnTo>
                  <a:lnTo>
                    <a:pt x="4018788" y="182880"/>
                  </a:lnTo>
                  <a:close/>
                </a:path>
                <a:path w="4201795" h="2932429">
                  <a:moveTo>
                    <a:pt x="4201668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2795270"/>
                  </a:lnTo>
                  <a:lnTo>
                    <a:pt x="0" y="2932430"/>
                  </a:lnTo>
                  <a:lnTo>
                    <a:pt x="4201668" y="2932430"/>
                  </a:lnTo>
                  <a:lnTo>
                    <a:pt x="4201668" y="2795282"/>
                  </a:lnTo>
                  <a:lnTo>
                    <a:pt x="4201668" y="137414"/>
                  </a:lnTo>
                  <a:lnTo>
                    <a:pt x="4064508" y="137414"/>
                  </a:lnTo>
                  <a:lnTo>
                    <a:pt x="4064508" y="2795270"/>
                  </a:lnTo>
                  <a:lnTo>
                    <a:pt x="137160" y="2795270"/>
                  </a:lnTo>
                  <a:lnTo>
                    <a:pt x="137160" y="137160"/>
                  </a:lnTo>
                  <a:lnTo>
                    <a:pt x="4201668" y="137160"/>
                  </a:lnTo>
                  <a:lnTo>
                    <a:pt x="4201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2089404" y="333756"/>
            <a:ext cx="5001006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3"/>
          <p:cNvSpPr txBox="1">
            <a:spLocks noGrp="1"/>
          </p:cNvSpPr>
          <p:nvPr>
            <p:ph type="title"/>
          </p:nvPr>
        </p:nvSpPr>
        <p:spPr>
          <a:xfrm>
            <a:off x="2422017" y="478663"/>
            <a:ext cx="4300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65" dirty="0"/>
              <a:t> </a:t>
            </a:r>
            <a:r>
              <a:rPr dirty="0"/>
              <a:t>Evaluation</a:t>
            </a:r>
          </a:p>
        </p:txBody>
      </p:sp>
      <p:grpSp>
        <p:nvGrpSpPr>
          <p:cNvPr id="28" name="object 4"/>
          <p:cNvGrpSpPr/>
          <p:nvPr/>
        </p:nvGrpSpPr>
        <p:grpSpPr>
          <a:xfrm>
            <a:off x="574548" y="1101883"/>
            <a:ext cx="6181090" cy="5754370"/>
            <a:chOff x="574548" y="1101883"/>
            <a:chExt cx="6181090" cy="5754370"/>
          </a:xfrm>
        </p:grpSpPr>
        <p:sp>
          <p:nvSpPr>
            <p:cNvPr id="1048611" name="object 5"/>
            <p:cNvSpPr/>
            <p:nvPr/>
          </p:nvSpPr>
          <p:spPr>
            <a:xfrm>
              <a:off x="2424683" y="1101883"/>
              <a:ext cx="4330446" cy="108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2434462" y="1111376"/>
              <a:ext cx="4274820" cy="53340"/>
            </a:xfrm>
            <a:custGeom>
              <a:avLst/>
              <a:gdLst/>
              <a:ahLst/>
              <a:cxnLst/>
              <a:rect l="l" t="t" r="r" b="b"/>
              <a:pathLst>
                <a:path w="4274820" h="53340">
                  <a:moveTo>
                    <a:pt x="427482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274820" y="53339"/>
                  </a:lnTo>
                  <a:lnTo>
                    <a:pt x="4274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574548" y="1557528"/>
              <a:ext cx="4450842" cy="52981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4" name="object 8"/>
          <p:cNvSpPr txBox="1"/>
          <p:nvPr/>
        </p:nvSpPr>
        <p:spPr>
          <a:xfrm>
            <a:off x="5294503" y="1947164"/>
            <a:ext cx="367601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 marR="5080" indent="-47117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76884" algn="l"/>
                <a:tab pos="47752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evaluation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process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 using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evaluation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metrics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understand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machine learning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model's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performance,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well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strengths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weaknesses.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"/>
            </a:pPr>
            <a:endParaRPr sz="1800">
              <a:latin typeface="Carlito"/>
              <a:cs typeface="Carlito"/>
            </a:endParaRPr>
          </a:p>
          <a:p>
            <a:pPr marL="456565" marR="333375" lvl="1" indent="-367665">
              <a:lnSpc>
                <a:spcPct val="100000"/>
              </a:lnSpc>
              <a:spcBef>
                <a:spcPts val="1370"/>
              </a:spcBef>
              <a:buClr>
                <a:srgbClr val="FFFFFF"/>
              </a:buClr>
              <a:buFont typeface="Wingdings"/>
              <a:buChar char=""/>
              <a:tabLst>
                <a:tab pos="501015" algn="l"/>
                <a:tab pos="501650" algn="l"/>
              </a:tabLst>
            </a:pPr>
            <a:r>
              <a:rPr dirty="0"/>
              <a:t>	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Explanation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accuracy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limitations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6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7086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heavy">
                <a:uFill>
                  <a:solidFill>
                    <a:srgbClr val="FFFFFF"/>
                  </a:solidFill>
                </a:uFill>
              </a:rPr>
              <a:t>MODEL</a:t>
            </a:r>
            <a:r>
              <a:rPr b="1" u="heavy" spc="-17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u="heavy" spc="-170">
                <a:uFill>
                  <a:solidFill>
                    <a:srgbClr val="FFFFFF"/>
                  </a:solidFill>
                </a:uFill>
              </a:rPr>
              <a:t> D</a:t>
            </a:r>
            <a:r>
              <a:rPr b="1" u="heavy" spc="-25"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EPLOYMENT</a:t>
            </a:r>
            <a:endParaRPr b="1" u="heavy" spc="-25" dirty="0"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30" name="object 7"/>
          <p:cNvGrpSpPr/>
          <p:nvPr/>
        </p:nvGrpSpPr>
        <p:grpSpPr>
          <a:xfrm>
            <a:off x="594359" y="1973579"/>
            <a:ext cx="4156075" cy="3455035"/>
            <a:chOff x="594359" y="1973579"/>
            <a:chExt cx="4156075" cy="3455035"/>
          </a:xfrm>
        </p:grpSpPr>
        <p:sp>
          <p:nvSpPr>
            <p:cNvPr id="1048616" name="object 8"/>
            <p:cNvSpPr/>
            <p:nvPr/>
          </p:nvSpPr>
          <p:spPr>
            <a:xfrm>
              <a:off x="594359" y="1973579"/>
              <a:ext cx="4155948" cy="3454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9"/>
            <p:cNvSpPr/>
            <p:nvPr/>
          </p:nvSpPr>
          <p:spPr>
            <a:xfrm>
              <a:off x="786383" y="2165603"/>
              <a:ext cx="3785616" cy="3084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10"/>
          <p:cNvSpPr txBox="1"/>
          <p:nvPr/>
        </p:nvSpPr>
        <p:spPr>
          <a:xfrm>
            <a:off x="5875782" y="2597023"/>
            <a:ext cx="2533015" cy="21448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940" indent="-26987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82575" algn="l"/>
              </a:tabLst>
            </a:pPr>
            <a:r>
              <a:rPr sz="2000" spc="-254">
                <a:solidFill>
                  <a:srgbClr val="FFFFFF"/>
                </a:solidFill>
                <a:latin typeface="Verdana"/>
                <a:cs typeface="Verdana"/>
              </a:rPr>
              <a:t>Save</a:t>
            </a:r>
            <a:r>
              <a:rPr lang="en-IN" sz="2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5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2000" spc="-3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7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950">
              <a:latin typeface="Verdana"/>
              <a:cs typeface="Verdana"/>
            </a:endParaRPr>
          </a:p>
          <a:p>
            <a:pPr marL="281940" indent="-26987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82575" algn="l"/>
              </a:tabLst>
            </a:pP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Building </a:t>
            </a:r>
            <a:r>
              <a:rPr sz="2000" spc="-275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2000" spc="-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0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1950">
              <a:latin typeface="Verdana"/>
              <a:cs typeface="Verdana"/>
            </a:endParaRPr>
          </a:p>
          <a:p>
            <a:pPr marL="281940" indent="-269875">
              <a:lnSpc>
                <a:spcPct val="100000"/>
              </a:lnSpc>
              <a:buFont typeface="Wingdings"/>
              <a:buChar char=""/>
              <a:tabLst>
                <a:tab pos="282575" algn="l"/>
              </a:tabLst>
            </a:pP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sz="2000" spc="-30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00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1950">
              <a:latin typeface="Verdana"/>
              <a:cs typeface="Verdana"/>
            </a:endParaRPr>
          </a:p>
          <a:p>
            <a:pPr marL="281940" indent="-269875">
              <a:lnSpc>
                <a:spcPct val="100000"/>
              </a:lnSpc>
              <a:buFont typeface="Wingdings"/>
              <a:buChar char=""/>
              <a:tabLst>
                <a:tab pos="282575" algn="l"/>
              </a:tabLst>
            </a:pPr>
            <a:r>
              <a:rPr sz="2000" spc="-295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lang="en-IN" sz="20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3"/>
          <p:cNvSpPr txBox="1">
            <a:spLocks noGrp="1"/>
          </p:cNvSpPr>
          <p:nvPr>
            <p:ph type="title"/>
          </p:nvPr>
        </p:nvSpPr>
        <p:spPr>
          <a:xfrm>
            <a:off x="2678236" y="464309"/>
            <a:ext cx="4234058" cy="673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170" dirty="0"/>
              <a:t> </a:t>
            </a:r>
            <a:r>
              <a:rPr dirty="0"/>
              <a:t>WORK</a:t>
            </a:r>
          </a:p>
        </p:txBody>
      </p:sp>
      <p:grpSp>
        <p:nvGrpSpPr>
          <p:cNvPr id="32" name="object 4"/>
          <p:cNvGrpSpPr/>
          <p:nvPr/>
        </p:nvGrpSpPr>
        <p:grpSpPr>
          <a:xfrm>
            <a:off x="2414905" y="1138044"/>
            <a:ext cx="4314190" cy="109220"/>
            <a:chOff x="2432304" y="1101883"/>
            <a:chExt cx="4314190" cy="109220"/>
          </a:xfrm>
        </p:grpSpPr>
        <p:sp>
          <p:nvSpPr>
            <p:cNvPr id="1048620" name="object 5"/>
            <p:cNvSpPr/>
            <p:nvPr/>
          </p:nvSpPr>
          <p:spPr>
            <a:xfrm>
              <a:off x="2432304" y="1101883"/>
              <a:ext cx="4313682" cy="108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1048621" name="object 6"/>
            <p:cNvSpPr/>
            <p:nvPr/>
          </p:nvSpPr>
          <p:spPr>
            <a:xfrm>
              <a:off x="2442083" y="1111376"/>
              <a:ext cx="4258310" cy="53340"/>
            </a:xfrm>
            <a:custGeom>
              <a:avLst/>
              <a:gdLst/>
              <a:ahLst/>
              <a:cxnLst/>
              <a:rect l="l" t="t" r="r" b="b"/>
              <a:pathLst>
                <a:path w="4258309" h="53340">
                  <a:moveTo>
                    <a:pt x="425805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258056" y="53339"/>
                  </a:lnTo>
                  <a:lnTo>
                    <a:pt x="4258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1048622" name="object 7"/>
          <p:cNvSpPr txBox="1"/>
          <p:nvPr/>
        </p:nvSpPr>
        <p:spPr>
          <a:xfrm>
            <a:off x="983691" y="4689475"/>
            <a:ext cx="6461760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6733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Areas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future research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improvement.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Carlito"/>
              <a:cs typeface="Carlito"/>
            </a:endParaRPr>
          </a:p>
          <a:p>
            <a:pPr marL="266700" indent="-254635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Potential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ways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improve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model's</a:t>
            </a:r>
            <a:r>
              <a:rPr sz="18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performance.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Carlito"/>
              <a:cs typeface="Carlito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67335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Importance of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continued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development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updating 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48623" name="object 8"/>
          <p:cNvSpPr/>
          <p:nvPr/>
        </p:nvSpPr>
        <p:spPr>
          <a:xfrm>
            <a:off x="1040891" y="1917192"/>
            <a:ext cx="7508748" cy="257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3"/>
          <p:cNvSpPr txBox="1">
            <a:spLocks noGrp="1"/>
          </p:cNvSpPr>
          <p:nvPr>
            <p:ph type="title"/>
          </p:nvPr>
        </p:nvSpPr>
        <p:spPr>
          <a:xfrm>
            <a:off x="3285744" y="414431"/>
            <a:ext cx="3468587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grpSp>
        <p:nvGrpSpPr>
          <p:cNvPr id="34" name="object 4"/>
          <p:cNvGrpSpPr/>
          <p:nvPr/>
        </p:nvGrpSpPr>
        <p:grpSpPr>
          <a:xfrm>
            <a:off x="3285744" y="1088167"/>
            <a:ext cx="2730500" cy="109220"/>
            <a:chOff x="3285744" y="1088167"/>
            <a:chExt cx="2730500" cy="109220"/>
          </a:xfrm>
        </p:grpSpPr>
        <p:sp>
          <p:nvSpPr>
            <p:cNvPr id="1048625" name="object 5"/>
            <p:cNvSpPr/>
            <p:nvPr/>
          </p:nvSpPr>
          <p:spPr>
            <a:xfrm>
              <a:off x="3285744" y="1088167"/>
              <a:ext cx="2730246" cy="108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3297047" y="1099185"/>
              <a:ext cx="2674620" cy="53340"/>
            </a:xfrm>
            <a:custGeom>
              <a:avLst/>
              <a:gdLst/>
              <a:ahLst/>
              <a:cxnLst/>
              <a:rect l="l" t="t" r="r" b="b"/>
              <a:pathLst>
                <a:path w="2674620" h="53340">
                  <a:moveTo>
                    <a:pt x="2674619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2674619" y="53339"/>
                  </a:lnTo>
                  <a:lnTo>
                    <a:pt x="2674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7" name="object 7"/>
          <p:cNvSpPr/>
          <p:nvPr/>
        </p:nvSpPr>
        <p:spPr>
          <a:xfrm>
            <a:off x="658368" y="1600200"/>
            <a:ext cx="3569207" cy="2828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8"/>
          <p:cNvSpPr txBox="1">
            <a:spLocks noGrp="1"/>
          </p:cNvSpPr>
          <p:nvPr>
            <p:ph type="body" idx="1"/>
          </p:nvPr>
        </p:nvSpPr>
        <p:spPr>
          <a:xfrm>
            <a:off x="433831" y="1875535"/>
            <a:ext cx="8276336" cy="239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3110" marR="5080" indent="-26225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589145" algn="l"/>
              </a:tabLst>
            </a:pPr>
            <a:r>
              <a:rPr spc="-15" dirty="0"/>
              <a:t>Recap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0" dirty="0"/>
              <a:t>problem </a:t>
            </a:r>
            <a:r>
              <a:rPr spc="-15" dirty="0"/>
              <a:t>statement </a:t>
            </a:r>
            <a:r>
              <a:rPr dirty="0"/>
              <a:t>and </a:t>
            </a:r>
            <a:r>
              <a:rPr spc="-5" dirty="0"/>
              <a:t>its  </a:t>
            </a:r>
            <a:r>
              <a:rPr spc="-10" dirty="0"/>
              <a:t>solution.</a:t>
            </a:r>
          </a:p>
          <a:p>
            <a:pPr marL="4288790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"/>
            </a:pPr>
            <a:endParaRPr sz="1750"/>
          </a:p>
          <a:p>
            <a:pPr marL="4563110" marR="1002665" indent="-262255">
              <a:lnSpc>
                <a:spcPct val="100000"/>
              </a:lnSpc>
              <a:buFont typeface="Wingdings"/>
              <a:buChar char=""/>
              <a:tabLst>
                <a:tab pos="4589145" algn="l"/>
              </a:tabLst>
            </a:pPr>
            <a:r>
              <a:rPr spc="-5" dirty="0"/>
              <a:t>Summary of </a:t>
            </a:r>
            <a:r>
              <a:rPr spc="-25" dirty="0"/>
              <a:t>key </a:t>
            </a:r>
            <a:r>
              <a:rPr spc="-5" dirty="0"/>
              <a:t>findings </a:t>
            </a:r>
            <a:r>
              <a:rPr dirty="0"/>
              <a:t>and  </a:t>
            </a:r>
            <a:r>
              <a:rPr spc="-5" dirty="0"/>
              <a:t>Conclusions.</a:t>
            </a:r>
          </a:p>
          <a:p>
            <a:pPr marL="4288790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1750"/>
          </a:p>
          <a:p>
            <a:pPr marL="4563110" marR="690880" indent="-26225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535805" algn="l"/>
              </a:tabLst>
            </a:pPr>
            <a:r>
              <a:rPr spc="-5" dirty="0"/>
              <a:t>Conclusion Machine learning is </a:t>
            </a:r>
            <a:r>
              <a:rPr dirty="0"/>
              <a:t>a  </a:t>
            </a:r>
            <a:r>
              <a:rPr spc="-5" dirty="0"/>
              <a:t>powerful </a:t>
            </a:r>
            <a:r>
              <a:rPr spc="-10" dirty="0"/>
              <a:t>tool </a:t>
            </a:r>
            <a:r>
              <a:rPr spc="-15" dirty="0"/>
              <a:t>for </a:t>
            </a:r>
            <a:r>
              <a:rPr spc="-5" dirty="0"/>
              <a:t>making  </a:t>
            </a:r>
            <a:r>
              <a:rPr spc="-10" dirty="0"/>
              <a:t>predictions from</a:t>
            </a:r>
            <a:r>
              <a:rPr spc="30" dirty="0"/>
              <a:t> </a:t>
            </a:r>
            <a:r>
              <a:rPr spc="-10" dirty="0"/>
              <a:t>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Carlito</vt:lpstr>
      <vt:lpstr>CHENETU006</vt:lpstr>
      <vt:lpstr>Times New Roman</vt:lpstr>
      <vt:lpstr>Verdana</vt:lpstr>
      <vt:lpstr>Wingdings</vt:lpstr>
      <vt:lpstr>Office Theme</vt:lpstr>
      <vt:lpstr>RAJESWARI VEDACHALAM GOVT.ARTS COLLEGE CHENGALPATTU-603001</vt:lpstr>
      <vt:lpstr>Personal Loan</vt:lpstr>
      <vt:lpstr>Data Collection and Preparation</vt:lpstr>
      <vt:lpstr>Exploratory Data Analysis</vt:lpstr>
      <vt:lpstr>Model Selection and Training</vt:lpstr>
      <vt:lpstr>Model Evaluation</vt:lpstr>
      <vt:lpstr>MODEL  DEPLOYMENT</vt:lpstr>
      <vt:lpstr>FUTURE WORK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personal loan approval using machine learning</dc:title>
  <dc:creator>saranya</dc:creator>
  <cp:lastModifiedBy>nithya manogaran</cp:lastModifiedBy>
  <cp:revision>1</cp:revision>
  <dcterms:created xsi:type="dcterms:W3CDTF">2023-04-11T06:39:07Z</dcterms:created>
  <dcterms:modified xsi:type="dcterms:W3CDTF">2023-04-23T02:20:40Z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2023-04-12T00:00:00Z</vt:filetime>
  </property>
  <property fmtid="{D5CDD505-2E9C-101B-9397-08002B2CF9AE}" pid="5" name="ICV">
    <vt:lpwstr>83790b49d22a4047b352b782d7027433</vt:lpwstr>
  </property>
</Properties>
</file>