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2" roundtripDataSignature="AMtx7mh2D8Ca4zNtiIJhxsEbhyfQf3GW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0b927a85c9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g30b927a85c9_1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a970657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g2fa9706579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a9706579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g2fa9706579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a9706579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2fa9706579b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aa20d3b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faa20d3b2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b843c159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0b843c1598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aa20d3b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faa20d3b2f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255dda83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g27255dda838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b843c159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g30b843c159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0b843c159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g30b843c1598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a9706579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g2fa9706579b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b843c159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30b843c1598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b843c159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g30b843c1598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fa9706579b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g2fa9706579b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0b843c159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30b843c1598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2"/>
          <p:cNvPicPr preferRelativeResize="0"/>
          <p:nvPr/>
        </p:nvPicPr>
        <p:blipFill rotWithShape="1">
          <a:blip r:embed="rId2">
            <a:alphaModFix/>
          </a:blip>
          <a:srcRect b="0" l="0" r="0" t="0"/>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3"/>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3"/>
          <p:cNvSpPr txBox="1"/>
          <p:nvPr>
            <p:ph idx="1" type="body"/>
          </p:nvPr>
        </p:nvSpPr>
        <p:spPr>
          <a:xfrm>
            <a:off x="253250"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8" name="Google Shape;18;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9" name="Google Shape;19;p23"/>
          <p:cNvPicPr preferRelativeResize="0"/>
          <p:nvPr/>
        </p:nvPicPr>
        <p:blipFill rotWithShape="1">
          <a:blip r:embed="rId2">
            <a:alphaModFix/>
          </a:blip>
          <a:srcRect b="0" l="0" r="0" t="0"/>
          <a:stretch/>
        </p:blipFill>
        <p:spPr>
          <a:xfrm>
            <a:off x="6983600" y="415175"/>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3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2.xml"/><Relationship Id="rId12" Type="http://schemas.openxmlformats.org/officeDocument/2006/relationships/slideLayout" Target="../slideLayouts/slideLayout10.xml"/><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21"/>
          <p:cNvPicPr preferRelativeResize="0"/>
          <p:nvPr/>
        </p:nvPicPr>
        <p:blipFill rotWithShape="1">
          <a:blip r:embed="rId2">
            <a:alphaModFix/>
          </a:blip>
          <a:srcRect b="0" l="0" r="0" t="0"/>
          <a:stretch/>
        </p:blipFill>
        <p:spPr>
          <a:xfrm>
            <a:off x="216000" y="216000"/>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hyperlink" Target="https://drive.google.com/file/d/1ynn8wt6CtIFKvwo4OrJq2JWmB1GdNkPs/view?usp=driv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nvSpPr>
        <p:spPr>
          <a:xfrm>
            <a:off x="6754925" y="4158600"/>
            <a:ext cx="2307900" cy="9849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sp>
        <p:nvSpPr>
          <p:cNvPr id="55" name="Google Shape;55;p1"/>
          <p:cNvSpPr txBox="1"/>
          <p:nvPr/>
        </p:nvSpPr>
        <p:spPr>
          <a:xfrm>
            <a:off x="1071500" y="1742550"/>
            <a:ext cx="7581600" cy="829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200"/>
              <a:buFont typeface="Arial"/>
              <a:buNone/>
            </a:pPr>
            <a:r>
              <a:rPr b="1" lang="en-GB" sz="4100">
                <a:solidFill>
                  <a:schemeClr val="dk1"/>
                </a:solidFill>
                <a:latin typeface="Times New Roman"/>
                <a:ea typeface="Times New Roman"/>
                <a:cs typeface="Times New Roman"/>
                <a:sym typeface="Times New Roman"/>
              </a:rPr>
              <a:t>SMART PARKING</a:t>
            </a:r>
            <a:endParaRPr b="1" i="0" sz="41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30b927a85c9_1_4"/>
          <p:cNvSpPr txBox="1"/>
          <p:nvPr/>
        </p:nvSpPr>
        <p:spPr>
          <a:xfrm>
            <a:off x="3552350" y="1111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Blynk App</a:t>
            </a:r>
            <a:endParaRPr b="1" i="0" sz="2400" u="none" cap="none" strike="noStrike">
              <a:solidFill>
                <a:schemeClr val="dk1"/>
              </a:solidFill>
              <a:latin typeface="Times New Roman"/>
              <a:ea typeface="Times New Roman"/>
              <a:cs typeface="Times New Roman"/>
              <a:sym typeface="Times New Roman"/>
            </a:endParaRPr>
          </a:p>
        </p:txBody>
      </p:sp>
      <p:pic>
        <p:nvPicPr>
          <p:cNvPr id="110" name="Google Shape;110;g30b927a85c9_1_4"/>
          <p:cNvPicPr preferRelativeResize="0"/>
          <p:nvPr/>
        </p:nvPicPr>
        <p:blipFill rotWithShape="1">
          <a:blip r:embed="rId3">
            <a:alphaModFix/>
          </a:blip>
          <a:srcRect b="2733" l="0" r="6838" t="0"/>
          <a:stretch/>
        </p:blipFill>
        <p:spPr>
          <a:xfrm>
            <a:off x="3394650" y="705900"/>
            <a:ext cx="2227375" cy="38086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fa9706579b_0_13"/>
          <p:cNvSpPr txBox="1"/>
          <p:nvPr/>
        </p:nvSpPr>
        <p:spPr>
          <a:xfrm>
            <a:off x="3552350" y="1111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GB" sz="2400">
                <a:solidFill>
                  <a:schemeClr val="dk1"/>
                </a:solidFill>
                <a:latin typeface="Times New Roman"/>
                <a:ea typeface="Times New Roman"/>
                <a:cs typeface="Times New Roman"/>
                <a:sym typeface="Times New Roman"/>
              </a:rPr>
              <a:t>Streamlit WebApp</a:t>
            </a:r>
            <a:endParaRPr b="1" i="0" sz="2400" u="none" cap="none" strike="noStrike">
              <a:solidFill>
                <a:schemeClr val="dk1"/>
              </a:solidFill>
              <a:latin typeface="Times New Roman"/>
              <a:ea typeface="Times New Roman"/>
              <a:cs typeface="Times New Roman"/>
              <a:sym typeface="Times New Roman"/>
            </a:endParaRPr>
          </a:p>
        </p:txBody>
      </p:sp>
      <p:pic>
        <p:nvPicPr>
          <p:cNvPr id="116" name="Google Shape;116;g2fa9706579b_0_13"/>
          <p:cNvPicPr preferRelativeResize="0"/>
          <p:nvPr/>
        </p:nvPicPr>
        <p:blipFill>
          <a:blip r:embed="rId3">
            <a:alphaModFix/>
          </a:blip>
          <a:stretch>
            <a:fillRect/>
          </a:stretch>
        </p:blipFill>
        <p:spPr>
          <a:xfrm>
            <a:off x="2079800" y="812625"/>
            <a:ext cx="4984401" cy="39361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fa9706579b_0_25"/>
          <p:cNvSpPr txBox="1"/>
          <p:nvPr/>
        </p:nvSpPr>
        <p:spPr>
          <a:xfrm>
            <a:off x="3036625" y="228775"/>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GB" sz="2400">
                <a:solidFill>
                  <a:schemeClr val="dk1"/>
                </a:solidFill>
                <a:latin typeface="Times New Roman"/>
                <a:ea typeface="Times New Roman"/>
                <a:cs typeface="Times New Roman"/>
                <a:sym typeface="Times New Roman"/>
              </a:rPr>
              <a:t>MIT INVENTOR APP</a:t>
            </a:r>
            <a:endParaRPr b="1" i="0" sz="2400" u="none" cap="none" strike="noStrike">
              <a:solidFill>
                <a:schemeClr val="dk1"/>
              </a:solidFill>
              <a:latin typeface="Times New Roman"/>
              <a:ea typeface="Times New Roman"/>
              <a:cs typeface="Times New Roman"/>
              <a:sym typeface="Times New Roman"/>
            </a:endParaRPr>
          </a:p>
        </p:txBody>
      </p:sp>
      <p:pic>
        <p:nvPicPr>
          <p:cNvPr id="122" name="Google Shape;122;g2fa9706579b_0_25"/>
          <p:cNvPicPr preferRelativeResize="0"/>
          <p:nvPr/>
        </p:nvPicPr>
        <p:blipFill rotWithShape="1">
          <a:blip r:embed="rId3">
            <a:alphaModFix/>
          </a:blip>
          <a:srcRect b="0" l="0" r="0" t="2562"/>
          <a:stretch/>
        </p:blipFill>
        <p:spPr>
          <a:xfrm>
            <a:off x="1637925" y="816975"/>
            <a:ext cx="6259475" cy="383545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2fa9706579b_0_5"/>
          <p:cNvSpPr txBox="1"/>
          <p:nvPr/>
        </p:nvSpPr>
        <p:spPr>
          <a:xfrm>
            <a:off x="3210150" y="111150"/>
            <a:ext cx="4523400" cy="7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2400"/>
              <a:buFont typeface="Arial"/>
              <a:buNone/>
            </a:pPr>
            <a:r>
              <a:rPr b="1" lang="en-GB" sz="2400">
                <a:solidFill>
                  <a:schemeClr val="dk1"/>
                </a:solidFill>
                <a:latin typeface="Times New Roman"/>
                <a:ea typeface="Times New Roman"/>
                <a:cs typeface="Times New Roman"/>
                <a:sym typeface="Times New Roman"/>
              </a:rPr>
              <a:t>MIT INVENTOR APP</a:t>
            </a:r>
            <a:endParaRPr b="1" i="0" sz="2400" u="none" cap="none" strike="noStrike">
              <a:solidFill>
                <a:schemeClr val="dk1"/>
              </a:solidFill>
              <a:latin typeface="Times New Roman"/>
              <a:ea typeface="Times New Roman"/>
              <a:cs typeface="Times New Roman"/>
              <a:sym typeface="Times New Roman"/>
            </a:endParaRPr>
          </a:p>
        </p:txBody>
      </p:sp>
      <p:pic>
        <p:nvPicPr>
          <p:cNvPr id="128" name="Google Shape;128;g2fa9706579b_0_5"/>
          <p:cNvPicPr preferRelativeResize="0"/>
          <p:nvPr/>
        </p:nvPicPr>
        <p:blipFill rotWithShape="1">
          <a:blip r:embed="rId3">
            <a:alphaModFix/>
          </a:blip>
          <a:srcRect b="16008" l="2978" r="0" t="0"/>
          <a:stretch/>
        </p:blipFill>
        <p:spPr>
          <a:xfrm>
            <a:off x="3500350" y="710937"/>
            <a:ext cx="2347375" cy="3931225"/>
          </a:xfrm>
          <a:prstGeom prst="rect">
            <a:avLst/>
          </a:prstGeom>
          <a:noFill/>
          <a:ln cap="flat" cmpd="sng" w="9525">
            <a:solidFill>
              <a:schemeClr val="dk2"/>
            </a:solidFill>
            <a:prstDash val="solid"/>
            <a:round/>
            <a:headEnd len="sm" w="sm" type="none"/>
            <a:tailEnd len="sm" w="sm" type="none"/>
          </a:ln>
        </p:spPr>
      </p:pic>
      <p:pic>
        <p:nvPicPr>
          <p:cNvPr id="129" name="Google Shape;129;g2fa9706579b_0_5"/>
          <p:cNvPicPr preferRelativeResize="0"/>
          <p:nvPr/>
        </p:nvPicPr>
        <p:blipFill rotWithShape="1">
          <a:blip r:embed="rId4">
            <a:alphaModFix/>
          </a:blip>
          <a:srcRect b="16121" l="0" r="0" t="0"/>
          <a:stretch/>
        </p:blipFill>
        <p:spPr>
          <a:xfrm>
            <a:off x="6272600" y="792150"/>
            <a:ext cx="2283825" cy="3768801"/>
          </a:xfrm>
          <a:prstGeom prst="rect">
            <a:avLst/>
          </a:prstGeom>
          <a:noFill/>
          <a:ln cap="flat" cmpd="sng" w="9525">
            <a:solidFill>
              <a:schemeClr val="dk2"/>
            </a:solidFill>
            <a:prstDash val="solid"/>
            <a:round/>
            <a:headEnd len="sm" w="sm" type="none"/>
            <a:tailEnd len="sm" w="sm" type="none"/>
          </a:ln>
        </p:spPr>
      </p:pic>
      <p:pic>
        <p:nvPicPr>
          <p:cNvPr id="130" name="Google Shape;130;g2fa9706579b_0_5"/>
          <p:cNvPicPr preferRelativeResize="0"/>
          <p:nvPr/>
        </p:nvPicPr>
        <p:blipFill rotWithShape="1">
          <a:blip r:embed="rId5">
            <a:alphaModFix/>
          </a:blip>
          <a:srcRect b="2723" l="0" r="0" t="0"/>
          <a:stretch/>
        </p:blipFill>
        <p:spPr>
          <a:xfrm>
            <a:off x="977525" y="750438"/>
            <a:ext cx="2097950" cy="38522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faa20d3b2f_0_0"/>
          <p:cNvSpPr txBox="1"/>
          <p:nvPr/>
        </p:nvSpPr>
        <p:spPr>
          <a:xfrm>
            <a:off x="3508050" y="250250"/>
            <a:ext cx="2127900" cy="598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lang="en-GB" sz="2400">
                <a:solidFill>
                  <a:schemeClr val="dk1"/>
                </a:solidFill>
                <a:latin typeface="Times New Roman"/>
                <a:ea typeface="Times New Roman"/>
                <a:cs typeface="Times New Roman"/>
                <a:sym typeface="Times New Roman"/>
              </a:rPr>
              <a:t>VIDEO LINK</a:t>
            </a:r>
            <a:endParaRPr b="1" i="0" sz="2400" u="none" cap="none" strike="noStrike">
              <a:solidFill>
                <a:schemeClr val="dk1"/>
              </a:solidFill>
              <a:latin typeface="Times New Roman"/>
              <a:ea typeface="Times New Roman"/>
              <a:cs typeface="Times New Roman"/>
              <a:sym typeface="Times New Roman"/>
            </a:endParaRPr>
          </a:p>
        </p:txBody>
      </p:sp>
      <p:sp>
        <p:nvSpPr>
          <p:cNvPr id="136" name="Google Shape;136;g2faa20d3b2f_0_0"/>
          <p:cNvSpPr txBox="1"/>
          <p:nvPr/>
        </p:nvSpPr>
        <p:spPr>
          <a:xfrm>
            <a:off x="358800" y="1704525"/>
            <a:ext cx="8426400" cy="1047900"/>
          </a:xfrm>
          <a:prstGeom prst="rect">
            <a:avLst/>
          </a:prstGeom>
          <a:noFill/>
          <a:ln>
            <a:noFill/>
          </a:ln>
        </p:spPr>
        <p:txBody>
          <a:bodyPr anchorCtr="0" anchor="t" bIns="91425" lIns="91425" spcFirstLastPara="1" rIns="91425" wrap="square" tIns="91425">
            <a:noAutofit/>
          </a:bodyPr>
          <a:lstStyle/>
          <a:p>
            <a:pPr indent="0" lvl="0" marL="914400" marR="0" rtl="0" algn="l">
              <a:lnSpc>
                <a:spcPct val="100000"/>
              </a:lnSpc>
              <a:spcBef>
                <a:spcPts val="0"/>
              </a:spcBef>
              <a:spcAft>
                <a:spcPts val="0"/>
              </a:spcAft>
              <a:buNone/>
            </a:pPr>
            <a:r>
              <a:rPr b="1" lang="en-GB" sz="1600" u="sng">
                <a:solidFill>
                  <a:schemeClr val="hlink"/>
                </a:solidFill>
                <a:latin typeface="Times New Roman"/>
                <a:ea typeface="Times New Roman"/>
                <a:cs typeface="Times New Roman"/>
                <a:sym typeface="Times New Roman"/>
                <a:hlinkClick r:id="rId3"/>
              </a:rPr>
              <a:t>https://drive.google.com/file/d/1ynn8wt6CtIFKvwo4OrJq2JWmB1GdNkPs/view?usp=drive_link</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0b843c1598_0_4"/>
          <p:cNvSpPr txBox="1"/>
          <p:nvPr/>
        </p:nvSpPr>
        <p:spPr>
          <a:xfrm>
            <a:off x="2964200" y="186075"/>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APPLICATIONS</a:t>
            </a:r>
            <a:endParaRPr b="1" i="0" sz="2400" u="none" cap="none" strike="noStrike">
              <a:solidFill>
                <a:schemeClr val="dk1"/>
              </a:solidFill>
              <a:latin typeface="Times New Roman"/>
              <a:ea typeface="Times New Roman"/>
              <a:cs typeface="Times New Roman"/>
              <a:sym typeface="Times New Roman"/>
            </a:endParaRPr>
          </a:p>
        </p:txBody>
      </p:sp>
      <p:sp>
        <p:nvSpPr>
          <p:cNvPr id="142" name="Google Shape;142;g30b843c1598_0_4"/>
          <p:cNvSpPr txBox="1"/>
          <p:nvPr/>
        </p:nvSpPr>
        <p:spPr>
          <a:xfrm>
            <a:off x="365700" y="1030850"/>
            <a:ext cx="8426400" cy="3229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Real-time Parking Availability Monitoring</a:t>
            </a:r>
            <a:r>
              <a:rPr lang="en-GB" sz="1600">
                <a:solidFill>
                  <a:schemeClr val="dk1"/>
                </a:solidFill>
                <a:latin typeface="Times New Roman"/>
                <a:ea typeface="Times New Roman"/>
                <a:cs typeface="Times New Roman"/>
                <a:sym typeface="Times New Roman"/>
              </a:rPr>
              <a:t>: Smart parking systems use sensors to monitor the occupancy of parking spaces in real time. This information can be displayed through mobile apps or digital signage, allowing drivers to find available spots quickly.</a:t>
            </a:r>
            <a:endParaRPr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Reservation Systems</a:t>
            </a:r>
            <a:r>
              <a:rPr lang="en-GB" sz="1600">
                <a:solidFill>
                  <a:schemeClr val="dk1"/>
                </a:solidFill>
                <a:latin typeface="Times New Roman"/>
                <a:ea typeface="Times New Roman"/>
                <a:cs typeface="Times New Roman"/>
                <a:sym typeface="Times New Roman"/>
              </a:rPr>
              <a:t>: Users can reserve parking spaces in advance through apps, ensuring they have a guaranteed spot upon arrival, which is especially useful in busy urban areas or during events.</a:t>
            </a:r>
            <a:endParaRPr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Navigation Assistance</a:t>
            </a:r>
            <a:r>
              <a:rPr lang="en-GB" sz="1600">
                <a:solidFill>
                  <a:schemeClr val="dk1"/>
                </a:solidFill>
                <a:latin typeface="Times New Roman"/>
                <a:ea typeface="Times New Roman"/>
                <a:cs typeface="Times New Roman"/>
                <a:sym typeface="Times New Roman"/>
              </a:rPr>
              <a:t>: Smart parking apps can guide users to the nearest available parking spot, utilizing GPS and mapping technologies. Some systems can even direct users to specific parking spaces within larger lots.</a:t>
            </a:r>
            <a:endParaRPr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b="1" lang="en-GB" sz="1600">
                <a:solidFill>
                  <a:schemeClr val="dk1"/>
                </a:solidFill>
                <a:latin typeface="Times New Roman"/>
                <a:ea typeface="Times New Roman"/>
                <a:cs typeface="Times New Roman"/>
                <a:sym typeface="Times New Roman"/>
              </a:rPr>
              <a:t>Integration with IoT Devices</a:t>
            </a:r>
            <a:r>
              <a:rPr lang="en-GB" sz="1600">
                <a:solidFill>
                  <a:schemeClr val="dk1"/>
                </a:solidFill>
                <a:latin typeface="Times New Roman"/>
                <a:ea typeface="Times New Roman"/>
                <a:cs typeface="Times New Roman"/>
                <a:sym typeface="Times New Roman"/>
              </a:rPr>
              <a:t>: Smart parking solutions can be integrated with other IoT devices, such as traffic management systems, to optimize overall urban mobility. This can help reduce traffic congestion and improve air quality.</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faa20d3b2f_2_0"/>
          <p:cNvSpPr txBox="1"/>
          <p:nvPr/>
        </p:nvSpPr>
        <p:spPr>
          <a:xfrm>
            <a:off x="3156675" y="207475"/>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
        <p:nvSpPr>
          <p:cNvPr id="148" name="Google Shape;148;g2faa20d3b2f_2_0"/>
          <p:cNvSpPr txBox="1"/>
          <p:nvPr/>
        </p:nvSpPr>
        <p:spPr>
          <a:xfrm>
            <a:off x="1048500" y="1736600"/>
            <a:ext cx="7047000" cy="1047900"/>
          </a:xfrm>
          <a:prstGeom prst="rect">
            <a:avLst/>
          </a:prstGeom>
          <a:noFill/>
          <a:ln>
            <a:noFill/>
          </a:ln>
        </p:spPr>
        <p:txBody>
          <a:bodyPr anchorCtr="0" anchor="t" bIns="91425" lIns="91425" spcFirstLastPara="1" rIns="91425" wrap="square" tIns="91425">
            <a:noAutofit/>
          </a:bodyPr>
          <a:lstStyle/>
          <a:p>
            <a:pPr indent="0" lvl="0" marL="914400" marR="0" rtl="0" algn="l">
              <a:lnSpc>
                <a:spcPct val="100000"/>
              </a:lnSpc>
              <a:spcBef>
                <a:spcPts val="0"/>
              </a:spcBef>
              <a:spcAft>
                <a:spcPts val="0"/>
              </a:spcAft>
              <a:buNone/>
            </a:pPr>
            <a:r>
              <a:rPr b="1" lang="en-GB" sz="7200">
                <a:solidFill>
                  <a:schemeClr val="dk1"/>
                </a:solidFill>
                <a:latin typeface="Times New Roman"/>
                <a:ea typeface="Times New Roman"/>
                <a:cs typeface="Times New Roman"/>
                <a:sym typeface="Times New Roman"/>
              </a:rPr>
              <a:t>THANK YOU</a:t>
            </a:r>
            <a:endParaRPr b="1" sz="7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7255dda838_0_13"/>
          <p:cNvSpPr txBox="1"/>
          <p:nvPr/>
        </p:nvSpPr>
        <p:spPr>
          <a:xfrm>
            <a:off x="3028375" y="2608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INTRODUCTION</a:t>
            </a:r>
            <a:endParaRPr b="1" i="0" sz="2400" u="none" cap="none" strike="noStrike">
              <a:solidFill>
                <a:schemeClr val="dk1"/>
              </a:solidFill>
              <a:latin typeface="Times New Roman"/>
              <a:ea typeface="Times New Roman"/>
              <a:cs typeface="Times New Roman"/>
              <a:sym typeface="Times New Roman"/>
            </a:endParaRPr>
          </a:p>
        </p:txBody>
      </p:sp>
      <p:sp>
        <p:nvSpPr>
          <p:cNvPr id="61" name="Google Shape;61;g27255dda838_0_13"/>
          <p:cNvSpPr txBox="1"/>
          <p:nvPr/>
        </p:nvSpPr>
        <p:spPr>
          <a:xfrm>
            <a:off x="358800" y="1458600"/>
            <a:ext cx="8426400" cy="2010300"/>
          </a:xfrm>
          <a:prstGeom prst="rect">
            <a:avLst/>
          </a:prstGeom>
          <a:noFill/>
          <a:ln>
            <a:noFill/>
          </a:ln>
        </p:spPr>
        <p:txBody>
          <a:bodyPr anchorCtr="0" anchor="t" bIns="91425" lIns="91425" spcFirstLastPara="1" rIns="91425" wrap="square" tIns="91425">
            <a:noAutofit/>
          </a:bodyPr>
          <a:lstStyle/>
          <a:p>
            <a:pPr indent="-330200" lvl="0" marL="457200" marR="0" rtl="0" algn="l">
              <a:lnSpc>
                <a:spcPct val="100000"/>
              </a:lnSpc>
              <a:spcBef>
                <a:spcPts val="0"/>
              </a:spcBef>
              <a:spcAft>
                <a:spcPts val="0"/>
              </a:spcAft>
              <a:buClr>
                <a:schemeClr val="dk1"/>
              </a:buClr>
              <a:buSzPts val="1600"/>
              <a:buChar char="-"/>
            </a:pPr>
            <a:r>
              <a:rPr lang="en-GB" sz="1600">
                <a:solidFill>
                  <a:schemeClr val="dk1"/>
                </a:solidFill>
                <a:latin typeface="Times New Roman"/>
                <a:ea typeface="Times New Roman"/>
                <a:cs typeface="Times New Roman"/>
                <a:sym typeface="Times New Roman"/>
              </a:rPr>
              <a:t>Smart Parking technology is used to help drivers find parking spaces efficiently.</a:t>
            </a:r>
            <a:endParaRPr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IR Sensors in parking spots detect whether they are occupied or available.</a:t>
            </a:r>
            <a:endParaRPr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This information is then transmitted over the internet to apps or devices that drivers can access, such as smartphones or in-car navigation systems.</a:t>
            </a:r>
            <a:endParaRPr sz="1600">
              <a:solidFill>
                <a:schemeClr val="dk1"/>
              </a:solidFill>
              <a:latin typeface="Times New Roman"/>
              <a:ea typeface="Times New Roman"/>
              <a:cs typeface="Times New Roman"/>
              <a:sym typeface="Times New Roman"/>
            </a:endParaRPr>
          </a:p>
          <a:p>
            <a:pPr indent="-330200" lvl="0" marL="457200" marR="0" rtl="0" algn="l">
              <a:lnSpc>
                <a:spcPct val="100000"/>
              </a:lnSpc>
              <a:spcBef>
                <a:spcPts val="0"/>
              </a:spcBef>
              <a:spcAft>
                <a:spcPts val="0"/>
              </a:spcAft>
              <a:buClr>
                <a:schemeClr val="dk1"/>
              </a:buClr>
              <a:buSzPts val="1600"/>
              <a:buFont typeface="Times New Roman"/>
              <a:buChar char="-"/>
            </a:pPr>
            <a:r>
              <a:rPr lang="en-GB" sz="1600">
                <a:solidFill>
                  <a:schemeClr val="dk1"/>
                </a:solidFill>
                <a:latin typeface="Times New Roman"/>
                <a:ea typeface="Times New Roman"/>
                <a:cs typeface="Times New Roman"/>
                <a:sym typeface="Times New Roman"/>
              </a:rPr>
              <a:t>This reduces the time spent searching for parking, helps with traffic management, and can include features like parking monitoring, guidance, and reservations.</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30b843c1598_0_14"/>
          <p:cNvSpPr txBox="1"/>
          <p:nvPr/>
        </p:nvSpPr>
        <p:spPr>
          <a:xfrm>
            <a:off x="358800" y="1415800"/>
            <a:ext cx="8426400" cy="3229500"/>
          </a:xfrm>
          <a:prstGeom prst="rect">
            <a:avLst/>
          </a:prstGeom>
          <a:noFill/>
          <a:ln>
            <a:noFill/>
          </a:ln>
        </p:spPr>
        <p:txBody>
          <a:bodyPr anchorCtr="0" anchor="t" bIns="91425" lIns="91425" spcFirstLastPara="1" rIns="91425" wrap="square" tIns="91425">
            <a:noAutofit/>
          </a:bodyPr>
          <a:lstStyle/>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Components Used:</a:t>
            </a:r>
            <a:r>
              <a:rPr b="0" i="0" lang="en-GB" sz="1800" u="none" cap="none" strike="noStrike">
                <a:solidFill>
                  <a:schemeClr val="dk1"/>
                </a:solidFill>
                <a:latin typeface="Times New Roman"/>
                <a:ea typeface="Times New Roman"/>
                <a:cs typeface="Times New Roman"/>
                <a:sym typeface="Times New Roman"/>
              </a:rPr>
              <a:t> ESP 32 Wifi Module, IR Sensors, LED</a:t>
            </a:r>
            <a:r>
              <a:rPr lang="en-GB" sz="1800">
                <a:solidFill>
                  <a:schemeClr val="dk1"/>
                </a:solidFill>
                <a:latin typeface="Times New Roman"/>
                <a:ea typeface="Times New Roman"/>
                <a:cs typeface="Times New Roman"/>
                <a:sym typeface="Times New Roman"/>
              </a:rPr>
              <a:t>s</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Software:</a:t>
            </a:r>
            <a:r>
              <a:rPr b="0" i="0" lang="en-GB" sz="1800" u="none" cap="none" strike="noStrike">
                <a:solidFill>
                  <a:schemeClr val="dk1"/>
                </a:solidFill>
                <a:latin typeface="Times New Roman"/>
                <a:ea typeface="Times New Roman"/>
                <a:cs typeface="Times New Roman"/>
                <a:sym typeface="Times New Roman"/>
              </a:rPr>
              <a:t> Arduino IDE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Language Used:</a:t>
            </a:r>
            <a:r>
              <a:rPr b="0" i="0" lang="en-GB" sz="1800" u="none" cap="none" strike="noStrike">
                <a:solidFill>
                  <a:schemeClr val="dk1"/>
                </a:solidFill>
                <a:latin typeface="Times New Roman"/>
                <a:ea typeface="Times New Roman"/>
                <a:cs typeface="Times New Roman"/>
                <a:sym typeface="Times New Roman"/>
              </a:rPr>
              <a:t> Embedded C</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DataBase:</a:t>
            </a:r>
            <a:r>
              <a:rPr b="0" i="0" lang="en-GB" sz="1800" u="none" cap="none" strike="noStrike">
                <a:solidFill>
                  <a:schemeClr val="dk1"/>
                </a:solidFill>
                <a:latin typeface="Times New Roman"/>
                <a:ea typeface="Times New Roman"/>
                <a:cs typeface="Times New Roman"/>
                <a:sym typeface="Times New Roman"/>
              </a:rPr>
              <a:t> Firebase</a:t>
            </a:r>
            <a:endParaRPr b="0" i="0" sz="1800" u="none" cap="none" strike="noStrike">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b="1" i="0" lang="en-GB" sz="1800" u="none" cap="none" strike="noStrike">
                <a:solidFill>
                  <a:schemeClr val="dk1"/>
                </a:solidFill>
                <a:latin typeface="Times New Roman"/>
                <a:ea typeface="Times New Roman"/>
                <a:cs typeface="Times New Roman"/>
                <a:sym typeface="Times New Roman"/>
              </a:rPr>
              <a:t>App FrameWork: </a:t>
            </a:r>
            <a:r>
              <a:rPr b="0" i="0" lang="en-GB" sz="1800" u="none" cap="none" strike="noStrike">
                <a:solidFill>
                  <a:schemeClr val="dk1"/>
                </a:solidFill>
                <a:latin typeface="Times New Roman"/>
                <a:ea typeface="Times New Roman"/>
                <a:cs typeface="Times New Roman"/>
                <a:sym typeface="Times New Roman"/>
              </a:rPr>
              <a:t>Blynk App, MIT Inventor App, Streamlit WebApp</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30b843c1598_0_20"/>
          <p:cNvSpPr txBox="1"/>
          <p:nvPr/>
        </p:nvSpPr>
        <p:spPr>
          <a:xfrm>
            <a:off x="3220850" y="2394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Hardware Setup</a:t>
            </a:r>
            <a:endParaRPr b="1" i="0" sz="2400" u="none" cap="none" strike="noStrike">
              <a:solidFill>
                <a:schemeClr val="dk1"/>
              </a:solidFill>
              <a:latin typeface="Times New Roman"/>
              <a:ea typeface="Times New Roman"/>
              <a:cs typeface="Times New Roman"/>
              <a:sym typeface="Times New Roman"/>
            </a:endParaRPr>
          </a:p>
        </p:txBody>
      </p:sp>
      <p:pic>
        <p:nvPicPr>
          <p:cNvPr id="72" name="Google Shape;72;g30b843c1598_0_20"/>
          <p:cNvPicPr preferRelativeResize="0"/>
          <p:nvPr/>
        </p:nvPicPr>
        <p:blipFill>
          <a:blip r:embed="rId3">
            <a:alphaModFix/>
          </a:blip>
          <a:stretch>
            <a:fillRect/>
          </a:stretch>
        </p:blipFill>
        <p:spPr>
          <a:xfrm>
            <a:off x="1761075" y="908100"/>
            <a:ext cx="5711776" cy="3807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g2fa9706579b_0_36"/>
          <p:cNvSpPr txBox="1"/>
          <p:nvPr/>
        </p:nvSpPr>
        <p:spPr>
          <a:xfrm>
            <a:off x="3220850" y="2394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Hardware Setup</a:t>
            </a:r>
            <a:endParaRPr b="1" i="0" sz="2400" u="none" cap="none" strike="noStrike">
              <a:solidFill>
                <a:schemeClr val="dk1"/>
              </a:solidFill>
              <a:latin typeface="Times New Roman"/>
              <a:ea typeface="Times New Roman"/>
              <a:cs typeface="Times New Roman"/>
              <a:sym typeface="Times New Roman"/>
            </a:endParaRPr>
          </a:p>
        </p:txBody>
      </p:sp>
      <p:pic>
        <p:nvPicPr>
          <p:cNvPr id="78" name="Google Shape;78;g2fa9706579b_0_36"/>
          <p:cNvPicPr preferRelativeResize="0"/>
          <p:nvPr/>
        </p:nvPicPr>
        <p:blipFill>
          <a:blip r:embed="rId3">
            <a:alphaModFix/>
          </a:blip>
          <a:stretch>
            <a:fillRect/>
          </a:stretch>
        </p:blipFill>
        <p:spPr>
          <a:xfrm>
            <a:off x="2889638" y="876350"/>
            <a:ext cx="3364716" cy="38078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30b843c1598_0_45"/>
          <p:cNvSpPr txBox="1"/>
          <p:nvPr/>
        </p:nvSpPr>
        <p:spPr>
          <a:xfrm>
            <a:off x="3017675" y="2394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Arduino IDE</a:t>
            </a:r>
            <a:endParaRPr b="1" i="0" sz="2400" u="none" cap="none" strike="noStrike">
              <a:solidFill>
                <a:schemeClr val="dk1"/>
              </a:solidFill>
              <a:latin typeface="Times New Roman"/>
              <a:ea typeface="Times New Roman"/>
              <a:cs typeface="Times New Roman"/>
              <a:sym typeface="Times New Roman"/>
            </a:endParaRPr>
          </a:p>
        </p:txBody>
      </p:sp>
      <p:pic>
        <p:nvPicPr>
          <p:cNvPr id="84" name="Google Shape;84;g30b843c1598_0_45"/>
          <p:cNvPicPr preferRelativeResize="0"/>
          <p:nvPr/>
        </p:nvPicPr>
        <p:blipFill>
          <a:blip r:embed="rId3">
            <a:alphaModFix/>
          </a:blip>
          <a:stretch>
            <a:fillRect/>
          </a:stretch>
        </p:blipFill>
        <p:spPr>
          <a:xfrm>
            <a:off x="2282300" y="812850"/>
            <a:ext cx="3838599" cy="3807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0b843c1598_0_54"/>
          <p:cNvSpPr txBox="1"/>
          <p:nvPr/>
        </p:nvSpPr>
        <p:spPr>
          <a:xfrm>
            <a:off x="3017675" y="2394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Blynk Dashboard</a:t>
            </a:r>
            <a:endParaRPr b="1" i="0" sz="2400" u="none" cap="none" strike="noStrike">
              <a:solidFill>
                <a:schemeClr val="dk1"/>
              </a:solidFill>
              <a:latin typeface="Times New Roman"/>
              <a:ea typeface="Times New Roman"/>
              <a:cs typeface="Times New Roman"/>
              <a:sym typeface="Times New Roman"/>
            </a:endParaRPr>
          </a:p>
        </p:txBody>
      </p:sp>
      <p:sp>
        <p:nvSpPr>
          <p:cNvPr id="90" name="Google Shape;90;g30b843c1598_0_54"/>
          <p:cNvSpPr txBox="1"/>
          <p:nvPr/>
        </p:nvSpPr>
        <p:spPr>
          <a:xfrm>
            <a:off x="365700" y="1030850"/>
            <a:ext cx="8426400" cy="32295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pic>
        <p:nvPicPr>
          <p:cNvPr id="91" name="Google Shape;91;g30b843c1598_0_54"/>
          <p:cNvPicPr preferRelativeResize="0"/>
          <p:nvPr/>
        </p:nvPicPr>
        <p:blipFill>
          <a:blip r:embed="rId3">
            <a:alphaModFix/>
          </a:blip>
          <a:stretch>
            <a:fillRect/>
          </a:stretch>
        </p:blipFill>
        <p:spPr>
          <a:xfrm>
            <a:off x="365700" y="914425"/>
            <a:ext cx="4122233" cy="1814775"/>
          </a:xfrm>
          <a:prstGeom prst="rect">
            <a:avLst/>
          </a:prstGeom>
          <a:noFill/>
          <a:ln cap="flat" cmpd="sng" w="9525">
            <a:solidFill>
              <a:schemeClr val="dk2"/>
            </a:solidFill>
            <a:prstDash val="solid"/>
            <a:round/>
            <a:headEnd len="sm" w="sm" type="none"/>
            <a:tailEnd len="sm" w="sm" type="none"/>
          </a:ln>
        </p:spPr>
      </p:pic>
      <p:pic>
        <p:nvPicPr>
          <p:cNvPr id="92" name="Google Shape;92;g30b843c1598_0_54"/>
          <p:cNvPicPr preferRelativeResize="0"/>
          <p:nvPr/>
        </p:nvPicPr>
        <p:blipFill>
          <a:blip r:embed="rId4">
            <a:alphaModFix/>
          </a:blip>
          <a:stretch>
            <a:fillRect/>
          </a:stretch>
        </p:blipFill>
        <p:spPr>
          <a:xfrm>
            <a:off x="4545574" y="2729200"/>
            <a:ext cx="4462950" cy="210207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fa9706579b_0_46"/>
          <p:cNvSpPr txBox="1"/>
          <p:nvPr/>
        </p:nvSpPr>
        <p:spPr>
          <a:xfrm>
            <a:off x="3738000" y="239450"/>
            <a:ext cx="1668000" cy="60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Blynk </a:t>
            </a:r>
            <a:r>
              <a:rPr b="1" lang="en-GB" sz="2400">
                <a:solidFill>
                  <a:schemeClr val="dk1"/>
                </a:solidFill>
                <a:latin typeface="Times New Roman"/>
                <a:ea typeface="Times New Roman"/>
                <a:cs typeface="Times New Roman"/>
                <a:sym typeface="Times New Roman"/>
              </a:rPr>
              <a:t>App</a:t>
            </a:r>
            <a:endParaRPr b="1" i="0" sz="2400" u="none" cap="none" strike="noStrike">
              <a:solidFill>
                <a:schemeClr val="dk1"/>
              </a:solidFill>
              <a:latin typeface="Times New Roman"/>
              <a:ea typeface="Times New Roman"/>
              <a:cs typeface="Times New Roman"/>
              <a:sym typeface="Times New Roman"/>
            </a:endParaRPr>
          </a:p>
        </p:txBody>
      </p:sp>
      <p:pic>
        <p:nvPicPr>
          <p:cNvPr id="98" name="Google Shape;98;g2fa9706579b_0_46"/>
          <p:cNvPicPr preferRelativeResize="0"/>
          <p:nvPr/>
        </p:nvPicPr>
        <p:blipFill rotWithShape="1">
          <a:blip r:embed="rId3">
            <a:alphaModFix/>
          </a:blip>
          <a:srcRect b="14937" l="0" r="0" t="0"/>
          <a:stretch/>
        </p:blipFill>
        <p:spPr>
          <a:xfrm>
            <a:off x="3402600" y="772100"/>
            <a:ext cx="2338800" cy="3802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30b843c1598_0_64"/>
          <p:cNvSpPr txBox="1"/>
          <p:nvPr/>
        </p:nvSpPr>
        <p:spPr>
          <a:xfrm>
            <a:off x="3552350" y="111150"/>
            <a:ext cx="4523400" cy="791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GB" sz="2400" u="none" cap="none" strike="noStrike">
                <a:solidFill>
                  <a:schemeClr val="dk1"/>
                </a:solidFill>
                <a:latin typeface="Times New Roman"/>
                <a:ea typeface="Times New Roman"/>
                <a:cs typeface="Times New Roman"/>
                <a:sym typeface="Times New Roman"/>
              </a:rPr>
              <a:t>Firebase Database</a:t>
            </a:r>
            <a:endParaRPr b="1" i="0" sz="2400" u="none" cap="none" strike="noStrike">
              <a:solidFill>
                <a:schemeClr val="dk1"/>
              </a:solidFill>
              <a:latin typeface="Times New Roman"/>
              <a:ea typeface="Times New Roman"/>
              <a:cs typeface="Times New Roman"/>
              <a:sym typeface="Times New Roman"/>
            </a:endParaRPr>
          </a:p>
        </p:txBody>
      </p:sp>
      <p:pic>
        <p:nvPicPr>
          <p:cNvPr id="104" name="Google Shape;104;g30b843c1598_0_64"/>
          <p:cNvPicPr preferRelativeResize="0"/>
          <p:nvPr/>
        </p:nvPicPr>
        <p:blipFill>
          <a:blip r:embed="rId3">
            <a:alphaModFix/>
          </a:blip>
          <a:stretch>
            <a:fillRect/>
          </a:stretch>
        </p:blipFill>
        <p:spPr>
          <a:xfrm>
            <a:off x="1230350" y="1298925"/>
            <a:ext cx="6683301" cy="2545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