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2" roundtripDataSignature="AMtx7miZEClR9z1xy0+V18r87PKTK97F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b843c159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30b843c1598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aaf373ad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faaf373ad5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a9706579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fa9706579b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a9706579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fa9706579b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aa60a25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faa60a259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b843c159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0b843c159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aa60a259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faa60a259c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255dda8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7255dda83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b843c159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30b843c159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b843c159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30b843c159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b843c159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30b843c1598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aaf373ad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faaf373ad5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a98401a0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fa98401a0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a9706579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fa9706579b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b843c159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30b843c1598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4" name="Google Shape;14;p22"/>
          <p:cNvPicPr preferRelativeResize="0"/>
          <p:nvPr/>
        </p:nvPicPr>
        <p:blipFill rotWithShape="1">
          <a:blip r:embed="rId2">
            <a:alphaModFix/>
          </a:blip>
          <a:srcRect b="0" l="0" r="0" t="0"/>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3"/>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3"/>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9" name="Google Shape;19;p23"/>
          <p:cNvPicPr preferRelativeResize="0"/>
          <p:nvPr/>
        </p:nvPicPr>
        <p:blipFill rotWithShape="1">
          <a:blip r:embed="rId2">
            <a:alphaModFix/>
          </a:blip>
          <a:srcRect b="0" l="0" r="0" t="0"/>
          <a:stretch/>
        </p:blipFill>
        <p:spPr>
          <a:xfrm>
            <a:off x="6983600" y="415175"/>
            <a:ext cx="1974051" cy="300175"/>
          </a:xfrm>
          <a:prstGeom prst="rect">
            <a:avLst/>
          </a:prstGeom>
          <a:noFill/>
          <a:ln>
            <a:noFill/>
          </a:ln>
        </p:spPr>
      </p:pic>
    </p:spTree>
  </p:cSld>
  <p:clrMapOvr>
    <a:masterClrMapping/>
  </p:clrMapOvr>
  <p:extLst>
    <p:ext uri="{DCECCB84-F9BA-43D5-87BE-67443E8EF086}">
      <p15:sldGuideLst>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4"/>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5"/>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506800"/>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21"/>
          <p:cNvPicPr preferRelativeResize="0"/>
          <p:nvPr/>
        </p:nvPicPr>
        <p:blipFill rotWithShape="1">
          <a:blip r:embed="rId2">
            <a:alphaModFix/>
          </a:blip>
          <a:srcRect b="0" l="0" r="0" t="0"/>
          <a:stretch/>
        </p:blipFill>
        <p:spPr>
          <a:xfrm>
            <a:off x="216000" y="216000"/>
            <a:ext cx="1507681" cy="6479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6754925" y="4158600"/>
            <a:ext cx="2307900" cy="98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55" name="Google Shape;55;p1"/>
          <p:cNvSpPr txBox="1"/>
          <p:nvPr/>
        </p:nvSpPr>
        <p:spPr>
          <a:xfrm>
            <a:off x="1071500" y="1742550"/>
            <a:ext cx="7581600" cy="82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200"/>
              <a:buFont typeface="Arial"/>
              <a:buNone/>
            </a:pPr>
            <a:r>
              <a:rPr b="1" lang="en-GB" sz="4100">
                <a:solidFill>
                  <a:schemeClr val="dk1"/>
                </a:solidFill>
                <a:latin typeface="Times New Roman"/>
                <a:ea typeface="Times New Roman"/>
                <a:cs typeface="Times New Roman"/>
                <a:sym typeface="Times New Roman"/>
              </a:rPr>
              <a:t>SMART IRRIGATION</a:t>
            </a:r>
            <a:endParaRPr b="1" i="0" sz="4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0b843c1598_0_64"/>
          <p:cNvSpPr txBox="1"/>
          <p:nvPr/>
        </p:nvSpPr>
        <p:spPr>
          <a:xfrm>
            <a:off x="3521375" y="292925"/>
            <a:ext cx="2630700" cy="47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Firebase Database</a:t>
            </a:r>
            <a:endParaRPr b="1" i="0" sz="2400" u="none" cap="none" strike="noStrike">
              <a:solidFill>
                <a:schemeClr val="dk1"/>
              </a:solidFill>
              <a:latin typeface="Times New Roman"/>
              <a:ea typeface="Times New Roman"/>
              <a:cs typeface="Times New Roman"/>
              <a:sym typeface="Times New Roman"/>
            </a:endParaRPr>
          </a:p>
        </p:txBody>
      </p:sp>
      <p:pic>
        <p:nvPicPr>
          <p:cNvPr id="110" name="Google Shape;110;g30b843c1598_0_64"/>
          <p:cNvPicPr preferRelativeResize="0"/>
          <p:nvPr/>
        </p:nvPicPr>
        <p:blipFill>
          <a:blip r:embed="rId3">
            <a:alphaModFix/>
          </a:blip>
          <a:stretch>
            <a:fillRect/>
          </a:stretch>
        </p:blipFill>
        <p:spPr>
          <a:xfrm>
            <a:off x="423775" y="1136675"/>
            <a:ext cx="5181675" cy="1678150"/>
          </a:xfrm>
          <a:prstGeom prst="rect">
            <a:avLst/>
          </a:prstGeom>
          <a:noFill/>
          <a:ln cap="flat" cmpd="sng" w="9525">
            <a:solidFill>
              <a:schemeClr val="dk2"/>
            </a:solidFill>
            <a:prstDash val="solid"/>
            <a:round/>
            <a:headEnd len="sm" w="sm" type="none"/>
            <a:tailEnd len="sm" w="sm" type="none"/>
          </a:ln>
        </p:spPr>
      </p:pic>
      <p:pic>
        <p:nvPicPr>
          <p:cNvPr id="111" name="Google Shape;111;g30b843c1598_0_64"/>
          <p:cNvPicPr preferRelativeResize="0"/>
          <p:nvPr/>
        </p:nvPicPr>
        <p:blipFill rotWithShape="1">
          <a:blip r:embed="rId4">
            <a:alphaModFix/>
          </a:blip>
          <a:srcRect b="0" l="0" r="14537" t="0"/>
          <a:stretch/>
        </p:blipFill>
        <p:spPr>
          <a:xfrm>
            <a:off x="2893325" y="3048875"/>
            <a:ext cx="5953576" cy="16177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faaf373ad5_1_16"/>
          <p:cNvSpPr txBox="1"/>
          <p:nvPr/>
        </p:nvSpPr>
        <p:spPr>
          <a:xfrm>
            <a:off x="3219300" y="100450"/>
            <a:ext cx="2705400" cy="51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Streamlit Web App</a:t>
            </a:r>
            <a:endParaRPr b="1" i="0" sz="2400" u="none" cap="none" strike="noStrike">
              <a:solidFill>
                <a:schemeClr val="dk1"/>
              </a:solidFill>
              <a:latin typeface="Times New Roman"/>
              <a:ea typeface="Times New Roman"/>
              <a:cs typeface="Times New Roman"/>
              <a:sym typeface="Times New Roman"/>
            </a:endParaRPr>
          </a:p>
        </p:txBody>
      </p:sp>
      <p:pic>
        <p:nvPicPr>
          <p:cNvPr id="117" name="Google Shape;117;g2faaf373ad5_1_16"/>
          <p:cNvPicPr preferRelativeResize="0"/>
          <p:nvPr/>
        </p:nvPicPr>
        <p:blipFill>
          <a:blip r:embed="rId3">
            <a:alphaModFix/>
          </a:blip>
          <a:stretch>
            <a:fillRect/>
          </a:stretch>
        </p:blipFill>
        <p:spPr>
          <a:xfrm>
            <a:off x="941150" y="883775"/>
            <a:ext cx="7507026" cy="375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fa9706579b_0_13"/>
          <p:cNvSpPr txBox="1"/>
          <p:nvPr/>
        </p:nvSpPr>
        <p:spPr>
          <a:xfrm>
            <a:off x="3219300" y="100450"/>
            <a:ext cx="2705400" cy="51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Streamlit Web App</a:t>
            </a:r>
            <a:endParaRPr b="1" i="0" sz="2400" u="none" cap="none" strike="noStrike">
              <a:solidFill>
                <a:schemeClr val="dk1"/>
              </a:solidFill>
              <a:latin typeface="Times New Roman"/>
              <a:ea typeface="Times New Roman"/>
              <a:cs typeface="Times New Roman"/>
              <a:sym typeface="Times New Roman"/>
            </a:endParaRPr>
          </a:p>
        </p:txBody>
      </p:sp>
      <p:pic>
        <p:nvPicPr>
          <p:cNvPr id="123" name="Google Shape;123;g2fa9706579b_0_13"/>
          <p:cNvPicPr preferRelativeResize="0"/>
          <p:nvPr/>
        </p:nvPicPr>
        <p:blipFill>
          <a:blip r:embed="rId3">
            <a:alphaModFix/>
          </a:blip>
          <a:stretch>
            <a:fillRect/>
          </a:stretch>
        </p:blipFill>
        <p:spPr>
          <a:xfrm>
            <a:off x="1210500" y="776825"/>
            <a:ext cx="7410226" cy="381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fa9706579b_0_25"/>
          <p:cNvSpPr txBox="1"/>
          <p:nvPr/>
        </p:nvSpPr>
        <p:spPr>
          <a:xfrm>
            <a:off x="2802913" y="239475"/>
            <a:ext cx="3242400" cy="5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MIT INVENTOR APP</a:t>
            </a:r>
            <a:endParaRPr b="1" i="0" sz="2400" u="none" cap="none" strike="noStrike">
              <a:solidFill>
                <a:schemeClr val="dk1"/>
              </a:solidFill>
              <a:latin typeface="Times New Roman"/>
              <a:ea typeface="Times New Roman"/>
              <a:cs typeface="Times New Roman"/>
              <a:sym typeface="Times New Roman"/>
            </a:endParaRPr>
          </a:p>
        </p:txBody>
      </p:sp>
      <p:pic>
        <p:nvPicPr>
          <p:cNvPr id="129" name="Google Shape;129;g2fa9706579b_0_25"/>
          <p:cNvPicPr preferRelativeResize="0"/>
          <p:nvPr/>
        </p:nvPicPr>
        <p:blipFill>
          <a:blip r:embed="rId3">
            <a:alphaModFix/>
          </a:blip>
          <a:stretch>
            <a:fillRect/>
          </a:stretch>
        </p:blipFill>
        <p:spPr>
          <a:xfrm>
            <a:off x="1799175" y="894575"/>
            <a:ext cx="6053504" cy="40751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faa60a259c_0_0"/>
          <p:cNvSpPr txBox="1"/>
          <p:nvPr/>
        </p:nvSpPr>
        <p:spPr>
          <a:xfrm>
            <a:off x="2907900" y="218075"/>
            <a:ext cx="33282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MIT INVENTOR APP</a:t>
            </a:r>
            <a:endParaRPr b="1" i="0" sz="2400" u="none" cap="none" strike="noStrike">
              <a:solidFill>
                <a:schemeClr val="dk1"/>
              </a:solidFill>
              <a:latin typeface="Times New Roman"/>
              <a:ea typeface="Times New Roman"/>
              <a:cs typeface="Times New Roman"/>
              <a:sym typeface="Times New Roman"/>
            </a:endParaRPr>
          </a:p>
        </p:txBody>
      </p:sp>
      <p:pic>
        <p:nvPicPr>
          <p:cNvPr id="135" name="Google Shape;135;g2faa60a259c_0_0"/>
          <p:cNvPicPr preferRelativeResize="0"/>
          <p:nvPr/>
        </p:nvPicPr>
        <p:blipFill rotWithShape="1">
          <a:blip r:embed="rId3">
            <a:alphaModFix/>
          </a:blip>
          <a:srcRect b="15311" l="0" r="0" t="0"/>
          <a:stretch/>
        </p:blipFill>
        <p:spPr>
          <a:xfrm>
            <a:off x="1446300" y="861575"/>
            <a:ext cx="2603100" cy="3762225"/>
          </a:xfrm>
          <a:prstGeom prst="rect">
            <a:avLst/>
          </a:prstGeom>
          <a:noFill/>
          <a:ln>
            <a:noFill/>
          </a:ln>
        </p:spPr>
      </p:pic>
      <p:pic>
        <p:nvPicPr>
          <p:cNvPr id="136" name="Google Shape;136;g2faa60a259c_0_0"/>
          <p:cNvPicPr preferRelativeResize="0"/>
          <p:nvPr/>
        </p:nvPicPr>
        <p:blipFill rotWithShape="1">
          <a:blip r:embed="rId4">
            <a:alphaModFix/>
          </a:blip>
          <a:srcRect b="18513" l="0" r="0" t="0"/>
          <a:stretch/>
        </p:blipFill>
        <p:spPr>
          <a:xfrm>
            <a:off x="5661375" y="915050"/>
            <a:ext cx="2603100" cy="376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0b843c1598_0_4"/>
          <p:cNvSpPr txBox="1"/>
          <p:nvPr/>
        </p:nvSpPr>
        <p:spPr>
          <a:xfrm>
            <a:off x="3103200" y="228850"/>
            <a:ext cx="2673300" cy="5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APPLICATIONS</a:t>
            </a:r>
            <a:endParaRPr b="1" i="0" sz="2400" u="none" cap="none" strike="noStrike">
              <a:solidFill>
                <a:schemeClr val="dk1"/>
              </a:solidFill>
              <a:latin typeface="Times New Roman"/>
              <a:ea typeface="Times New Roman"/>
              <a:cs typeface="Times New Roman"/>
              <a:sym typeface="Times New Roman"/>
            </a:endParaRPr>
          </a:p>
        </p:txBody>
      </p:sp>
      <p:sp>
        <p:nvSpPr>
          <p:cNvPr id="142" name="Google Shape;142;g30b843c1598_0_4"/>
          <p:cNvSpPr txBox="1"/>
          <p:nvPr/>
        </p:nvSpPr>
        <p:spPr>
          <a:xfrm>
            <a:off x="365700" y="1030850"/>
            <a:ext cx="8426400" cy="3229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Times New Roman"/>
              <a:buChar char="●"/>
            </a:pPr>
            <a:r>
              <a:rPr b="1" lang="en-GB" sz="1600">
                <a:solidFill>
                  <a:schemeClr val="dk1"/>
                </a:solidFill>
                <a:latin typeface="Times New Roman"/>
                <a:ea typeface="Times New Roman"/>
                <a:cs typeface="Times New Roman"/>
                <a:sym typeface="Times New Roman"/>
              </a:rPr>
              <a:t>Precision Agriculture</a:t>
            </a:r>
            <a:r>
              <a:rPr lang="en-GB" sz="1600">
                <a:solidFill>
                  <a:schemeClr val="dk1"/>
                </a:solidFill>
                <a:latin typeface="Times New Roman"/>
                <a:ea typeface="Times New Roman"/>
                <a:cs typeface="Times New Roman"/>
                <a:sym typeface="Times New Roman"/>
              </a:rPr>
              <a:t>: Smart irrigation helps farmers optimize water distribution by using sensors to measure soil moisture, weather conditions, and crop requirements. This reduces water waste, improves crop yields, and supports sustainable farming practices.</a:t>
            </a:r>
            <a:endParaRPr b="1" sz="1600">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1" lang="en-GB" sz="1600">
                <a:solidFill>
                  <a:schemeClr val="dk1"/>
                </a:solidFill>
                <a:latin typeface="Times New Roman"/>
                <a:ea typeface="Times New Roman"/>
                <a:cs typeface="Times New Roman"/>
                <a:sym typeface="Times New Roman"/>
              </a:rPr>
              <a:t>Water Conservation in Drought-Prone Areas</a:t>
            </a:r>
            <a:r>
              <a:rPr lang="en-GB" sz="1600">
                <a:solidFill>
                  <a:schemeClr val="dk1"/>
                </a:solidFill>
                <a:latin typeface="Times New Roman"/>
                <a:ea typeface="Times New Roman"/>
                <a:cs typeface="Times New Roman"/>
                <a:sym typeface="Times New Roman"/>
              </a:rPr>
              <a:t>: Smart irrigation is crucial in regions where water is scarce. By minimizing unnecessary water use, these systems help conserve water and maintain vegetation even in challenging environments.</a:t>
            </a:r>
            <a:endParaRPr sz="1600">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1" lang="en-GB" sz="1600">
                <a:solidFill>
                  <a:schemeClr val="dk1"/>
                </a:solidFill>
                <a:latin typeface="Times New Roman"/>
                <a:ea typeface="Times New Roman"/>
                <a:cs typeface="Times New Roman"/>
                <a:sym typeface="Times New Roman"/>
              </a:rPr>
              <a:t>Greenhouse Automation</a:t>
            </a:r>
            <a:r>
              <a:rPr lang="en-GB" sz="1600">
                <a:solidFill>
                  <a:schemeClr val="dk1"/>
                </a:solidFill>
                <a:latin typeface="Times New Roman"/>
                <a:ea typeface="Times New Roman"/>
                <a:cs typeface="Times New Roman"/>
                <a:sym typeface="Times New Roman"/>
              </a:rPr>
              <a:t>: Smart irrigation in greenhouses automates the watering process based on specific plant needs, creating an optimal growing environment by regulating humidity, temperature, and water delivery.</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faa60a259c_0_7"/>
          <p:cNvSpPr txBox="1"/>
          <p:nvPr/>
        </p:nvSpPr>
        <p:spPr>
          <a:xfrm>
            <a:off x="2964200" y="186075"/>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48" name="Google Shape;148;g2faa60a259c_0_7"/>
          <p:cNvSpPr txBox="1"/>
          <p:nvPr/>
        </p:nvSpPr>
        <p:spPr>
          <a:xfrm>
            <a:off x="1648900" y="1951500"/>
            <a:ext cx="5485800" cy="12405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600"/>
              <a:buFont typeface="Arial"/>
              <a:buNone/>
            </a:pPr>
            <a:r>
              <a:rPr b="1" i="0" lang="en-GB" sz="6000" u="none" cap="none" strike="noStrike">
                <a:solidFill>
                  <a:schemeClr val="dk1"/>
                </a:solidFill>
                <a:latin typeface="Times New Roman"/>
                <a:ea typeface="Times New Roman"/>
                <a:cs typeface="Times New Roman"/>
                <a:sym typeface="Times New Roman"/>
              </a:rPr>
              <a:t>THANK YOU</a:t>
            </a:r>
            <a:endParaRPr b="1" i="0" sz="6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7255dda838_0_13"/>
          <p:cNvSpPr txBox="1"/>
          <p:nvPr/>
        </p:nvSpPr>
        <p:spPr>
          <a:xfrm>
            <a:off x="3017675" y="239450"/>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INTRODUCTION</a:t>
            </a:r>
            <a:endParaRPr b="1" i="0" sz="2400" u="none" cap="none" strike="noStrike">
              <a:solidFill>
                <a:schemeClr val="dk1"/>
              </a:solidFill>
              <a:latin typeface="Times New Roman"/>
              <a:ea typeface="Times New Roman"/>
              <a:cs typeface="Times New Roman"/>
              <a:sym typeface="Times New Roman"/>
            </a:endParaRPr>
          </a:p>
        </p:txBody>
      </p:sp>
      <p:sp>
        <p:nvSpPr>
          <p:cNvPr id="61" name="Google Shape;61;g27255dda838_0_13"/>
          <p:cNvSpPr txBox="1"/>
          <p:nvPr/>
        </p:nvSpPr>
        <p:spPr>
          <a:xfrm>
            <a:off x="358800" y="1244725"/>
            <a:ext cx="8426400" cy="322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Smart irrigation systems can improve crop yields while saving water.</a:t>
            </a:r>
            <a:endParaRPr sz="1800">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These systems use soil moisture sensors to determine the amount of moisture in the soil.</a:t>
            </a:r>
            <a:endParaRPr sz="1800">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They release the flow of water through the irrigation pipes using a motor, only when the moisture levels go below a predefined threshold.</a:t>
            </a:r>
            <a:endParaRPr sz="1800">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Smart irrigation systems also collect moisture level measurements on a server or in the cloud where the collected data can be analyzed to plan watering schedules.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30b843c1598_0_14"/>
          <p:cNvSpPr txBox="1"/>
          <p:nvPr/>
        </p:nvSpPr>
        <p:spPr>
          <a:xfrm>
            <a:off x="358800" y="1415800"/>
            <a:ext cx="8426400" cy="3229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Times New Roman"/>
              <a:buChar char="●"/>
            </a:pPr>
            <a:r>
              <a:rPr b="1" i="0" lang="en-GB" sz="1800" u="none" cap="none" strike="noStrike">
                <a:solidFill>
                  <a:schemeClr val="dk1"/>
                </a:solidFill>
                <a:latin typeface="Times New Roman"/>
                <a:ea typeface="Times New Roman"/>
                <a:cs typeface="Times New Roman"/>
                <a:sym typeface="Times New Roman"/>
              </a:rPr>
              <a:t>Components Used:</a:t>
            </a:r>
            <a:r>
              <a:rPr b="0" i="0" lang="en-GB" sz="1800" u="none" cap="none" strike="noStrike">
                <a:solidFill>
                  <a:schemeClr val="dk1"/>
                </a:solidFill>
                <a:latin typeface="Times New Roman"/>
                <a:ea typeface="Times New Roman"/>
                <a:cs typeface="Times New Roman"/>
                <a:sym typeface="Times New Roman"/>
              </a:rPr>
              <a:t> ESP 32 Wifi Module</a:t>
            </a:r>
            <a:r>
              <a:rPr lang="en-GB" sz="1800">
                <a:solidFill>
                  <a:schemeClr val="dk1"/>
                </a:solidFill>
                <a:latin typeface="Times New Roman"/>
                <a:ea typeface="Times New Roman"/>
                <a:cs typeface="Times New Roman"/>
                <a:sym typeface="Times New Roman"/>
              </a:rPr>
              <a:t>, Soil Moisture </a:t>
            </a:r>
            <a:r>
              <a:rPr b="0" i="0" lang="en-GB" sz="1800" u="none" cap="none" strike="noStrike">
                <a:solidFill>
                  <a:schemeClr val="dk1"/>
                </a:solidFill>
                <a:latin typeface="Times New Roman"/>
                <a:ea typeface="Times New Roman"/>
                <a:cs typeface="Times New Roman"/>
                <a:sym typeface="Times New Roman"/>
              </a:rPr>
              <a:t>Sensor, Moto</a:t>
            </a:r>
            <a:r>
              <a:rPr lang="en-GB" sz="1800">
                <a:solidFill>
                  <a:schemeClr val="dk1"/>
                </a:solidFill>
                <a:latin typeface="Times New Roman"/>
                <a:ea typeface="Times New Roman"/>
                <a:cs typeface="Times New Roman"/>
                <a:sym typeface="Times New Roman"/>
              </a:rPr>
              <a:t>r</a:t>
            </a:r>
            <a:r>
              <a:rPr b="0" i="0" lang="en-GB" sz="1800" u="none" cap="none" strike="noStrike">
                <a:solidFill>
                  <a:schemeClr val="dk1"/>
                </a:solidFill>
                <a:latin typeface="Times New Roman"/>
                <a:ea typeface="Times New Roman"/>
                <a:cs typeface="Times New Roman"/>
                <a:sym typeface="Times New Roman"/>
              </a:rPr>
              <a:t>, LED</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b="1" i="0" lang="en-GB" sz="1800" u="none" cap="none" strike="noStrike">
                <a:solidFill>
                  <a:schemeClr val="dk1"/>
                </a:solidFill>
                <a:latin typeface="Times New Roman"/>
                <a:ea typeface="Times New Roman"/>
                <a:cs typeface="Times New Roman"/>
                <a:sym typeface="Times New Roman"/>
              </a:rPr>
              <a:t>Software:</a:t>
            </a:r>
            <a:r>
              <a:rPr b="0" i="0" lang="en-GB" sz="1800" u="none" cap="none" strike="noStrike">
                <a:solidFill>
                  <a:schemeClr val="dk1"/>
                </a:solidFill>
                <a:latin typeface="Times New Roman"/>
                <a:ea typeface="Times New Roman"/>
                <a:cs typeface="Times New Roman"/>
                <a:sym typeface="Times New Roman"/>
              </a:rPr>
              <a:t> Arduino IDE</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b="1" i="0" lang="en-GB" sz="1800" u="none" cap="none" strike="noStrike">
                <a:solidFill>
                  <a:schemeClr val="dk1"/>
                </a:solidFill>
                <a:latin typeface="Times New Roman"/>
                <a:ea typeface="Times New Roman"/>
                <a:cs typeface="Times New Roman"/>
                <a:sym typeface="Times New Roman"/>
              </a:rPr>
              <a:t>Language Used:</a:t>
            </a:r>
            <a:r>
              <a:rPr b="0" i="0" lang="en-GB" sz="1800" u="none" cap="none" strike="noStrike">
                <a:solidFill>
                  <a:schemeClr val="dk1"/>
                </a:solidFill>
                <a:latin typeface="Times New Roman"/>
                <a:ea typeface="Times New Roman"/>
                <a:cs typeface="Times New Roman"/>
                <a:sym typeface="Times New Roman"/>
              </a:rPr>
              <a:t> Embedded C</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b="1" i="0" lang="en-GB" sz="1800" u="none" cap="none" strike="noStrike">
                <a:solidFill>
                  <a:schemeClr val="dk1"/>
                </a:solidFill>
                <a:latin typeface="Times New Roman"/>
                <a:ea typeface="Times New Roman"/>
                <a:cs typeface="Times New Roman"/>
                <a:sym typeface="Times New Roman"/>
              </a:rPr>
              <a:t>DataBase:</a:t>
            </a:r>
            <a:r>
              <a:rPr b="0" i="0" lang="en-GB" sz="1800" u="none" cap="none" strike="noStrike">
                <a:solidFill>
                  <a:schemeClr val="dk1"/>
                </a:solidFill>
                <a:latin typeface="Times New Roman"/>
                <a:ea typeface="Times New Roman"/>
                <a:cs typeface="Times New Roman"/>
                <a:sym typeface="Times New Roman"/>
              </a:rPr>
              <a:t> Firebase, ThingSpeak</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b="1" i="0" lang="en-GB" sz="1800" u="none" cap="none" strike="noStrike">
                <a:solidFill>
                  <a:schemeClr val="dk1"/>
                </a:solidFill>
                <a:latin typeface="Times New Roman"/>
                <a:ea typeface="Times New Roman"/>
                <a:cs typeface="Times New Roman"/>
                <a:sym typeface="Times New Roman"/>
              </a:rPr>
              <a:t>App FrameWork: </a:t>
            </a:r>
            <a:r>
              <a:rPr b="0" i="0" lang="en-GB" sz="1800" u="none" cap="none" strike="noStrike">
                <a:solidFill>
                  <a:schemeClr val="dk1"/>
                </a:solidFill>
                <a:latin typeface="Times New Roman"/>
                <a:ea typeface="Times New Roman"/>
                <a:cs typeface="Times New Roman"/>
                <a:sym typeface="Times New Roman"/>
              </a:rPr>
              <a:t>Blynk App, MIT Inventor App, Streamlit WebApp</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30b843c1598_0_20"/>
          <p:cNvSpPr txBox="1"/>
          <p:nvPr/>
        </p:nvSpPr>
        <p:spPr>
          <a:xfrm>
            <a:off x="3691375" y="207375"/>
            <a:ext cx="16362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Hardware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30b843c1598_0_54"/>
          <p:cNvSpPr txBox="1"/>
          <p:nvPr/>
        </p:nvSpPr>
        <p:spPr>
          <a:xfrm>
            <a:off x="3017675" y="239450"/>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Blynk Dashboard</a:t>
            </a:r>
            <a:endParaRPr b="1" i="0" sz="2400" u="none" cap="none" strike="noStrike">
              <a:solidFill>
                <a:schemeClr val="dk1"/>
              </a:solidFill>
              <a:latin typeface="Times New Roman"/>
              <a:ea typeface="Times New Roman"/>
              <a:cs typeface="Times New Roman"/>
              <a:sym typeface="Times New Roman"/>
            </a:endParaRPr>
          </a:p>
        </p:txBody>
      </p:sp>
      <p:sp>
        <p:nvSpPr>
          <p:cNvPr id="77" name="Google Shape;77;g30b843c1598_0_54"/>
          <p:cNvSpPr txBox="1"/>
          <p:nvPr/>
        </p:nvSpPr>
        <p:spPr>
          <a:xfrm>
            <a:off x="365700" y="1030850"/>
            <a:ext cx="8426400" cy="32295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78" name="Google Shape;78;g30b843c1598_0_54"/>
          <p:cNvPicPr preferRelativeResize="0"/>
          <p:nvPr/>
        </p:nvPicPr>
        <p:blipFill>
          <a:blip r:embed="rId3">
            <a:alphaModFix/>
          </a:blip>
          <a:stretch>
            <a:fillRect/>
          </a:stretch>
        </p:blipFill>
        <p:spPr>
          <a:xfrm>
            <a:off x="322500" y="1030850"/>
            <a:ext cx="5234999" cy="1752695"/>
          </a:xfrm>
          <a:prstGeom prst="rect">
            <a:avLst/>
          </a:prstGeom>
          <a:noFill/>
          <a:ln cap="flat" cmpd="sng" w="9525">
            <a:solidFill>
              <a:schemeClr val="dk2"/>
            </a:solidFill>
            <a:prstDash val="solid"/>
            <a:round/>
            <a:headEnd len="sm" w="sm" type="none"/>
            <a:tailEnd len="sm" w="sm" type="none"/>
          </a:ln>
        </p:spPr>
      </p:pic>
      <p:pic>
        <p:nvPicPr>
          <p:cNvPr id="79" name="Google Shape;79;g30b843c1598_0_54"/>
          <p:cNvPicPr preferRelativeResize="0"/>
          <p:nvPr/>
        </p:nvPicPr>
        <p:blipFill>
          <a:blip r:embed="rId4">
            <a:alphaModFix/>
          </a:blip>
          <a:stretch>
            <a:fillRect/>
          </a:stretch>
        </p:blipFill>
        <p:spPr>
          <a:xfrm>
            <a:off x="3460850" y="2902175"/>
            <a:ext cx="5486187" cy="1752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faaf373ad5_1_7"/>
          <p:cNvSpPr txBox="1"/>
          <p:nvPr/>
        </p:nvSpPr>
        <p:spPr>
          <a:xfrm>
            <a:off x="3017675" y="239450"/>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Blynk Dashboard</a:t>
            </a:r>
            <a:endParaRPr b="1" i="0" sz="2400" u="none" cap="none" strike="noStrike">
              <a:solidFill>
                <a:schemeClr val="dk1"/>
              </a:solidFill>
              <a:latin typeface="Times New Roman"/>
              <a:ea typeface="Times New Roman"/>
              <a:cs typeface="Times New Roman"/>
              <a:sym typeface="Times New Roman"/>
            </a:endParaRPr>
          </a:p>
        </p:txBody>
      </p:sp>
      <p:pic>
        <p:nvPicPr>
          <p:cNvPr id="85" name="Google Shape;85;g2faaf373ad5_1_7"/>
          <p:cNvPicPr preferRelativeResize="0"/>
          <p:nvPr/>
        </p:nvPicPr>
        <p:blipFill>
          <a:blip r:embed="rId3">
            <a:alphaModFix/>
          </a:blip>
          <a:stretch>
            <a:fillRect/>
          </a:stretch>
        </p:blipFill>
        <p:spPr>
          <a:xfrm>
            <a:off x="1836225" y="759325"/>
            <a:ext cx="5244901" cy="3894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fa98401a06_0_4"/>
          <p:cNvSpPr txBox="1"/>
          <p:nvPr/>
        </p:nvSpPr>
        <p:spPr>
          <a:xfrm>
            <a:off x="3391950" y="239450"/>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ThingSpeak</a:t>
            </a:r>
            <a:endParaRPr b="1" i="0" sz="2400" u="none" cap="none" strike="noStrike">
              <a:solidFill>
                <a:schemeClr val="dk1"/>
              </a:solidFill>
              <a:latin typeface="Times New Roman"/>
              <a:ea typeface="Times New Roman"/>
              <a:cs typeface="Times New Roman"/>
              <a:sym typeface="Times New Roman"/>
            </a:endParaRPr>
          </a:p>
        </p:txBody>
      </p:sp>
      <p:pic>
        <p:nvPicPr>
          <p:cNvPr id="91" name="Google Shape;91;g2fa98401a06_0_4"/>
          <p:cNvPicPr preferRelativeResize="0"/>
          <p:nvPr/>
        </p:nvPicPr>
        <p:blipFill>
          <a:blip r:embed="rId3">
            <a:alphaModFix/>
          </a:blip>
          <a:stretch>
            <a:fillRect/>
          </a:stretch>
        </p:blipFill>
        <p:spPr>
          <a:xfrm>
            <a:off x="695413" y="873150"/>
            <a:ext cx="7753167" cy="380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fa9706579b_0_46"/>
          <p:cNvSpPr txBox="1"/>
          <p:nvPr/>
        </p:nvSpPr>
        <p:spPr>
          <a:xfrm>
            <a:off x="4012325" y="239450"/>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Blynk App</a:t>
            </a:r>
            <a:endParaRPr b="1" i="0" sz="2400" u="none" cap="none" strike="noStrike">
              <a:solidFill>
                <a:schemeClr val="dk1"/>
              </a:solidFill>
              <a:latin typeface="Times New Roman"/>
              <a:ea typeface="Times New Roman"/>
              <a:cs typeface="Times New Roman"/>
              <a:sym typeface="Times New Roman"/>
            </a:endParaRPr>
          </a:p>
        </p:txBody>
      </p:sp>
      <p:pic>
        <p:nvPicPr>
          <p:cNvPr id="97" name="Google Shape;97;g2fa9706579b_0_46"/>
          <p:cNvPicPr preferRelativeResize="0"/>
          <p:nvPr/>
        </p:nvPicPr>
        <p:blipFill>
          <a:blip r:embed="rId3">
            <a:alphaModFix/>
          </a:blip>
          <a:stretch>
            <a:fillRect/>
          </a:stretch>
        </p:blipFill>
        <p:spPr>
          <a:xfrm>
            <a:off x="1625300" y="772600"/>
            <a:ext cx="2459000" cy="3904650"/>
          </a:xfrm>
          <a:prstGeom prst="rect">
            <a:avLst/>
          </a:prstGeom>
          <a:noFill/>
          <a:ln>
            <a:noFill/>
          </a:ln>
        </p:spPr>
      </p:pic>
      <p:pic>
        <p:nvPicPr>
          <p:cNvPr id="98" name="Google Shape;98;g2fa9706579b_0_46"/>
          <p:cNvPicPr preferRelativeResize="0"/>
          <p:nvPr/>
        </p:nvPicPr>
        <p:blipFill>
          <a:blip r:embed="rId4">
            <a:alphaModFix/>
          </a:blip>
          <a:stretch>
            <a:fillRect/>
          </a:stretch>
        </p:blipFill>
        <p:spPr>
          <a:xfrm>
            <a:off x="5744450" y="772600"/>
            <a:ext cx="2288690" cy="380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0b843c1598_0_45"/>
          <p:cNvSpPr txBox="1"/>
          <p:nvPr/>
        </p:nvSpPr>
        <p:spPr>
          <a:xfrm>
            <a:off x="3824588" y="271525"/>
            <a:ext cx="2031600" cy="49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Arduino IDE</a:t>
            </a:r>
            <a:endParaRPr b="1" i="0" sz="2400" u="none" cap="none" strike="noStrike">
              <a:solidFill>
                <a:schemeClr val="dk1"/>
              </a:solidFill>
              <a:latin typeface="Times New Roman"/>
              <a:ea typeface="Times New Roman"/>
              <a:cs typeface="Times New Roman"/>
              <a:sym typeface="Times New Roman"/>
            </a:endParaRPr>
          </a:p>
        </p:txBody>
      </p:sp>
      <p:pic>
        <p:nvPicPr>
          <p:cNvPr id="104" name="Google Shape;104;g30b843c1598_0_45"/>
          <p:cNvPicPr preferRelativeResize="0"/>
          <p:nvPr/>
        </p:nvPicPr>
        <p:blipFill rotWithShape="1">
          <a:blip r:embed="rId3">
            <a:alphaModFix/>
          </a:blip>
          <a:srcRect b="0" l="1361" r="0" t="0"/>
          <a:stretch/>
        </p:blipFill>
        <p:spPr>
          <a:xfrm>
            <a:off x="2728925" y="870475"/>
            <a:ext cx="4063475" cy="36047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