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Y1pQ9F/9bnFXONXPBexF8wW4OY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6" d="100"/>
          <a:sy n="136"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fa9706579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2fa9706579b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faa73d9c3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2faa73d9c36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fa9706579b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2fa9706579b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fc5c59c05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2fc5c59c05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0b843c159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30b843c1598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faa60a259c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faa60a259c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255dda838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27255dda838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0b843c159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30b843c1598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0b843c159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0b843c1598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0b843c1598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30b843c1598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0b927a85c9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30b927a85c9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0b843c1598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30b843c1598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0b843c1598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30b843c1598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faa60a25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faa60a25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14" name="Google Shape;14;p22"/>
          <p:cNvPicPr preferRelativeResize="0"/>
          <p:nvPr/>
        </p:nvPicPr>
        <p:blipFill rotWithShape="1">
          <a:blip r:embed="rId2">
            <a:alphaModFix/>
          </a:blip>
          <a:srcRect/>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23"/>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23"/>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23"/>
          <p:cNvPicPr preferRelativeResize="0"/>
          <p:nvPr/>
        </p:nvPicPr>
        <p:blipFill rotWithShape="1">
          <a:blip r:embed="rId2">
            <a:alphaModFix/>
          </a:blip>
          <a:srcRect/>
          <a:stretch/>
        </p:blipFill>
        <p:spPr>
          <a:xfrm>
            <a:off x="6983600" y="415175"/>
            <a:ext cx="1974051" cy="3001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4"/>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5"/>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21"/>
          <p:cNvPicPr preferRelativeResize="0"/>
          <p:nvPr/>
        </p:nvPicPr>
        <p:blipFill rotWithShape="1">
          <a:blip r:embed="rId13">
            <a:alphaModFix/>
          </a:blip>
          <a:src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y1fGOHQjUGsz1x90YkVus-LtZ8D5JWSN/view?usp=sharing"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6754925" y="4158600"/>
            <a:ext cx="2307900" cy="984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55" name="Google Shape;55;p1"/>
          <p:cNvSpPr txBox="1"/>
          <p:nvPr/>
        </p:nvSpPr>
        <p:spPr>
          <a:xfrm>
            <a:off x="1071500" y="1742550"/>
            <a:ext cx="7581600" cy="829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4200"/>
              <a:buFont typeface="Arial"/>
              <a:buNone/>
            </a:pPr>
            <a:r>
              <a:rPr lang="en-GB" sz="4100" b="1">
                <a:solidFill>
                  <a:schemeClr val="dk1"/>
                </a:solidFill>
                <a:latin typeface="Times New Roman"/>
                <a:ea typeface="Times New Roman"/>
                <a:cs typeface="Times New Roman"/>
                <a:sym typeface="Times New Roman"/>
              </a:rPr>
              <a:t>FOREST FIRE</a:t>
            </a:r>
            <a:endParaRPr sz="4100" b="1">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4200"/>
              <a:buFont typeface="Arial"/>
              <a:buNone/>
            </a:pPr>
            <a:r>
              <a:rPr lang="en-GB" sz="4100" b="1">
                <a:solidFill>
                  <a:schemeClr val="dk1"/>
                </a:solidFill>
                <a:latin typeface="Times New Roman"/>
                <a:ea typeface="Times New Roman"/>
                <a:cs typeface="Times New Roman"/>
                <a:sym typeface="Times New Roman"/>
              </a:rPr>
              <a:t>DETECTION</a:t>
            </a:r>
            <a:endParaRPr sz="41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fa9706579b_0_25"/>
          <p:cNvSpPr txBox="1"/>
          <p:nvPr/>
        </p:nvSpPr>
        <p:spPr>
          <a:xfrm>
            <a:off x="2802913" y="239475"/>
            <a:ext cx="3242400" cy="52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Times New Roman"/>
                <a:ea typeface="Times New Roman"/>
                <a:cs typeface="Times New Roman"/>
                <a:sym typeface="Times New Roman"/>
              </a:rPr>
              <a:t>MIT INVENTOR APP</a:t>
            </a:r>
            <a:endParaRPr sz="2400" b="1" i="0" u="none" strike="noStrike" cap="none">
              <a:solidFill>
                <a:schemeClr val="dk1"/>
              </a:solidFill>
              <a:latin typeface="Times New Roman"/>
              <a:ea typeface="Times New Roman"/>
              <a:cs typeface="Times New Roman"/>
              <a:sym typeface="Times New Roman"/>
            </a:endParaRPr>
          </a:p>
        </p:txBody>
      </p:sp>
      <p:pic>
        <p:nvPicPr>
          <p:cNvPr id="118" name="Google Shape;118;g2fa9706579b_0_25"/>
          <p:cNvPicPr preferRelativeResize="0"/>
          <p:nvPr/>
        </p:nvPicPr>
        <p:blipFill>
          <a:blip r:embed="rId3">
            <a:alphaModFix/>
          </a:blip>
          <a:stretch>
            <a:fillRect/>
          </a:stretch>
        </p:blipFill>
        <p:spPr>
          <a:xfrm>
            <a:off x="5706025" y="956075"/>
            <a:ext cx="1802025" cy="3552435"/>
          </a:xfrm>
          <a:prstGeom prst="rect">
            <a:avLst/>
          </a:prstGeom>
          <a:noFill/>
          <a:ln w="9525" cap="flat" cmpd="sng">
            <a:solidFill>
              <a:schemeClr val="dk2"/>
            </a:solidFill>
            <a:prstDash val="solid"/>
            <a:round/>
            <a:headEnd type="none" w="sm" len="sm"/>
            <a:tailEnd type="none" w="sm" len="sm"/>
          </a:ln>
        </p:spPr>
      </p:pic>
      <p:pic>
        <p:nvPicPr>
          <p:cNvPr id="119" name="Google Shape;119;g2fa9706579b_0_25"/>
          <p:cNvPicPr preferRelativeResize="0"/>
          <p:nvPr/>
        </p:nvPicPr>
        <p:blipFill>
          <a:blip r:embed="rId4">
            <a:alphaModFix/>
          </a:blip>
          <a:stretch>
            <a:fillRect/>
          </a:stretch>
        </p:blipFill>
        <p:spPr>
          <a:xfrm>
            <a:off x="2034425" y="956075"/>
            <a:ext cx="1802025" cy="366085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faa73d9c36_0_7"/>
          <p:cNvSpPr txBox="1"/>
          <p:nvPr/>
        </p:nvSpPr>
        <p:spPr>
          <a:xfrm>
            <a:off x="3219300" y="100450"/>
            <a:ext cx="2705400" cy="51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Times New Roman"/>
                <a:ea typeface="Times New Roman"/>
                <a:cs typeface="Times New Roman"/>
                <a:sym typeface="Times New Roman"/>
              </a:rPr>
              <a:t>Streamlit WebApp</a:t>
            </a:r>
            <a:endParaRPr sz="2400" b="1" i="0" u="none" strike="noStrike" cap="none">
              <a:solidFill>
                <a:schemeClr val="dk1"/>
              </a:solidFill>
              <a:latin typeface="Times New Roman"/>
              <a:ea typeface="Times New Roman"/>
              <a:cs typeface="Times New Roman"/>
              <a:sym typeface="Times New Roman"/>
            </a:endParaRPr>
          </a:p>
        </p:txBody>
      </p:sp>
      <p:pic>
        <p:nvPicPr>
          <p:cNvPr id="125" name="Google Shape;125;g2faa73d9c36_0_7"/>
          <p:cNvPicPr preferRelativeResize="0"/>
          <p:nvPr/>
        </p:nvPicPr>
        <p:blipFill>
          <a:blip r:embed="rId3">
            <a:alphaModFix/>
          </a:blip>
          <a:stretch>
            <a:fillRect/>
          </a:stretch>
        </p:blipFill>
        <p:spPr>
          <a:xfrm>
            <a:off x="1029912" y="934575"/>
            <a:ext cx="7084177" cy="369292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fa9706579b_0_13"/>
          <p:cNvSpPr txBox="1"/>
          <p:nvPr/>
        </p:nvSpPr>
        <p:spPr>
          <a:xfrm>
            <a:off x="3219300" y="100450"/>
            <a:ext cx="2705400" cy="51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Times New Roman"/>
                <a:ea typeface="Times New Roman"/>
                <a:cs typeface="Times New Roman"/>
                <a:sym typeface="Times New Roman"/>
              </a:rPr>
              <a:t>Streamlit WebApp</a:t>
            </a:r>
            <a:endParaRPr sz="2400" b="1" i="0" u="none" strike="noStrike" cap="none">
              <a:solidFill>
                <a:schemeClr val="dk1"/>
              </a:solidFill>
              <a:latin typeface="Times New Roman"/>
              <a:ea typeface="Times New Roman"/>
              <a:cs typeface="Times New Roman"/>
              <a:sym typeface="Times New Roman"/>
            </a:endParaRPr>
          </a:p>
        </p:txBody>
      </p:sp>
      <p:pic>
        <p:nvPicPr>
          <p:cNvPr id="131" name="Google Shape;131;g2fa9706579b_0_13"/>
          <p:cNvPicPr preferRelativeResize="0"/>
          <p:nvPr/>
        </p:nvPicPr>
        <p:blipFill>
          <a:blip r:embed="rId3">
            <a:alphaModFix/>
          </a:blip>
          <a:stretch>
            <a:fillRect/>
          </a:stretch>
        </p:blipFill>
        <p:spPr>
          <a:xfrm>
            <a:off x="1269149" y="1148450"/>
            <a:ext cx="6605699" cy="345767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fc5c59c058_0_0"/>
          <p:cNvSpPr txBox="1"/>
          <p:nvPr/>
        </p:nvSpPr>
        <p:spPr>
          <a:xfrm>
            <a:off x="3219300" y="100450"/>
            <a:ext cx="2705400" cy="51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a:solidFill>
                  <a:schemeClr val="dk1"/>
                </a:solidFill>
                <a:latin typeface="Times New Roman"/>
                <a:ea typeface="Times New Roman"/>
                <a:cs typeface="Times New Roman"/>
                <a:sym typeface="Times New Roman"/>
              </a:rPr>
              <a:t>VIDEO LINK</a:t>
            </a:r>
            <a:endParaRPr sz="2400" b="1" i="0" u="none" strike="noStrike" cap="none">
              <a:solidFill>
                <a:schemeClr val="dk1"/>
              </a:solidFill>
              <a:latin typeface="Times New Roman"/>
              <a:ea typeface="Times New Roman"/>
              <a:cs typeface="Times New Roman"/>
              <a:sym typeface="Times New Roman"/>
            </a:endParaRPr>
          </a:p>
        </p:txBody>
      </p:sp>
      <p:sp>
        <p:nvSpPr>
          <p:cNvPr id="137" name="Google Shape;137;g2fc5c59c058_0_0"/>
          <p:cNvSpPr txBox="1"/>
          <p:nvPr/>
        </p:nvSpPr>
        <p:spPr>
          <a:xfrm>
            <a:off x="215100" y="1732025"/>
            <a:ext cx="8713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u="sng">
                <a:solidFill>
                  <a:schemeClr val="hlink"/>
                </a:solidFill>
                <a:latin typeface="Times New Roman"/>
                <a:ea typeface="Times New Roman"/>
                <a:cs typeface="Times New Roman"/>
                <a:sym typeface="Times New Roman"/>
                <a:hlinkClick r:id="rId3"/>
              </a:rPr>
              <a:t>https://drive.google.com/file/d/1y1fGOHQjUGsz1x90YkVus-LtZ8D5JWSN/view?usp=sharing</a:t>
            </a:r>
            <a:endParaRPr sz="18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30b843c1598_0_4"/>
          <p:cNvSpPr txBox="1"/>
          <p:nvPr/>
        </p:nvSpPr>
        <p:spPr>
          <a:xfrm>
            <a:off x="3103200" y="228850"/>
            <a:ext cx="2673300" cy="577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Times New Roman"/>
                <a:ea typeface="Times New Roman"/>
                <a:cs typeface="Times New Roman"/>
                <a:sym typeface="Times New Roman"/>
              </a:rPr>
              <a:t>APPLICATIONS</a:t>
            </a:r>
            <a:endParaRPr sz="2400" b="1" i="0" u="none" strike="noStrike" cap="none">
              <a:solidFill>
                <a:schemeClr val="dk1"/>
              </a:solidFill>
              <a:latin typeface="Times New Roman"/>
              <a:ea typeface="Times New Roman"/>
              <a:cs typeface="Times New Roman"/>
              <a:sym typeface="Times New Roman"/>
            </a:endParaRPr>
          </a:p>
        </p:txBody>
      </p:sp>
      <p:sp>
        <p:nvSpPr>
          <p:cNvPr id="143" name="Google Shape;143;g30b843c1598_0_4"/>
          <p:cNvSpPr txBox="1"/>
          <p:nvPr/>
        </p:nvSpPr>
        <p:spPr>
          <a:xfrm>
            <a:off x="365700" y="1030850"/>
            <a:ext cx="8426400" cy="32295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chemeClr val="dk1"/>
              </a:buClr>
              <a:buSzPts val="1600"/>
              <a:buFont typeface="Times New Roman"/>
              <a:buChar char="●"/>
            </a:pPr>
            <a:r>
              <a:rPr lang="en-GB" sz="1600" b="1">
                <a:solidFill>
                  <a:schemeClr val="dk1"/>
                </a:solidFill>
                <a:latin typeface="Times New Roman"/>
                <a:ea typeface="Times New Roman"/>
                <a:cs typeface="Times New Roman"/>
                <a:sym typeface="Times New Roman"/>
              </a:rPr>
              <a:t>Early Detection and Rapid Response</a:t>
            </a:r>
            <a:r>
              <a:rPr lang="en-GB" sz="1600">
                <a:solidFill>
                  <a:schemeClr val="dk1"/>
                </a:solidFill>
                <a:latin typeface="Times New Roman"/>
                <a:ea typeface="Times New Roman"/>
                <a:cs typeface="Times New Roman"/>
                <a:sym typeface="Times New Roman"/>
              </a:rPr>
              <a:t>: Automated forest fire detection systems, using sensor networks, provide early warnings of fire outbreaks. Early detection allows firefighting teams to respond quickly.</a:t>
            </a:r>
            <a:endParaRPr sz="1600">
              <a:solidFill>
                <a:schemeClr val="dk1"/>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chemeClr val="dk1"/>
              </a:buClr>
              <a:buSzPts val="1600"/>
              <a:buFont typeface="Times New Roman"/>
              <a:buChar char="●"/>
            </a:pPr>
            <a:r>
              <a:rPr lang="en-GB" sz="1600" b="1">
                <a:solidFill>
                  <a:schemeClr val="dk1"/>
                </a:solidFill>
                <a:latin typeface="Times New Roman"/>
                <a:ea typeface="Times New Roman"/>
                <a:cs typeface="Times New Roman"/>
                <a:sym typeface="Times New Roman"/>
              </a:rPr>
              <a:t>Wildlife Protection</a:t>
            </a:r>
            <a:r>
              <a:rPr lang="en-GB" sz="1600">
                <a:solidFill>
                  <a:schemeClr val="dk1"/>
                </a:solidFill>
                <a:latin typeface="Times New Roman"/>
                <a:ea typeface="Times New Roman"/>
                <a:cs typeface="Times New Roman"/>
                <a:sym typeface="Times New Roman"/>
              </a:rPr>
              <a:t>: Real-time fire detection allows for the evacuation and protection of wildlife in affected areas.</a:t>
            </a:r>
            <a:endParaRPr sz="1600">
              <a:solidFill>
                <a:schemeClr val="dk1"/>
              </a:solidFill>
              <a:latin typeface="Times New Roman"/>
              <a:ea typeface="Times New Roman"/>
              <a:cs typeface="Times New Roman"/>
              <a:sym typeface="Times New Roman"/>
            </a:endParaRPr>
          </a:p>
          <a:p>
            <a:pPr marL="457200" marR="0" lvl="0" indent="-330200" algn="l" rtl="0">
              <a:lnSpc>
                <a:spcPct val="100000"/>
              </a:lnSpc>
              <a:spcBef>
                <a:spcPts val="0"/>
              </a:spcBef>
              <a:spcAft>
                <a:spcPts val="0"/>
              </a:spcAft>
              <a:buClr>
                <a:schemeClr val="dk1"/>
              </a:buClr>
              <a:buSzPts val="1600"/>
              <a:buFont typeface="Times New Roman"/>
              <a:buChar char="●"/>
            </a:pPr>
            <a:r>
              <a:rPr lang="en-GB" sz="1600" b="1">
                <a:solidFill>
                  <a:schemeClr val="dk1"/>
                </a:solidFill>
                <a:latin typeface="Times New Roman"/>
                <a:ea typeface="Times New Roman"/>
                <a:cs typeface="Times New Roman"/>
                <a:sym typeface="Times New Roman"/>
              </a:rPr>
              <a:t>Air Quality Monitoring</a:t>
            </a:r>
            <a:r>
              <a:rPr lang="en-GB" sz="1600">
                <a:solidFill>
                  <a:schemeClr val="dk1"/>
                </a:solidFill>
                <a:latin typeface="Times New Roman"/>
                <a:ea typeface="Times New Roman"/>
                <a:cs typeface="Times New Roman"/>
                <a:sym typeface="Times New Roman"/>
              </a:rPr>
              <a:t>: Forest fires produce large amounts of smoke and particulates that can affect air quality for miles. Fire detection systems help authorities monitor and predict air quality deterioration, providing health alerts to communities, especially vulnerable populations like children and the elderly.</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faa60a259c_0_7"/>
          <p:cNvSpPr txBox="1"/>
          <p:nvPr/>
        </p:nvSpPr>
        <p:spPr>
          <a:xfrm>
            <a:off x="2964200" y="186075"/>
            <a:ext cx="4523400" cy="79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p:txBody>
      </p:sp>
      <p:sp>
        <p:nvSpPr>
          <p:cNvPr id="149" name="Google Shape;149;g2faa60a259c_0_7"/>
          <p:cNvSpPr txBox="1"/>
          <p:nvPr/>
        </p:nvSpPr>
        <p:spPr>
          <a:xfrm>
            <a:off x="1648900" y="1951500"/>
            <a:ext cx="5485800" cy="12405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600"/>
              <a:buFont typeface="Arial"/>
              <a:buNone/>
            </a:pPr>
            <a:r>
              <a:rPr lang="en-GB" sz="6000" b="1" i="0" u="none" strike="noStrike" cap="none">
                <a:solidFill>
                  <a:schemeClr val="dk1"/>
                </a:solidFill>
                <a:latin typeface="Times New Roman"/>
                <a:ea typeface="Times New Roman"/>
                <a:cs typeface="Times New Roman"/>
                <a:sym typeface="Times New Roman"/>
              </a:rPr>
              <a:t>THANK YOU</a:t>
            </a:r>
            <a:endParaRPr sz="60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g27255dda838_0_13"/>
          <p:cNvSpPr txBox="1"/>
          <p:nvPr/>
        </p:nvSpPr>
        <p:spPr>
          <a:xfrm>
            <a:off x="3017675" y="239450"/>
            <a:ext cx="4523400" cy="79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Times New Roman"/>
                <a:ea typeface="Times New Roman"/>
                <a:cs typeface="Times New Roman"/>
                <a:sym typeface="Times New Roman"/>
              </a:rPr>
              <a:t>INTRODUCTION</a:t>
            </a:r>
            <a:endParaRPr sz="2400" b="1" i="0" u="none" strike="noStrike" cap="none">
              <a:solidFill>
                <a:schemeClr val="dk1"/>
              </a:solidFill>
              <a:latin typeface="Times New Roman"/>
              <a:ea typeface="Times New Roman"/>
              <a:cs typeface="Times New Roman"/>
              <a:sym typeface="Times New Roman"/>
            </a:endParaRPr>
          </a:p>
        </p:txBody>
      </p:sp>
      <p:sp>
        <p:nvSpPr>
          <p:cNvPr id="61" name="Google Shape;61;g27255dda838_0_13"/>
          <p:cNvSpPr txBox="1"/>
          <p:nvPr/>
        </p:nvSpPr>
        <p:spPr>
          <a:xfrm>
            <a:off x="358800" y="1244725"/>
            <a:ext cx="8426400" cy="3229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Forest fires can cause damage to natural resources, property and human life.</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There can be different causes of forest fires including lightening, human negligence, volcanic eruptions and sparks from rock falls.</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Early detection of forest fires can help in minimizing the damage.</a:t>
            </a:r>
            <a:endParaRPr sz="180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This can be done by detecting smoke and temperature using the MQ135 Sensor and DHT11 Sensor</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g30b843c1598_0_14"/>
          <p:cNvSpPr txBox="1"/>
          <p:nvPr/>
        </p:nvSpPr>
        <p:spPr>
          <a:xfrm>
            <a:off x="358800" y="1415800"/>
            <a:ext cx="8426400" cy="3229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1"/>
              </a:buClr>
              <a:buSzPts val="1800"/>
              <a:buFont typeface="Times New Roman"/>
              <a:buChar char="●"/>
            </a:pPr>
            <a:r>
              <a:rPr lang="en-GB" sz="1800" b="1" i="0" u="none" strike="noStrike" cap="none">
                <a:solidFill>
                  <a:schemeClr val="dk1"/>
                </a:solidFill>
                <a:latin typeface="Times New Roman"/>
                <a:ea typeface="Times New Roman"/>
                <a:cs typeface="Times New Roman"/>
                <a:sym typeface="Times New Roman"/>
              </a:rPr>
              <a:t>Components Used:</a:t>
            </a:r>
            <a:r>
              <a:rPr lang="en-GB" sz="1800" b="0" i="0" u="none" strike="noStrike" cap="none">
                <a:solidFill>
                  <a:schemeClr val="dk1"/>
                </a:solidFill>
                <a:latin typeface="Times New Roman"/>
                <a:ea typeface="Times New Roman"/>
                <a:cs typeface="Times New Roman"/>
                <a:sym typeface="Times New Roman"/>
              </a:rPr>
              <a:t> ESP 32 Wifi Module, DHT11 Sensor, MQ</a:t>
            </a:r>
            <a:r>
              <a:rPr lang="en-GB" sz="1800">
                <a:solidFill>
                  <a:schemeClr val="dk1"/>
                </a:solidFill>
                <a:latin typeface="Times New Roman"/>
                <a:ea typeface="Times New Roman"/>
                <a:cs typeface="Times New Roman"/>
                <a:sym typeface="Times New Roman"/>
              </a:rPr>
              <a:t>135 Sensor</a:t>
            </a:r>
            <a:r>
              <a:rPr lang="en-GB" sz="1800" b="0" i="0" u="none" strike="noStrike" cap="none">
                <a:solidFill>
                  <a:schemeClr val="dk1"/>
                </a:solidFill>
                <a:latin typeface="Times New Roman"/>
                <a:ea typeface="Times New Roman"/>
                <a:cs typeface="Times New Roman"/>
                <a:sym typeface="Times New Roman"/>
              </a:rPr>
              <a:t>, LED</a:t>
            </a:r>
            <a:endParaRPr sz="1800" b="0" i="0" u="none" strike="noStrike" cap="none">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GB" sz="1800" b="1" i="0" u="none" strike="noStrike" cap="none">
                <a:solidFill>
                  <a:schemeClr val="dk1"/>
                </a:solidFill>
                <a:latin typeface="Times New Roman"/>
                <a:ea typeface="Times New Roman"/>
                <a:cs typeface="Times New Roman"/>
                <a:sym typeface="Times New Roman"/>
              </a:rPr>
              <a:t>Software:</a:t>
            </a:r>
            <a:r>
              <a:rPr lang="en-GB" sz="1800" b="0" i="0" u="none" strike="noStrike" cap="none">
                <a:solidFill>
                  <a:schemeClr val="dk1"/>
                </a:solidFill>
                <a:latin typeface="Times New Roman"/>
                <a:ea typeface="Times New Roman"/>
                <a:cs typeface="Times New Roman"/>
                <a:sym typeface="Times New Roman"/>
              </a:rPr>
              <a:t> Arduino IDE</a:t>
            </a:r>
            <a:endParaRPr sz="1800" b="0" i="0" u="none" strike="noStrike" cap="none">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GB" sz="1800" b="1" i="0" u="none" strike="noStrike" cap="none">
                <a:solidFill>
                  <a:schemeClr val="dk1"/>
                </a:solidFill>
                <a:latin typeface="Times New Roman"/>
                <a:ea typeface="Times New Roman"/>
                <a:cs typeface="Times New Roman"/>
                <a:sym typeface="Times New Roman"/>
              </a:rPr>
              <a:t>Language Used:</a:t>
            </a:r>
            <a:r>
              <a:rPr lang="en-GB" sz="1800" b="0" i="0" u="none" strike="noStrike" cap="none">
                <a:solidFill>
                  <a:schemeClr val="dk1"/>
                </a:solidFill>
                <a:latin typeface="Times New Roman"/>
                <a:ea typeface="Times New Roman"/>
                <a:cs typeface="Times New Roman"/>
                <a:sym typeface="Times New Roman"/>
              </a:rPr>
              <a:t> Embedded C</a:t>
            </a:r>
            <a:endParaRPr sz="1800" b="0" i="0" u="none" strike="noStrike" cap="none">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GB" sz="1800" b="1" i="0" u="none" strike="noStrike" cap="none">
                <a:solidFill>
                  <a:schemeClr val="dk1"/>
                </a:solidFill>
                <a:latin typeface="Times New Roman"/>
                <a:ea typeface="Times New Roman"/>
                <a:cs typeface="Times New Roman"/>
                <a:sym typeface="Times New Roman"/>
              </a:rPr>
              <a:t>DataBase:</a:t>
            </a:r>
            <a:r>
              <a:rPr lang="en-GB" sz="1800" b="0" i="0" u="none" strike="noStrike" cap="none">
                <a:solidFill>
                  <a:schemeClr val="dk1"/>
                </a:solidFill>
                <a:latin typeface="Times New Roman"/>
                <a:ea typeface="Times New Roman"/>
                <a:cs typeface="Times New Roman"/>
                <a:sym typeface="Times New Roman"/>
              </a:rPr>
              <a:t> Firebase, ThingSpeak</a:t>
            </a:r>
            <a:endParaRPr sz="1800" b="0" i="0" u="none" strike="noStrike" cap="none">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dk1"/>
              </a:buClr>
              <a:buSzPts val="1800"/>
              <a:buFont typeface="Times New Roman"/>
              <a:buChar char="●"/>
            </a:pPr>
            <a:r>
              <a:rPr lang="en-GB" sz="1800" b="1" i="0" u="none" strike="noStrike" cap="none">
                <a:solidFill>
                  <a:schemeClr val="dk1"/>
                </a:solidFill>
                <a:latin typeface="Times New Roman"/>
                <a:ea typeface="Times New Roman"/>
                <a:cs typeface="Times New Roman"/>
                <a:sym typeface="Times New Roman"/>
              </a:rPr>
              <a:t>App FrameWork: </a:t>
            </a:r>
            <a:r>
              <a:rPr lang="en-GB" sz="1800" b="0" i="0" u="none" strike="noStrike" cap="none">
                <a:solidFill>
                  <a:schemeClr val="dk1"/>
                </a:solidFill>
                <a:latin typeface="Times New Roman"/>
                <a:ea typeface="Times New Roman"/>
                <a:cs typeface="Times New Roman"/>
                <a:sym typeface="Times New Roman"/>
              </a:rPr>
              <a:t>Blynk App, MIT Inventor App, Streamlit WebApp</a:t>
            </a:r>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30b843c1598_0_20"/>
          <p:cNvSpPr txBox="1"/>
          <p:nvPr/>
        </p:nvSpPr>
        <p:spPr>
          <a:xfrm>
            <a:off x="3691375" y="207375"/>
            <a:ext cx="1636200" cy="609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Times New Roman"/>
                <a:ea typeface="Times New Roman"/>
                <a:cs typeface="Times New Roman"/>
                <a:sym typeface="Times New Roman"/>
              </a:rPr>
              <a:t>Hardware </a:t>
            </a:r>
            <a:endParaRPr sz="2400" b="1" i="0" u="none" strike="noStrike" cap="none">
              <a:solidFill>
                <a:schemeClr val="dk1"/>
              </a:solidFill>
              <a:latin typeface="Times New Roman"/>
              <a:ea typeface="Times New Roman"/>
              <a:cs typeface="Times New Roman"/>
              <a:sym typeface="Times New Roman"/>
            </a:endParaRPr>
          </a:p>
        </p:txBody>
      </p:sp>
      <p:pic>
        <p:nvPicPr>
          <p:cNvPr id="72" name="Google Shape;72;g30b843c1598_0_20"/>
          <p:cNvPicPr preferRelativeResize="0"/>
          <p:nvPr/>
        </p:nvPicPr>
        <p:blipFill>
          <a:blip r:embed="rId3">
            <a:alphaModFix/>
          </a:blip>
          <a:stretch>
            <a:fillRect/>
          </a:stretch>
        </p:blipFill>
        <p:spPr>
          <a:xfrm>
            <a:off x="1738388" y="744825"/>
            <a:ext cx="5667230" cy="40217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30b843c1598_0_54"/>
          <p:cNvSpPr txBox="1"/>
          <p:nvPr/>
        </p:nvSpPr>
        <p:spPr>
          <a:xfrm>
            <a:off x="3017675" y="239450"/>
            <a:ext cx="4523400" cy="791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Times New Roman"/>
                <a:ea typeface="Times New Roman"/>
                <a:cs typeface="Times New Roman"/>
                <a:sym typeface="Times New Roman"/>
              </a:rPr>
              <a:t>Blynk Dashboard</a:t>
            </a:r>
            <a:endParaRPr sz="2400" b="1" i="0" u="none" strike="noStrike" cap="none">
              <a:solidFill>
                <a:schemeClr val="dk1"/>
              </a:solidFill>
              <a:latin typeface="Times New Roman"/>
              <a:ea typeface="Times New Roman"/>
              <a:cs typeface="Times New Roman"/>
              <a:sym typeface="Times New Roman"/>
            </a:endParaRPr>
          </a:p>
        </p:txBody>
      </p:sp>
      <p:sp>
        <p:nvSpPr>
          <p:cNvPr id="78" name="Google Shape;78;g30b843c1598_0_54"/>
          <p:cNvSpPr txBox="1"/>
          <p:nvPr/>
        </p:nvSpPr>
        <p:spPr>
          <a:xfrm>
            <a:off x="365700" y="1030850"/>
            <a:ext cx="8426400" cy="32295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79" name="Google Shape;79;g30b843c1598_0_54"/>
          <p:cNvPicPr preferRelativeResize="0"/>
          <p:nvPr/>
        </p:nvPicPr>
        <p:blipFill>
          <a:blip r:embed="rId3">
            <a:alphaModFix/>
          </a:blip>
          <a:stretch>
            <a:fillRect/>
          </a:stretch>
        </p:blipFill>
        <p:spPr>
          <a:xfrm>
            <a:off x="365700" y="1030850"/>
            <a:ext cx="4218450" cy="1721625"/>
          </a:xfrm>
          <a:prstGeom prst="rect">
            <a:avLst/>
          </a:prstGeom>
          <a:noFill/>
          <a:ln w="9525" cap="flat" cmpd="sng">
            <a:solidFill>
              <a:schemeClr val="dk2"/>
            </a:solidFill>
            <a:prstDash val="solid"/>
            <a:round/>
            <a:headEnd type="none" w="sm" len="sm"/>
            <a:tailEnd type="none" w="sm" len="sm"/>
          </a:ln>
        </p:spPr>
      </p:pic>
      <p:pic>
        <p:nvPicPr>
          <p:cNvPr id="80" name="Google Shape;80;g30b843c1598_0_54"/>
          <p:cNvPicPr preferRelativeResize="0"/>
          <p:nvPr/>
        </p:nvPicPr>
        <p:blipFill>
          <a:blip r:embed="rId4">
            <a:alphaModFix/>
          </a:blip>
          <a:stretch>
            <a:fillRect/>
          </a:stretch>
        </p:blipFill>
        <p:spPr>
          <a:xfrm>
            <a:off x="4584150" y="2837275"/>
            <a:ext cx="4523401" cy="181648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30b927a85c9_1_4"/>
          <p:cNvSpPr txBox="1"/>
          <p:nvPr/>
        </p:nvSpPr>
        <p:spPr>
          <a:xfrm>
            <a:off x="3679050" y="111150"/>
            <a:ext cx="1785900" cy="534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Times New Roman"/>
                <a:ea typeface="Times New Roman"/>
                <a:cs typeface="Times New Roman"/>
                <a:sym typeface="Times New Roman"/>
              </a:rPr>
              <a:t>Blynk App</a:t>
            </a:r>
            <a:endParaRPr sz="2400" b="1" i="0" u="none" strike="noStrike" cap="none">
              <a:solidFill>
                <a:schemeClr val="dk1"/>
              </a:solidFill>
              <a:latin typeface="Times New Roman"/>
              <a:ea typeface="Times New Roman"/>
              <a:cs typeface="Times New Roman"/>
              <a:sym typeface="Times New Roman"/>
            </a:endParaRPr>
          </a:p>
        </p:txBody>
      </p:sp>
      <p:pic>
        <p:nvPicPr>
          <p:cNvPr id="86" name="Google Shape;86;g30b927a85c9_1_4"/>
          <p:cNvPicPr preferRelativeResize="0"/>
          <p:nvPr/>
        </p:nvPicPr>
        <p:blipFill>
          <a:blip r:embed="rId3">
            <a:alphaModFix/>
          </a:blip>
          <a:stretch>
            <a:fillRect/>
          </a:stretch>
        </p:blipFill>
        <p:spPr>
          <a:xfrm>
            <a:off x="692648" y="902500"/>
            <a:ext cx="2056325" cy="3831949"/>
          </a:xfrm>
          <a:prstGeom prst="rect">
            <a:avLst/>
          </a:prstGeom>
          <a:noFill/>
          <a:ln>
            <a:noFill/>
          </a:ln>
        </p:spPr>
      </p:pic>
      <p:pic>
        <p:nvPicPr>
          <p:cNvPr id="87" name="Google Shape;87;g30b927a85c9_1_4"/>
          <p:cNvPicPr preferRelativeResize="0"/>
          <p:nvPr/>
        </p:nvPicPr>
        <p:blipFill>
          <a:blip r:embed="rId4">
            <a:alphaModFix/>
          </a:blip>
          <a:stretch>
            <a:fillRect/>
          </a:stretch>
        </p:blipFill>
        <p:spPr>
          <a:xfrm>
            <a:off x="5725475" y="785800"/>
            <a:ext cx="2116724" cy="4065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30b843c1598_0_45"/>
          <p:cNvSpPr txBox="1"/>
          <p:nvPr/>
        </p:nvSpPr>
        <p:spPr>
          <a:xfrm>
            <a:off x="3824588" y="185975"/>
            <a:ext cx="2031600" cy="49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Times New Roman"/>
                <a:ea typeface="Times New Roman"/>
                <a:cs typeface="Times New Roman"/>
                <a:sym typeface="Times New Roman"/>
              </a:rPr>
              <a:t>Arduino IDE</a:t>
            </a:r>
            <a:endParaRPr sz="2400" b="1" i="0" u="none" strike="noStrike" cap="none">
              <a:solidFill>
                <a:schemeClr val="dk1"/>
              </a:solidFill>
              <a:latin typeface="Times New Roman"/>
              <a:ea typeface="Times New Roman"/>
              <a:cs typeface="Times New Roman"/>
              <a:sym typeface="Times New Roman"/>
            </a:endParaRPr>
          </a:p>
        </p:txBody>
      </p:sp>
      <p:pic>
        <p:nvPicPr>
          <p:cNvPr id="99" name="Google Shape;99;g30b843c1598_0_45"/>
          <p:cNvPicPr preferRelativeResize="0"/>
          <p:nvPr/>
        </p:nvPicPr>
        <p:blipFill>
          <a:blip r:embed="rId3">
            <a:alphaModFix/>
          </a:blip>
          <a:stretch>
            <a:fillRect/>
          </a:stretch>
        </p:blipFill>
        <p:spPr>
          <a:xfrm>
            <a:off x="2721450" y="763525"/>
            <a:ext cx="4237899" cy="3988599"/>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30b843c1598_0_64"/>
          <p:cNvSpPr txBox="1"/>
          <p:nvPr/>
        </p:nvSpPr>
        <p:spPr>
          <a:xfrm>
            <a:off x="3521375" y="292925"/>
            <a:ext cx="2630700" cy="47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Times New Roman"/>
                <a:ea typeface="Times New Roman"/>
                <a:cs typeface="Times New Roman"/>
                <a:sym typeface="Times New Roman"/>
              </a:rPr>
              <a:t>Firebase Database</a:t>
            </a:r>
            <a:endParaRPr sz="2400" b="1" i="0" u="none" strike="noStrike" cap="none">
              <a:solidFill>
                <a:schemeClr val="dk1"/>
              </a:solidFill>
              <a:latin typeface="Times New Roman"/>
              <a:ea typeface="Times New Roman"/>
              <a:cs typeface="Times New Roman"/>
              <a:sym typeface="Times New Roman"/>
            </a:endParaRPr>
          </a:p>
        </p:txBody>
      </p:sp>
      <p:pic>
        <p:nvPicPr>
          <p:cNvPr id="105" name="Google Shape;105;g30b843c1598_0_64"/>
          <p:cNvPicPr preferRelativeResize="0"/>
          <p:nvPr/>
        </p:nvPicPr>
        <p:blipFill>
          <a:blip r:embed="rId3">
            <a:alphaModFix/>
          </a:blip>
          <a:stretch>
            <a:fillRect/>
          </a:stretch>
        </p:blipFill>
        <p:spPr>
          <a:xfrm>
            <a:off x="312800" y="930057"/>
            <a:ext cx="5468049" cy="1869180"/>
          </a:xfrm>
          <a:prstGeom prst="rect">
            <a:avLst/>
          </a:prstGeom>
          <a:noFill/>
          <a:ln w="9525" cap="flat" cmpd="sng">
            <a:solidFill>
              <a:schemeClr val="dk2"/>
            </a:solidFill>
            <a:prstDash val="solid"/>
            <a:round/>
            <a:headEnd type="none" w="sm" len="sm"/>
            <a:tailEnd type="none" w="sm" len="sm"/>
          </a:ln>
        </p:spPr>
      </p:pic>
      <p:pic>
        <p:nvPicPr>
          <p:cNvPr id="106" name="Google Shape;106;g30b843c1598_0_64"/>
          <p:cNvPicPr preferRelativeResize="0"/>
          <p:nvPr/>
        </p:nvPicPr>
        <p:blipFill>
          <a:blip r:embed="rId4">
            <a:alphaModFix/>
          </a:blip>
          <a:stretch>
            <a:fillRect/>
          </a:stretch>
        </p:blipFill>
        <p:spPr>
          <a:xfrm>
            <a:off x="3317071" y="2965650"/>
            <a:ext cx="5468051" cy="17476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2faa60a259c_0_0"/>
          <p:cNvSpPr txBox="1"/>
          <p:nvPr/>
        </p:nvSpPr>
        <p:spPr>
          <a:xfrm>
            <a:off x="2907900" y="218075"/>
            <a:ext cx="3328200" cy="556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GB" sz="2400" b="1" i="0" u="none" strike="noStrike" cap="none">
                <a:solidFill>
                  <a:schemeClr val="dk1"/>
                </a:solidFill>
                <a:latin typeface="Times New Roman"/>
                <a:ea typeface="Times New Roman"/>
                <a:cs typeface="Times New Roman"/>
                <a:sym typeface="Times New Roman"/>
              </a:rPr>
              <a:t>MIT INVENTOR APP</a:t>
            </a:r>
            <a:endParaRPr sz="2400" b="1" i="0" u="none" strike="noStrike" cap="none">
              <a:solidFill>
                <a:schemeClr val="dk1"/>
              </a:solidFill>
              <a:latin typeface="Times New Roman"/>
              <a:ea typeface="Times New Roman"/>
              <a:cs typeface="Times New Roman"/>
              <a:sym typeface="Times New Roman"/>
            </a:endParaRPr>
          </a:p>
        </p:txBody>
      </p:sp>
      <p:pic>
        <p:nvPicPr>
          <p:cNvPr id="112" name="Google Shape;112;g2faa60a259c_0_0"/>
          <p:cNvPicPr preferRelativeResize="0"/>
          <p:nvPr/>
        </p:nvPicPr>
        <p:blipFill>
          <a:blip r:embed="rId3">
            <a:alphaModFix/>
          </a:blip>
          <a:stretch>
            <a:fillRect/>
          </a:stretch>
        </p:blipFill>
        <p:spPr>
          <a:xfrm>
            <a:off x="1677413" y="862525"/>
            <a:ext cx="5789175" cy="37399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250</Words>
  <Application>Microsoft Office PowerPoint</Application>
  <PresentationFormat>On-screen Show (16:9)</PresentationFormat>
  <Paragraphs>28</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Nithyashree M</cp:lastModifiedBy>
  <cp:revision>1</cp:revision>
  <dcterms:modified xsi:type="dcterms:W3CDTF">2024-10-17T09:15:47Z</dcterms:modified>
</cp:coreProperties>
</file>