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h4VoPJ8bInaug4CHld17PEH1jX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aad6192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faad6192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aad6192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faad6192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aad6192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faad6192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aad6192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faad6192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c5bc22d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fc5bc22d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b843c159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0b843c159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bb8fcb8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0bb8fcb8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255dda8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7255dda8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b843c159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30b843c159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b843c15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30b843c15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b843c159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30b843c159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b843c159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0b843c159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b843c159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30b843c159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b843c159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0b843c159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b843c159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0b843c159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3213" y="4730051"/>
            <a:ext cx="2217574" cy="3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title"/>
          </p:nvPr>
        </p:nvSpPr>
        <p:spPr>
          <a:xfrm>
            <a:off x="391725" y="934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" name="Google Shape;1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13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sWmPeGfkRm8GVZCelDI9Q7Y8ixoyCvo8/view?usp=drive_lin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6754925" y="4158600"/>
            <a:ext cx="2307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087325" y="1742550"/>
            <a:ext cx="58179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LIGHTING</a:t>
            </a:r>
            <a:endParaRPr b="1"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ad6192e5_0_0"/>
          <p:cNvSpPr txBox="1"/>
          <p:nvPr/>
        </p:nvSpPr>
        <p:spPr>
          <a:xfrm>
            <a:off x="3017675" y="2394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 Inventor App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g2faad6192e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850" y="883850"/>
            <a:ext cx="8034912" cy="3807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aad6192e5_0_7"/>
          <p:cNvSpPr txBox="1"/>
          <p:nvPr/>
        </p:nvSpPr>
        <p:spPr>
          <a:xfrm>
            <a:off x="3434725" y="2394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 Inventor App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g2faad6192e5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24" y="796125"/>
            <a:ext cx="1814650" cy="35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faad6192e5_0_7"/>
          <p:cNvPicPr preferRelativeResize="0"/>
          <p:nvPr/>
        </p:nvPicPr>
        <p:blipFill rotWithShape="1">
          <a:blip r:embed="rId4">
            <a:alphaModFix/>
          </a:blip>
          <a:srcRect b="17409" l="0" r="0" t="0"/>
          <a:stretch/>
        </p:blipFill>
        <p:spPr>
          <a:xfrm>
            <a:off x="6069000" y="796125"/>
            <a:ext cx="1982350" cy="35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aad6192e5_0_14"/>
          <p:cNvSpPr txBox="1"/>
          <p:nvPr/>
        </p:nvSpPr>
        <p:spPr>
          <a:xfrm>
            <a:off x="3113900" y="2394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Streamlit WebApp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g2faad6192e5_0_14"/>
          <p:cNvPicPr preferRelativeResize="0"/>
          <p:nvPr/>
        </p:nvPicPr>
        <p:blipFill rotWithShape="1">
          <a:blip r:embed="rId3">
            <a:alphaModFix/>
          </a:blip>
          <a:srcRect b="7680" l="0" r="9804" t="0"/>
          <a:stretch/>
        </p:blipFill>
        <p:spPr>
          <a:xfrm>
            <a:off x="2013050" y="985150"/>
            <a:ext cx="5506474" cy="351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aad6192e5_0_21"/>
          <p:cNvSpPr txBox="1"/>
          <p:nvPr/>
        </p:nvSpPr>
        <p:spPr>
          <a:xfrm>
            <a:off x="3135300" y="2394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Streamlit WebApp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g2faad6192e5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988" y="862450"/>
            <a:ext cx="6742037" cy="3807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c5bc22dbe_0_0"/>
          <p:cNvSpPr txBox="1"/>
          <p:nvPr/>
        </p:nvSpPr>
        <p:spPr>
          <a:xfrm>
            <a:off x="3028375" y="2394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LINK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2fc5bc22dbe_0_0"/>
          <p:cNvSpPr txBox="1"/>
          <p:nvPr/>
        </p:nvSpPr>
        <p:spPr>
          <a:xfrm>
            <a:off x="365700" y="1030850"/>
            <a:ext cx="84264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https://drive.google.com/file/d/1sWmPeGfkRm8GVZCelDI9Q7Y8ixoyCvo8/view?usp=drive_link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b843c1598_0_4"/>
          <p:cNvSpPr txBox="1"/>
          <p:nvPr/>
        </p:nvSpPr>
        <p:spPr>
          <a:xfrm>
            <a:off x="3028375" y="2394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30b843c1598_0_4"/>
          <p:cNvSpPr txBox="1"/>
          <p:nvPr/>
        </p:nvSpPr>
        <p:spPr>
          <a:xfrm>
            <a:off x="365700" y="1030850"/>
            <a:ext cx="84264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Energy-efficient homes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Smart lighting systems in homes adjust brightness or turn lights off based on occupancy and natural light levels, reducing energy consumption.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cities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Streetlights equipped with sensors can automatically dim or brighten based on traffic or pedestrian activity, enhancing safety while saving energy.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Workplaces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Offices use smart lighting to adjust brightness based on the time of day or employee presence, improving productivity and reducing energy costs.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Retail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Stores use smart lighting to highlight products dynamically, creating engaging environments that can be controlled remotely based on customer flow and preferences.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bb8fcb850_0_0"/>
          <p:cNvSpPr txBox="1"/>
          <p:nvPr/>
        </p:nvSpPr>
        <p:spPr>
          <a:xfrm>
            <a:off x="2964200" y="186075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g30bb8fcb850_0_0"/>
          <p:cNvSpPr txBox="1"/>
          <p:nvPr/>
        </p:nvSpPr>
        <p:spPr>
          <a:xfrm>
            <a:off x="1648900" y="1951500"/>
            <a:ext cx="54858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255dda838_0_13"/>
          <p:cNvSpPr txBox="1"/>
          <p:nvPr/>
        </p:nvSpPr>
        <p:spPr>
          <a:xfrm>
            <a:off x="3017675" y="2394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g27255dda838_0_13"/>
          <p:cNvSpPr txBox="1"/>
          <p:nvPr/>
        </p:nvSpPr>
        <p:spPr>
          <a:xfrm>
            <a:off x="365700" y="1030850"/>
            <a:ext cx="84264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lighting systems is used to save energy by adjusting lighting based on ambient conditions, such as switching on/off  the light when needed.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Modes: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Auto, Manual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 Mode: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Senses light level in the room periodically using ldr sensor and based on the light level, it turns the light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on/off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Mode: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this mode, user manually turns the switch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on/off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control the light. Based on the switch state, the light either turns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turns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 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b843c1598_0_14"/>
          <p:cNvSpPr txBox="1"/>
          <p:nvPr/>
        </p:nvSpPr>
        <p:spPr>
          <a:xfrm>
            <a:off x="358800" y="1415800"/>
            <a:ext cx="84264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Used: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ESP 32 Wifi Module, LDR Sensor, Resistor, LED,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Software: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Arduino IDE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Used: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Embedded C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Firebase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FrameWork: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Blynk App, MIT Inventor App, Streamlit WebApp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b843c1598_0_20"/>
          <p:cNvSpPr txBox="1"/>
          <p:nvPr/>
        </p:nvSpPr>
        <p:spPr>
          <a:xfrm>
            <a:off x="3220850" y="2394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Setup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g30b843c1598_0_20"/>
          <p:cNvSpPr txBox="1"/>
          <p:nvPr/>
        </p:nvSpPr>
        <p:spPr>
          <a:xfrm>
            <a:off x="365700" y="1030850"/>
            <a:ext cx="84264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g30b843c1598_0_20"/>
          <p:cNvPicPr preferRelativeResize="0"/>
          <p:nvPr/>
        </p:nvPicPr>
        <p:blipFill rotWithShape="1">
          <a:blip r:embed="rId3">
            <a:alphaModFix/>
          </a:blip>
          <a:srcRect b="0" l="0" r="0" t="17266"/>
          <a:stretch/>
        </p:blipFill>
        <p:spPr>
          <a:xfrm>
            <a:off x="1969725" y="1186200"/>
            <a:ext cx="5640600" cy="30741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g30b843c1598_0_26"/>
          <p:cNvPicPr preferRelativeResize="0"/>
          <p:nvPr/>
        </p:nvPicPr>
        <p:blipFill rotWithShape="1">
          <a:blip r:embed="rId3">
            <a:alphaModFix/>
          </a:blip>
          <a:srcRect b="17018" l="2496" r="0" t="2627"/>
          <a:stretch/>
        </p:blipFill>
        <p:spPr>
          <a:xfrm>
            <a:off x="3274300" y="1030850"/>
            <a:ext cx="2663675" cy="34325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30b843c1598_0_26"/>
          <p:cNvSpPr txBox="1"/>
          <p:nvPr/>
        </p:nvSpPr>
        <p:spPr>
          <a:xfrm>
            <a:off x="3017675" y="2394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IDE - Serial Monitor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b843c1598_0_54"/>
          <p:cNvSpPr txBox="1"/>
          <p:nvPr/>
        </p:nvSpPr>
        <p:spPr>
          <a:xfrm>
            <a:off x="3017675" y="2394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Blynk Dashboard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g30b843c1598_0_54"/>
          <p:cNvSpPr txBox="1"/>
          <p:nvPr/>
        </p:nvSpPr>
        <p:spPr>
          <a:xfrm>
            <a:off x="365700" y="1030850"/>
            <a:ext cx="84264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g30b843c1598_0_54"/>
          <p:cNvPicPr preferRelativeResize="0"/>
          <p:nvPr/>
        </p:nvPicPr>
        <p:blipFill rotWithShape="1">
          <a:blip r:embed="rId3">
            <a:alphaModFix/>
          </a:blip>
          <a:srcRect b="0" l="0" r="0" t="19955"/>
          <a:stretch/>
        </p:blipFill>
        <p:spPr>
          <a:xfrm>
            <a:off x="614475" y="1423137"/>
            <a:ext cx="6006850" cy="148178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g30b843c1598_0_54"/>
          <p:cNvSpPr txBox="1"/>
          <p:nvPr/>
        </p:nvSpPr>
        <p:spPr>
          <a:xfrm>
            <a:off x="943150" y="913225"/>
            <a:ext cx="2983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 Mode: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g30b843c1598_0_54"/>
          <p:cNvPicPr preferRelativeResize="0"/>
          <p:nvPr/>
        </p:nvPicPr>
        <p:blipFill rotWithShape="1">
          <a:blip r:embed="rId4">
            <a:alphaModFix/>
          </a:blip>
          <a:srcRect b="0" l="0" r="0" t="21290"/>
          <a:stretch/>
        </p:blipFill>
        <p:spPr>
          <a:xfrm>
            <a:off x="2311900" y="3094650"/>
            <a:ext cx="6180749" cy="1633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b843c1598_0_34"/>
          <p:cNvSpPr txBox="1"/>
          <p:nvPr/>
        </p:nvSpPr>
        <p:spPr>
          <a:xfrm>
            <a:off x="3017675" y="2394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Blynk Dashboard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g30b843c1598_0_34"/>
          <p:cNvSpPr txBox="1"/>
          <p:nvPr/>
        </p:nvSpPr>
        <p:spPr>
          <a:xfrm>
            <a:off x="365700" y="1030850"/>
            <a:ext cx="84264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g30b843c1598_0_34"/>
          <p:cNvSpPr txBox="1"/>
          <p:nvPr/>
        </p:nvSpPr>
        <p:spPr>
          <a:xfrm>
            <a:off x="1007325" y="1212625"/>
            <a:ext cx="2983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Mode: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g30b843c1598_0_34"/>
          <p:cNvPicPr preferRelativeResize="0"/>
          <p:nvPr/>
        </p:nvPicPr>
        <p:blipFill rotWithShape="1">
          <a:blip r:embed="rId3">
            <a:alphaModFix/>
          </a:blip>
          <a:srcRect b="14079" l="23682" r="16239" t="53457"/>
          <a:stretch/>
        </p:blipFill>
        <p:spPr>
          <a:xfrm>
            <a:off x="1354275" y="1993200"/>
            <a:ext cx="6063076" cy="19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b843c1598_0_64"/>
          <p:cNvSpPr txBox="1"/>
          <p:nvPr/>
        </p:nvSpPr>
        <p:spPr>
          <a:xfrm>
            <a:off x="3552350" y="1111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Blynk App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g30b843c1598_0_64"/>
          <p:cNvPicPr preferRelativeResize="0"/>
          <p:nvPr/>
        </p:nvPicPr>
        <p:blipFill rotWithShape="1">
          <a:blip r:embed="rId3">
            <a:alphaModFix/>
          </a:blip>
          <a:srcRect b="26335" l="0" r="0" t="0"/>
          <a:stretch/>
        </p:blipFill>
        <p:spPr>
          <a:xfrm>
            <a:off x="5962700" y="802550"/>
            <a:ext cx="2249850" cy="378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30b843c1598_0_64"/>
          <p:cNvPicPr preferRelativeResize="0"/>
          <p:nvPr/>
        </p:nvPicPr>
        <p:blipFill rotWithShape="1">
          <a:blip r:embed="rId4">
            <a:alphaModFix/>
          </a:blip>
          <a:srcRect b="22839" l="0" r="0" t="0"/>
          <a:stretch/>
        </p:blipFill>
        <p:spPr>
          <a:xfrm>
            <a:off x="1029250" y="802550"/>
            <a:ext cx="2214550" cy="373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b843c1598_0_45"/>
          <p:cNvSpPr txBox="1"/>
          <p:nvPr/>
        </p:nvSpPr>
        <p:spPr>
          <a:xfrm>
            <a:off x="3017675" y="2394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 Database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g30b843c1598_0_45"/>
          <p:cNvPicPr preferRelativeResize="0"/>
          <p:nvPr/>
        </p:nvPicPr>
        <p:blipFill rotWithShape="1">
          <a:blip r:embed="rId3">
            <a:alphaModFix/>
          </a:blip>
          <a:srcRect b="0" l="2486" r="0" t="11902"/>
          <a:stretch/>
        </p:blipFill>
        <p:spPr>
          <a:xfrm>
            <a:off x="429875" y="1234025"/>
            <a:ext cx="5581924" cy="1673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g30b843c1598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2400" y="3186175"/>
            <a:ext cx="5961476" cy="1566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