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A3A3E7E-6CE2-416F-9D1E-D6D7AED0F625}" v="2" dt="2024-09-13T05:48:44.740"/>
    <p1510:client id="{B521E993-9013-438D-ABCB-306F27AA59EC}" v="1" dt="2024-09-13T05:33:58.701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82" d="100"/>
          <a:sy n="82" d="100"/>
        </p:scale>
        <p:origin x="691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f609455372181596/Documents/employee_data%20(1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 (1).xlsx]Sheet1!PivotTable1</c:name>
    <c:fmtId val="12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Employee</a:t>
            </a:r>
            <a:r>
              <a:rPr lang="en-US" baseline="0"/>
              <a:t> performance</a:t>
            </a:r>
            <a:r>
              <a:rPr lang="en-US"/>
              <a:t> analysis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16</c:v>
                </c:pt>
                <c:pt idx="1">
                  <c:v>18</c:v>
                </c:pt>
                <c:pt idx="2">
                  <c:v>21</c:v>
                </c:pt>
                <c:pt idx="3">
                  <c:v>17</c:v>
                </c:pt>
                <c:pt idx="4">
                  <c:v>21</c:v>
                </c:pt>
                <c:pt idx="5">
                  <c:v>29</c:v>
                </c:pt>
                <c:pt idx="6">
                  <c:v>26</c:v>
                </c:pt>
                <c:pt idx="7">
                  <c:v>26</c:v>
                </c:pt>
                <c:pt idx="8">
                  <c:v>21</c:v>
                </c:pt>
                <c:pt idx="9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534-4CA6-9240-F6E1B67D3B5E}"/>
            </c:ext>
          </c:extLst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34</c:v>
                </c:pt>
                <c:pt idx="1">
                  <c:v>47</c:v>
                </c:pt>
                <c:pt idx="2">
                  <c:v>41</c:v>
                </c:pt>
                <c:pt idx="3">
                  <c:v>39</c:v>
                </c:pt>
                <c:pt idx="4">
                  <c:v>41</c:v>
                </c:pt>
                <c:pt idx="5">
                  <c:v>33</c:v>
                </c:pt>
                <c:pt idx="6">
                  <c:v>41</c:v>
                </c:pt>
                <c:pt idx="7">
                  <c:v>43</c:v>
                </c:pt>
                <c:pt idx="8">
                  <c:v>45</c:v>
                </c:pt>
                <c:pt idx="9">
                  <c:v>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534-4CA6-9240-F6E1B67D3B5E}"/>
            </c:ext>
          </c:extLst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85</c:v>
                </c:pt>
                <c:pt idx="1">
                  <c:v>65</c:v>
                </c:pt>
                <c:pt idx="2">
                  <c:v>78</c:v>
                </c:pt>
                <c:pt idx="3">
                  <c:v>92</c:v>
                </c:pt>
                <c:pt idx="4">
                  <c:v>77</c:v>
                </c:pt>
                <c:pt idx="5">
                  <c:v>69</c:v>
                </c:pt>
                <c:pt idx="6">
                  <c:v>75</c:v>
                </c:pt>
                <c:pt idx="7">
                  <c:v>82</c:v>
                </c:pt>
                <c:pt idx="8">
                  <c:v>71</c:v>
                </c:pt>
                <c:pt idx="9">
                  <c:v>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534-4CA6-9240-F6E1B67D3B5E}"/>
            </c:ext>
          </c:extLst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Sheet1!$E$5:$E$15</c:f>
              <c:numCache>
                <c:formatCode>General</c:formatCode>
                <c:ptCount val="10"/>
                <c:pt idx="0">
                  <c:v>15</c:v>
                </c:pt>
                <c:pt idx="1">
                  <c:v>15</c:v>
                </c:pt>
                <c:pt idx="2">
                  <c:v>14</c:v>
                </c:pt>
                <c:pt idx="3">
                  <c:v>9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  <c:pt idx="7">
                  <c:v>16</c:v>
                </c:pt>
                <c:pt idx="8">
                  <c:v>13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534-4CA6-9240-F6E1B67D3B5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65070975"/>
        <c:axId val="1565075775"/>
      </c:barChart>
      <c:catAx>
        <c:axId val="156507097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65075775"/>
        <c:crosses val="autoZero"/>
        <c:auto val="1"/>
        <c:lblAlgn val="ctr"/>
        <c:lblOffset val="100"/>
        <c:noMultiLvlLbl val="0"/>
      </c:catAx>
      <c:valAx>
        <c:axId val="15650757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6507097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19-09-2024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 </a:t>
            </a:r>
            <a:r>
              <a:rPr lang="en-US" sz="2400" dirty="0" err="1"/>
              <a:t>S.Nithya</a:t>
            </a:r>
            <a:endParaRPr lang="en-US" sz="2400" dirty="0"/>
          </a:p>
          <a:p>
            <a:r>
              <a:rPr lang="en-US" sz="2400" dirty="0"/>
              <a:t>REGISTER NO: 312205779,asunm289312205779</a:t>
            </a:r>
          </a:p>
          <a:p>
            <a:r>
              <a:rPr lang="en-US" sz="2400" dirty="0"/>
              <a:t>DEPARTMENT: Commerce</a:t>
            </a:r>
            <a:r>
              <a:rPr lang="en-IN" sz="2400" dirty="0"/>
              <a:t> </a:t>
            </a:r>
            <a:endParaRPr lang="en-US" sz="2400" dirty="0"/>
          </a:p>
          <a:p>
            <a:r>
              <a:rPr lang="en-US" sz="2400" dirty="0"/>
              <a:t>COLLEGE: MEENAKSHI AMMAL ARTS AND SCIENCE COLLEGE </a:t>
            </a:r>
          </a:p>
          <a:p>
            <a:r>
              <a:rPr lang="en-US" sz="2400" dirty="0"/>
              <a:t>                   UTHIRAMERUR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FCB15DF-CC45-892D-BCF9-24C9EF1867EA}"/>
              </a:ext>
            </a:extLst>
          </p:cNvPr>
          <p:cNvSpPr txBox="1"/>
          <p:nvPr/>
        </p:nvSpPr>
        <p:spPr>
          <a:xfrm>
            <a:off x="1666875" y="1069002"/>
            <a:ext cx="5648325" cy="5306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000" spc="5" dirty="0">
                <a:cs typeface="Trebuchet MS"/>
              </a:rPr>
              <a:t>Data collection</a:t>
            </a: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en-IN" sz="2000" spc="5" dirty="0">
                <a:cs typeface="Trebuchet MS"/>
              </a:rPr>
              <a:t>Downloaded from </a:t>
            </a:r>
            <a:r>
              <a:rPr lang="en-IN" sz="2000" spc="5" dirty="0" err="1">
                <a:cs typeface="Trebuchet MS"/>
              </a:rPr>
              <a:t>Edunet</a:t>
            </a:r>
            <a:r>
              <a:rPr lang="en-IN" sz="2000" spc="5" dirty="0">
                <a:cs typeface="Trebuchet MS"/>
              </a:rPr>
              <a:t> dashboard in Excel sheet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000" spc="5" dirty="0">
                <a:cs typeface="Trebuchet MS"/>
              </a:rPr>
              <a:t>Feature collection</a:t>
            </a: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en-IN" sz="2000" spc="5" dirty="0">
                <a:cs typeface="Trebuchet MS"/>
              </a:rPr>
              <a:t>Conditional formatting 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000" spc="5" dirty="0">
                <a:cs typeface="Trebuchet MS"/>
              </a:rPr>
              <a:t>Data cleaning</a:t>
            </a: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en-IN" sz="2000" spc="5" dirty="0">
                <a:cs typeface="Trebuchet MS"/>
              </a:rPr>
              <a:t>Identified the missing values</a:t>
            </a: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en-IN" sz="2000" spc="5" dirty="0">
                <a:cs typeface="Trebuchet MS"/>
              </a:rPr>
              <a:t>Filter out missing values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000" spc="5" dirty="0">
                <a:cs typeface="Trebuchet MS"/>
              </a:rPr>
              <a:t>Performance level</a:t>
            </a: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en-IN" sz="2000" spc="5" dirty="0">
                <a:cs typeface="Trebuchet MS"/>
              </a:rPr>
              <a:t>Created a formula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000" spc="5" dirty="0">
                <a:cs typeface="Trebuchet MS"/>
              </a:rPr>
              <a:t>Summary</a:t>
            </a: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en-IN" sz="2000" spc="5" dirty="0">
                <a:cs typeface="Trebuchet MS"/>
              </a:rPr>
              <a:t>Pivot table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000" spc="5" dirty="0">
                <a:cs typeface="Trebuchet MS"/>
              </a:rPr>
              <a:t>Data </a:t>
            </a:r>
            <a:r>
              <a:rPr lang="en-US" sz="2000" spc="5" dirty="0" err="1">
                <a:cs typeface="Trebuchet MS"/>
              </a:rPr>
              <a:t>visualisation</a:t>
            </a:r>
            <a:endParaRPr lang="en-US" sz="2000" spc="5" dirty="0">
              <a:cs typeface="Trebuchet MS"/>
            </a:endParaRP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en-US" sz="2000" spc="5" dirty="0">
                <a:cs typeface="Trebuchet MS"/>
              </a:rPr>
              <a:t>graph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IN" sz="2400" spc="5" dirty="0">
              <a:cs typeface="Trebuchet MS"/>
            </a:endParaRPr>
          </a:p>
          <a:p>
            <a:endParaRPr lang="en-IN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B82214AE-137E-7CF3-00F8-65B0F978FB7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19684668"/>
              </p:ext>
            </p:extLst>
          </p:nvPr>
        </p:nvGraphicFramePr>
        <p:xfrm>
          <a:off x="1295400" y="1402080"/>
          <a:ext cx="7768590" cy="42367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D0028A-51F1-A737-7A90-B43F4EE731D8}"/>
              </a:ext>
            </a:extLst>
          </p:cNvPr>
          <p:cNvSpPr txBox="1"/>
          <p:nvPr/>
        </p:nvSpPr>
        <p:spPr>
          <a:xfrm>
            <a:off x="1600200" y="1600200"/>
            <a:ext cx="533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dirty="0">
                <a:latin typeface="+mn-lt"/>
                <a:cs typeface="Times New Roman" panose="02020603050405020304" pitchFamily="18" charset="0"/>
              </a:rPr>
              <a:t>While we compare the performance of the employees, the number of employees is highly performed of the </a:t>
            </a:r>
            <a:r>
              <a:rPr lang="en-US" sz="2400" b="0" dirty="0" err="1">
                <a:latin typeface="+mn-lt"/>
                <a:cs typeface="Times New Roman" panose="02020603050405020304" pitchFamily="18" charset="0"/>
              </a:rPr>
              <a:t>organisation</a:t>
            </a:r>
            <a:r>
              <a:rPr lang="en-US" sz="2400" b="0" dirty="0">
                <a:latin typeface="+mn-lt"/>
                <a:cs typeface="Times New Roman" panose="02020603050405020304" pitchFamily="18" charset="0"/>
              </a:rPr>
              <a:t>.</a:t>
            </a:r>
            <a:br>
              <a:rPr lang="en-US" sz="2400" b="0" dirty="0">
                <a:latin typeface="+mn-lt"/>
                <a:cs typeface="Times New Roman" panose="02020603050405020304" pitchFamily="18" charset="0"/>
              </a:rPr>
            </a:br>
            <a:endParaRPr lang="en-US" sz="2400" dirty="0"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dirty="0">
                <a:latin typeface="+mn-lt"/>
                <a:cs typeface="Times New Roman" panose="02020603050405020304" pitchFamily="18" charset="0"/>
              </a:rPr>
              <a:t>We should motivate the employees of the other by giving different kinds of tasks based on their strengths, in order to improve the standard of the organization.</a:t>
            </a:r>
            <a:br>
              <a:rPr lang="en-US" sz="2400" b="0" dirty="0">
                <a:latin typeface="+mn-lt"/>
                <a:cs typeface="Times New Roman" panose="02020603050405020304" pitchFamily="18" charset="0"/>
              </a:rPr>
            </a:b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7086600" y="13716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EADB99-6B31-FB56-594D-DA93B873E50E}"/>
              </a:ext>
            </a:extLst>
          </p:cNvPr>
          <p:cNvSpPr txBox="1"/>
          <p:nvPr/>
        </p:nvSpPr>
        <p:spPr>
          <a:xfrm>
            <a:off x="1371600" y="1695450"/>
            <a:ext cx="67056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This analysis is created by employee achievements, tracks the performance of the </a:t>
            </a:r>
            <a:r>
              <a:rPr lang="en-US" sz="2400" dirty="0" err="1"/>
              <a:t>employees,in</a:t>
            </a:r>
            <a:r>
              <a:rPr lang="en-US" sz="2400" dirty="0"/>
              <a:t> case low-performance employees we will motivate to do better effective manner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This analysis helps focus on the growth of the </a:t>
            </a:r>
            <a:r>
              <a:rPr lang="en-US" sz="2400" dirty="0" err="1"/>
              <a:t>organisation</a:t>
            </a:r>
            <a:r>
              <a:rPr lang="en-US" sz="2400" dirty="0"/>
              <a:t> as well as employee personnel growth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3F7AEB-45FE-BA86-C7CA-AC34C7AEEC29}"/>
              </a:ext>
            </a:extLst>
          </p:cNvPr>
          <p:cNvSpPr txBox="1"/>
          <p:nvPr/>
        </p:nvSpPr>
        <p:spPr>
          <a:xfrm>
            <a:off x="1600200" y="2286000"/>
            <a:ext cx="509587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Employee performance analysis is created by </a:t>
            </a:r>
            <a:r>
              <a:rPr lang="en-US" sz="2800" dirty="0" err="1"/>
              <a:t>analysing</a:t>
            </a:r>
            <a:r>
              <a:rPr lang="en-US" sz="2800" dirty="0"/>
              <a:t> all the data like age, gender, attendance, very high to low-level skilled employees of the </a:t>
            </a:r>
            <a:r>
              <a:rPr lang="en-US" sz="2800" dirty="0" err="1"/>
              <a:t>organisation</a:t>
            </a:r>
            <a:r>
              <a:rPr lang="en-US" sz="2800" dirty="0"/>
              <a:t>, employee status is more there</a:t>
            </a:r>
            <a:r>
              <a:rPr lang="en-IN" sz="2800" dirty="0"/>
              <a:t>.</a:t>
            </a:r>
            <a:endParaRPr lang="en-US" sz="2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8C2AD3-C35A-2C21-1125-32C25C4E8AD4}"/>
              </a:ext>
            </a:extLst>
          </p:cNvPr>
          <p:cNvSpPr txBox="1"/>
          <p:nvPr/>
        </p:nvSpPr>
        <p:spPr>
          <a:xfrm>
            <a:off x="1600200" y="2286000"/>
            <a:ext cx="5715000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/>
              <a:t>Employee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Employer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Manager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HR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Organization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TL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IT sector </a:t>
            </a:r>
          </a:p>
          <a:p>
            <a:pPr marL="342900" indent="-342900">
              <a:buFont typeface="+mj-lt"/>
              <a:buAutoNum type="arabicPeriod"/>
            </a:pP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EFA525-0031-378B-EFEF-E41C6E3167F1}"/>
              </a:ext>
            </a:extLst>
          </p:cNvPr>
          <p:cNvSpPr txBox="1"/>
          <p:nvPr/>
        </p:nvSpPr>
        <p:spPr>
          <a:xfrm>
            <a:off x="3276600" y="2019300"/>
            <a:ext cx="54864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Condition formatting – missing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Pivot table – summary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Chart – trends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Formula – performance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Graph – data </a:t>
            </a:r>
            <a:r>
              <a:rPr lang="en-US" sz="2400" dirty="0" err="1"/>
              <a:t>visualisation</a:t>
            </a:r>
            <a:r>
              <a:rPr lang="en-US" sz="2400" dirty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Slicer – Filtering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Text highlight </a:t>
            </a:r>
            <a:r>
              <a:rPr lang="en-US" sz="2400" dirty="0" err="1"/>
              <a:t>colour</a:t>
            </a:r>
            <a:r>
              <a:rPr lang="en-US" sz="2400" dirty="0"/>
              <a:t> – </a:t>
            </a:r>
            <a:r>
              <a:rPr lang="en-US" sz="2400"/>
              <a:t>main topic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2291A3-41E9-6CD4-26F0-F233D4825418}"/>
              </a:ext>
            </a:extLst>
          </p:cNvPr>
          <p:cNvSpPr txBox="1"/>
          <p:nvPr/>
        </p:nvSpPr>
        <p:spPr>
          <a:xfrm>
            <a:off x="1447800" y="1752600"/>
            <a:ext cx="6096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0" dirty="0">
                <a:latin typeface="+mn-lt"/>
              </a:rPr>
              <a:t>Employee = Kaggle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26 – Features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9 -  Features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Employee id – numerical values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Name – text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Employee type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Performance level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Gender – male, female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Employee rating – numerical values</a:t>
            </a:r>
          </a:p>
          <a:p>
            <a:r>
              <a:rPr lang="en-IN" sz="2400" dirty="0"/>
              <a:t>  </a:t>
            </a:r>
            <a:r>
              <a:rPr lang="en-US" sz="2400" dirty="0"/>
              <a:t>Employee status – active, inactive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7CABC8-A1FC-AA05-966D-3034F057A383}"/>
              </a:ext>
            </a:extLst>
          </p:cNvPr>
          <p:cNvSpPr txBox="1"/>
          <p:nvPr/>
        </p:nvSpPr>
        <p:spPr>
          <a:xfrm>
            <a:off x="2895600" y="2590800"/>
            <a:ext cx="48768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Performance level formula:</a:t>
            </a:r>
          </a:p>
          <a:p>
            <a:r>
              <a:rPr lang="en-US" sz="2000" dirty="0"/>
              <a:t> </a:t>
            </a:r>
          </a:p>
          <a:p>
            <a:r>
              <a:rPr lang="en-US" sz="2000" dirty="0"/>
              <a:t>=IFS(Z8&gt;=5,"VERY HIGH", Z8&gt;=4,"HIGH",Z8&gt;=3,"MED",TRUE,"LOW")</a:t>
            </a:r>
            <a:endParaRPr lang="en-IN" sz="2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317</TotalTime>
  <Words>389</Words>
  <Application>Microsoft Office PowerPoint</Application>
  <PresentationFormat>Widescreen</PresentationFormat>
  <Paragraphs>79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Roboto</vt:lpstr>
      <vt:lpstr>Times New Roman</vt:lpstr>
      <vt:lpstr>Trebuchet MS</vt:lpstr>
      <vt:lpstr>Wingdings</vt:lpstr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Nithya S</cp:lastModifiedBy>
  <cp:revision>24</cp:revision>
  <dcterms:created xsi:type="dcterms:W3CDTF">2024-03-29T15:07:22Z</dcterms:created>
  <dcterms:modified xsi:type="dcterms:W3CDTF">2024-09-19T15:09:27Z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