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8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88" r:id="rId13"/>
    <p:sldId id="289" r:id="rId14"/>
    <p:sldId id="290" r:id="rId15"/>
    <p:sldId id="291" r:id="rId16"/>
    <p:sldId id="292" r:id="rId17"/>
    <p:sldId id="293" r:id="rId18"/>
    <p:sldId id="294" r:id="rId19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21"/>
      <p:bold r:id="rId22"/>
    </p:embeddedFont>
    <p:embeddedFont>
      <p:font typeface="Amatic SC" panose="020B0604020202020204" charset="-79"/>
      <p:regular r:id="rId23"/>
      <p:bold r:id="rId24"/>
    </p:embeddedFont>
    <p:embeddedFont>
      <p:font typeface="Merriweather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7BD9B0-3D5B-43AB-9CA0-4024590BD7B4}">
  <a:tblStyle styleId="{0D7BD9B0-3D5B-43AB-9CA0-4024590BD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006549" y="1396409"/>
            <a:ext cx="7286846" cy="24738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FFFF00"/>
                </a:solidFill>
                <a:latin typeface="Agency FB" panose="020B0503020202020204" pitchFamily="34" charset="0"/>
              </a:rPr>
              <a:t>The design and the implementation of the distributed data management layer for the metro mobile application</a:t>
            </a:r>
            <a:br>
              <a:rPr lang="en-GB" sz="2800" dirty="0"/>
            </a:br>
            <a:endParaRPr sz="2800"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A6836EE4-E3DA-4B58-8FFC-4E8823D8564F}"/>
              </a:ext>
            </a:extLst>
          </p:cNvPr>
          <p:cNvSpPr txBox="1">
            <a:spLocks/>
          </p:cNvSpPr>
          <p:nvPr/>
        </p:nvSpPr>
        <p:spPr>
          <a:xfrm>
            <a:off x="0" y="3952652"/>
            <a:ext cx="2410047" cy="1119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GB" sz="2400" dirty="0">
                <a:latin typeface="Agency FB" panose="020B0503020202020204" pitchFamily="34" charset="0"/>
              </a:rPr>
              <a:t>Project by:</a:t>
            </a:r>
          </a:p>
          <a:p>
            <a:r>
              <a:rPr lang="en-GB" sz="2400" dirty="0" err="1">
                <a:solidFill>
                  <a:srgbClr val="FFFF00"/>
                </a:solidFill>
                <a:latin typeface="Agency FB" panose="020B0503020202020204" pitchFamily="34" charset="0"/>
              </a:rPr>
              <a:t>Jukanna</a:t>
            </a:r>
            <a:r>
              <a:rPr lang="en-GB" sz="2400" dirty="0">
                <a:solidFill>
                  <a:srgbClr val="FFFF00"/>
                </a:solidFill>
                <a:latin typeface="Agency FB" panose="020B0503020202020204" pitchFamily="34" charset="0"/>
              </a:rPr>
              <a:t> </a:t>
            </a:r>
            <a:r>
              <a:rPr lang="en-GB" sz="2400" dirty="0" err="1">
                <a:solidFill>
                  <a:srgbClr val="FFFF00"/>
                </a:solidFill>
                <a:latin typeface="Agency FB" panose="020B0503020202020204" pitchFamily="34" charset="0"/>
              </a:rPr>
              <a:t>nityanand</a:t>
            </a:r>
            <a:endParaRPr lang="en-GB" sz="2400" dirty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r>
              <a:rPr lang="en-US" sz="2400" dirty="0">
                <a:solidFill>
                  <a:srgbClr val="FFFF00"/>
                </a:solidFill>
                <a:latin typeface="Agency FB" panose="020B0503020202020204" pitchFamily="34" charset="0"/>
              </a:rPr>
              <a:t>Mani </a:t>
            </a:r>
            <a:r>
              <a:rPr lang="en-US" sz="2400" dirty="0" err="1">
                <a:solidFill>
                  <a:srgbClr val="FFFF00"/>
                </a:solidFill>
                <a:latin typeface="Agency FB" panose="020B0503020202020204" pitchFamily="34" charset="0"/>
              </a:rPr>
              <a:t>Kanth</a:t>
            </a:r>
            <a:r>
              <a:rPr lang="en-US" sz="2400" dirty="0">
                <a:solidFill>
                  <a:srgbClr val="FFFF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Agency FB" panose="020B0503020202020204" pitchFamily="34" charset="0"/>
              </a:rPr>
              <a:t>seelam</a:t>
            </a:r>
            <a:r>
              <a:rPr lang="en-GB" sz="2400" dirty="0">
                <a:solidFill>
                  <a:srgbClr val="FFFF00"/>
                </a:solidFill>
                <a:latin typeface="Agency FB" panose="020B0503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0" name="Google Shape;19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618244"/>
            <a:ext cx="2765700" cy="2765700"/>
          </a:xfrm>
          <a:prstGeom prst="ellipse">
            <a:avLst/>
          </a:prstGeom>
          <a:noFill/>
          <a:ln w="228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1051400" y="3407725"/>
            <a:ext cx="70413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962" name="Google Shape;1962;p22"/>
          <p:cNvSpPr txBox="1">
            <a:spLocks noGrp="1"/>
          </p:cNvSpPr>
          <p:nvPr>
            <p:ph type="body" idx="1"/>
          </p:nvPr>
        </p:nvSpPr>
        <p:spPr>
          <a:xfrm>
            <a:off x="1051400" y="3809223"/>
            <a:ext cx="70413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A complex idea can be conveyed with just a single still image, namely making it possible to absorb large amounts of data quickly.</a:t>
            </a:r>
            <a:endParaRPr sz="1600"/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C4E44E5-ADF8-411C-BDA7-5767054BE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3800" cy="50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9805E-47B9-4D68-9314-1E8EF827D6CE}"/>
              </a:ext>
            </a:extLst>
          </p:cNvPr>
          <p:cNvSpPr txBox="1"/>
          <p:nvPr/>
        </p:nvSpPr>
        <p:spPr>
          <a:xfrm>
            <a:off x="3458508" y="160800"/>
            <a:ext cx="26333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Workload Time table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4"/>
          <p:cNvSpPr txBox="1">
            <a:spLocks noGrp="1"/>
          </p:cNvSpPr>
          <p:nvPr>
            <p:ph type="title"/>
          </p:nvPr>
        </p:nvSpPr>
        <p:spPr>
          <a:xfrm>
            <a:off x="3818243" y="0"/>
            <a:ext cx="2426613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Workload Time table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978" name="Google Shape;1978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037CD-EC5C-4D33-9893-A68BFB555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4827"/>
            <a:ext cx="5209953" cy="2349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4AE93-7FBC-4FE5-94BD-36C1D5D69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151" y="1978410"/>
            <a:ext cx="1163540" cy="933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4B9E8A-B46E-442D-B4ED-C678C4A05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075" y="2029386"/>
            <a:ext cx="1163540" cy="882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D99075-4BE2-4AA8-8A8A-ED5D299E8C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677" y="3384078"/>
            <a:ext cx="880949" cy="15454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C89CC1-9434-4E22-9C40-52FA7D1FB2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9391" y="3384078"/>
            <a:ext cx="1306629" cy="12202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DA97-90C3-4D8D-B137-80A92B58808F}"/>
              </a:ext>
            </a:extLst>
          </p:cNvPr>
          <p:cNvSpPr txBox="1"/>
          <p:nvPr/>
        </p:nvSpPr>
        <p:spPr>
          <a:xfrm>
            <a:off x="1944601" y="4104007"/>
            <a:ext cx="3452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last version of logical schema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33E6D4A-4AF1-4F30-BFDA-4E2E736DAE11}"/>
              </a:ext>
            </a:extLst>
          </p:cNvPr>
          <p:cNvSpPr/>
          <p:nvPr/>
        </p:nvSpPr>
        <p:spPr>
          <a:xfrm>
            <a:off x="5351721" y="2417135"/>
            <a:ext cx="949842" cy="311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EEF0E-83CB-4F91-9D96-8869280B27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064576-C897-4AF9-AFDE-7275A4EDAD20}"/>
              </a:ext>
            </a:extLst>
          </p:cNvPr>
          <p:cNvSpPr txBox="1">
            <a:spLocks/>
          </p:cNvSpPr>
          <p:nvPr/>
        </p:nvSpPr>
        <p:spPr>
          <a:xfrm>
            <a:off x="3563061" y="0"/>
            <a:ext cx="2731413" cy="46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GB" b="0" dirty="0">
                <a:latin typeface="Agency FB" panose="020B0503020202020204" pitchFamily="34" charset="0"/>
              </a:rPr>
              <a:t>Global Logical Schema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D6727-86FA-4D11-A04F-A5AD600750BF}"/>
              </a:ext>
            </a:extLst>
          </p:cNvPr>
          <p:cNvSpPr txBox="1"/>
          <p:nvPr/>
        </p:nvSpPr>
        <p:spPr>
          <a:xfrm>
            <a:off x="138223" y="408241"/>
            <a:ext cx="7729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gency FB" panose="020B0503020202020204" pitchFamily="34" charset="0"/>
              </a:rPr>
              <a:t>We created the final version of schema considering few other queries in order to analyze the database</a:t>
            </a:r>
            <a:endParaRPr lang="en-GB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FFB5A-CF90-494E-8118-9592B9A00957}"/>
              </a:ext>
            </a:extLst>
          </p:cNvPr>
          <p:cNvSpPr txBox="1"/>
          <p:nvPr/>
        </p:nvSpPr>
        <p:spPr>
          <a:xfrm>
            <a:off x="138223" y="929989"/>
            <a:ext cx="26191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gency FB" panose="020B0503020202020204" pitchFamily="34" charset="0"/>
              </a:rPr>
              <a:t>Queries 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Insert station by admin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Remove a station by admin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Select list of Station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FF9229-8D98-41C2-80D5-60BB3AB45770}"/>
              </a:ext>
            </a:extLst>
          </p:cNvPr>
          <p:cNvSpPr txBox="1"/>
          <p:nvPr/>
        </p:nvSpPr>
        <p:spPr>
          <a:xfrm>
            <a:off x="5917741" y="648602"/>
            <a:ext cx="37224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gency FB" panose="020B0503020202020204" pitchFamily="34" charset="0"/>
              </a:rPr>
              <a:t>Queries B: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Insert vehicle by admin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remove vehicle by admin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Update vehicle by admin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Update status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cap="none" dirty="0">
                <a:latin typeface="Agency FB" panose="020B0503020202020204" pitchFamily="34" charset="0"/>
              </a:rPr>
              <a:t>Select vehicle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cap="none" dirty="0">
                <a:latin typeface="Agency FB" panose="020B0503020202020204" pitchFamily="34" charset="0"/>
              </a:rPr>
              <a:t>Select available vehicle in given station</a:t>
            </a:r>
            <a:r>
              <a:rPr lang="en-US" sz="1800" dirty="0">
                <a:latin typeface="Agency FB" panose="020B0503020202020204" pitchFamily="34" charset="0"/>
              </a:rPr>
              <a:t> </a:t>
            </a:r>
          </a:p>
          <a:p>
            <a:r>
              <a:rPr lang="en-US" sz="1800" dirty="0"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C33E75-8577-4A8F-88B9-8AB9FE8C89B3}"/>
              </a:ext>
            </a:extLst>
          </p:cNvPr>
          <p:cNvSpPr txBox="1"/>
          <p:nvPr/>
        </p:nvSpPr>
        <p:spPr>
          <a:xfrm>
            <a:off x="138222" y="2681860"/>
            <a:ext cx="47811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gency FB" panose="020B0503020202020204" pitchFamily="34" charset="0"/>
              </a:rPr>
              <a:t>Queries C: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Insert driver by admin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Remove driver by admin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Update driver skills by admin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Select password of driver by his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Update current position to selected station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Select available driver in a given station(index)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Extract the drivers that can use a specific vehicle (index)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0E0D7F-842B-46FD-9E19-10E2B979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789" y="1151790"/>
            <a:ext cx="1163540" cy="9336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E8DD34-75F3-414F-A280-DCCF739EC322}"/>
              </a:ext>
            </a:extLst>
          </p:cNvPr>
          <p:cNvSpPr txBox="1"/>
          <p:nvPr/>
        </p:nvSpPr>
        <p:spPr>
          <a:xfrm>
            <a:off x="3755789" y="948819"/>
            <a:ext cx="11635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Queries A(1,2,3)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B8948-604E-4A9D-BCDF-C227AEC99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229" y="2935775"/>
            <a:ext cx="1146074" cy="21160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289084-0D60-4DDC-802C-9312C487DE14}"/>
              </a:ext>
            </a:extLst>
          </p:cNvPr>
          <p:cNvSpPr txBox="1"/>
          <p:nvPr/>
        </p:nvSpPr>
        <p:spPr>
          <a:xfrm>
            <a:off x="7680088" y="2715858"/>
            <a:ext cx="17136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Queries B(1,2,3,4,5)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36E46D-DFD4-4A69-8441-AA0E2F9C5BC3}"/>
              </a:ext>
            </a:extLst>
          </p:cNvPr>
          <p:cNvSpPr txBox="1"/>
          <p:nvPr/>
        </p:nvSpPr>
        <p:spPr>
          <a:xfrm>
            <a:off x="7557183" y="3993817"/>
            <a:ext cx="10240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Queries B (6)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90E3A90-DFB1-4606-A00D-3480BC78A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108" y="2600809"/>
            <a:ext cx="858901" cy="9637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D1AF630-794E-47B9-9C09-62D03A501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942" y="2979494"/>
            <a:ext cx="1253430" cy="6538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5CCF7E8-6235-4B2B-B3F8-D8769C11F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258" y="4079934"/>
            <a:ext cx="1344967" cy="46166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473DC67-B492-4872-B141-E5ACE69F0417}"/>
              </a:ext>
            </a:extLst>
          </p:cNvPr>
          <p:cNvSpPr txBox="1"/>
          <p:nvPr/>
        </p:nvSpPr>
        <p:spPr>
          <a:xfrm>
            <a:off x="4165572" y="3908358"/>
            <a:ext cx="17136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Queries C (6)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E6B07-E20F-47FC-BD25-61AD5523B98A}"/>
              </a:ext>
            </a:extLst>
          </p:cNvPr>
          <p:cNvSpPr txBox="1"/>
          <p:nvPr/>
        </p:nvSpPr>
        <p:spPr>
          <a:xfrm>
            <a:off x="5627225" y="2808817"/>
            <a:ext cx="17136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Queries C (7)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7CEB13-B32F-4402-A314-6CCD41B8CDA7}"/>
              </a:ext>
            </a:extLst>
          </p:cNvPr>
          <p:cNvSpPr txBox="1"/>
          <p:nvPr/>
        </p:nvSpPr>
        <p:spPr>
          <a:xfrm>
            <a:off x="3704921" y="2401115"/>
            <a:ext cx="17136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Queries C (1,2,3,4,5)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A9C3F0-01A8-4C1D-A48B-C9E8FF8D724A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4767009" y="3306428"/>
            <a:ext cx="9079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2053EB-0566-44BD-8FA3-8DECB72932CE}"/>
              </a:ext>
            </a:extLst>
          </p:cNvPr>
          <p:cNvCxnSpPr/>
          <p:nvPr/>
        </p:nvCxnSpPr>
        <p:spPr>
          <a:xfrm flipH="1" flipV="1">
            <a:off x="4662120" y="3515587"/>
            <a:ext cx="871869" cy="58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06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11FA1-F0B2-4DA6-8FC6-3D0B5049B7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0AC1E-5B0F-4654-B4B2-3958FAAC8BD0}"/>
              </a:ext>
            </a:extLst>
          </p:cNvPr>
          <p:cNvSpPr txBox="1"/>
          <p:nvPr/>
        </p:nvSpPr>
        <p:spPr>
          <a:xfrm>
            <a:off x="0" y="749987"/>
            <a:ext cx="35630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gency FB" panose="020B0503020202020204" pitchFamily="34" charset="0"/>
              </a:rPr>
              <a:t>Queries 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Insert data records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Select data points for a given </a:t>
            </a:r>
            <a:r>
              <a:rPr lang="en-US" sz="1800" dirty="0" err="1">
                <a:latin typeface="Agency FB" panose="020B0503020202020204" pitchFamily="34" charset="0"/>
              </a:rPr>
              <a:t>Line_service</a:t>
            </a:r>
            <a:r>
              <a:rPr lang="en-US" sz="1800" dirty="0">
                <a:latin typeface="Agency FB" panose="020B0503020202020204" pitchFamily="34" charset="0"/>
              </a:rPr>
              <a:t> in time interval of 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Select last data points for a given </a:t>
            </a:r>
            <a:r>
              <a:rPr lang="en-US" sz="1800" dirty="0" err="1">
                <a:latin typeface="Agency FB" panose="020B0503020202020204" pitchFamily="34" charset="0"/>
              </a:rPr>
              <a:t>Line_service</a:t>
            </a:r>
            <a:r>
              <a:rPr lang="en-US" sz="1800" dirty="0">
                <a:latin typeface="Agency FB" panose="020B0503020202020204" pitchFamily="34" charset="0"/>
              </a:rPr>
              <a:t> and day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319D2F-CE31-409E-AC0F-6AF6FE514A62}"/>
              </a:ext>
            </a:extLst>
          </p:cNvPr>
          <p:cNvSpPr txBox="1">
            <a:spLocks/>
          </p:cNvSpPr>
          <p:nvPr/>
        </p:nvSpPr>
        <p:spPr>
          <a:xfrm>
            <a:off x="3563061" y="0"/>
            <a:ext cx="2731413" cy="46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GB" b="0" dirty="0">
                <a:latin typeface="Agency FB" panose="020B0503020202020204" pitchFamily="34" charset="0"/>
              </a:rPr>
              <a:t>Global Logical Schema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B8C47-C462-4530-A590-30D96FC55FC7}"/>
              </a:ext>
            </a:extLst>
          </p:cNvPr>
          <p:cNvSpPr txBox="1"/>
          <p:nvPr/>
        </p:nvSpPr>
        <p:spPr>
          <a:xfrm>
            <a:off x="-24808" y="2639188"/>
            <a:ext cx="5943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gency FB" panose="020B0503020202020204" pitchFamily="34" charset="0"/>
              </a:rPr>
              <a:t>Queries 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Insert new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Select distance of a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gency FB" panose="020B0503020202020204" pitchFamily="34" charset="0"/>
              </a:rPr>
              <a:t>Select list of all stations of a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Agency FB" panose="020B0503020202020204" pitchFamily="34" charset="0"/>
              </a:rPr>
              <a:t>Select current service with current time bigger than </a:t>
            </a:r>
            <a:r>
              <a:rPr lang="en-GB" sz="1800" dirty="0" err="1">
                <a:latin typeface="Agency FB" panose="020B0503020202020204" pitchFamily="34" charset="0"/>
              </a:rPr>
              <a:t>departure_time</a:t>
            </a:r>
            <a:r>
              <a:rPr lang="en-GB" sz="1800" dirty="0">
                <a:latin typeface="Agency FB" panose="020B0503020202020204" pitchFamily="34" charset="0"/>
              </a:rPr>
              <a:t> (distance=0) and  small than </a:t>
            </a:r>
            <a:r>
              <a:rPr lang="en-GB" sz="1800" dirty="0" err="1">
                <a:latin typeface="Agency FB" panose="020B0503020202020204" pitchFamily="34" charset="0"/>
              </a:rPr>
              <a:t>arrivel</a:t>
            </a:r>
            <a:r>
              <a:rPr lang="en-GB" sz="1800" dirty="0">
                <a:latin typeface="Agency FB" panose="020B0503020202020204" pitchFamily="34" charset="0"/>
              </a:rPr>
              <a:t>/</a:t>
            </a:r>
            <a:r>
              <a:rPr lang="en-GB" sz="1800" dirty="0" err="1">
                <a:latin typeface="Agency FB" panose="020B0503020202020204" pitchFamily="34" charset="0"/>
              </a:rPr>
              <a:t>departure_time</a:t>
            </a:r>
            <a:r>
              <a:rPr lang="en-GB" sz="1800" dirty="0">
                <a:latin typeface="Agency FB" panose="020B0503020202020204" pitchFamily="34" charset="0"/>
              </a:rPr>
              <a:t>(distance !=0) =&gt; </a:t>
            </a:r>
            <a:r>
              <a:rPr lang="en-GB" sz="1800" dirty="0" err="1">
                <a:latin typeface="Agency FB" panose="020B0503020202020204" pitchFamily="34" charset="0"/>
              </a:rPr>
              <a:t>Service_duration</a:t>
            </a:r>
            <a:r>
              <a:rPr lang="en-GB" sz="1800" dirty="0">
                <a:latin typeface="Agency FB" panose="020B0503020202020204" pitchFamily="34" charset="0"/>
              </a:rPr>
              <a:t>(Index) </a:t>
            </a:r>
            <a:endParaRPr lang="en-US" sz="1800" dirty="0"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Agency FB" panose="020B0503020202020204" pitchFamily="34" charset="0"/>
              </a:rPr>
              <a:t>Select list of distinct station with their services ordered by time departure.</a:t>
            </a:r>
          </a:p>
          <a:p>
            <a:pPr marL="457200" indent="-457200">
              <a:buFont typeface="+mj-lt"/>
              <a:buAutoNum type="arabicPeriod"/>
            </a:pPr>
            <a:endParaRPr lang="en-GB" sz="1800" dirty="0">
              <a:latin typeface="Agency FB" panose="020B0503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35EC7-A779-4ABA-8B18-58653F2CE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90" y="803975"/>
            <a:ext cx="880949" cy="15454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6FDEEB-5D30-49EE-8925-F9EA52B6379E}"/>
              </a:ext>
            </a:extLst>
          </p:cNvPr>
          <p:cNvSpPr txBox="1"/>
          <p:nvPr/>
        </p:nvSpPr>
        <p:spPr>
          <a:xfrm>
            <a:off x="4098397" y="539969"/>
            <a:ext cx="17136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Queries D (1,2,3)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3F27B5-765B-4BED-94FE-8F40CC205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99" y="585857"/>
            <a:ext cx="1293101" cy="13837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A81EF6-5E0C-424B-9ECD-C88DD19A1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923" y="4209080"/>
            <a:ext cx="1163540" cy="8826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3BB627-F282-47A2-9249-13A04F286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159" y="2356901"/>
            <a:ext cx="1306629" cy="12202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E03C29-CC60-42B7-9356-2E5D82D761B3}"/>
              </a:ext>
            </a:extLst>
          </p:cNvPr>
          <p:cNvSpPr txBox="1"/>
          <p:nvPr/>
        </p:nvSpPr>
        <p:spPr>
          <a:xfrm>
            <a:off x="7430186" y="339078"/>
            <a:ext cx="17136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Queries E (1,5)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E70692-8E9F-468E-862A-127DD2E5E1A7}"/>
              </a:ext>
            </a:extLst>
          </p:cNvPr>
          <p:cNvSpPr txBox="1"/>
          <p:nvPr/>
        </p:nvSpPr>
        <p:spPr>
          <a:xfrm>
            <a:off x="6510753" y="4022498"/>
            <a:ext cx="17136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Queries E (1,2,3)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E1590-FBB1-42A6-A216-E0FFC93D1159}"/>
              </a:ext>
            </a:extLst>
          </p:cNvPr>
          <p:cNvSpPr txBox="1"/>
          <p:nvPr/>
        </p:nvSpPr>
        <p:spPr>
          <a:xfrm>
            <a:off x="5716572" y="2129058"/>
            <a:ext cx="17136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Queries E (1,4)</a:t>
            </a:r>
          </a:p>
        </p:txBody>
      </p:sp>
    </p:spTree>
    <p:extLst>
      <p:ext uri="{BB962C8B-B14F-4D97-AF65-F5344CB8AC3E}">
        <p14:creationId xmlns:p14="http://schemas.microsoft.com/office/powerpoint/2010/main" val="209055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3DA566-858A-4A2B-BA32-1DCBFE0288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846DA-A780-4929-AC8A-92B4A6C2E909}"/>
              </a:ext>
            </a:extLst>
          </p:cNvPr>
          <p:cNvSpPr txBox="1"/>
          <p:nvPr/>
        </p:nvSpPr>
        <p:spPr>
          <a:xfrm>
            <a:off x="171893" y="540425"/>
            <a:ext cx="461098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gency FB" panose="020B0503020202020204" pitchFamily="34" charset="0"/>
              </a:rPr>
              <a:t>Queries F: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>
                <a:latin typeface="Agency FB" panose="020B0503020202020204" pitchFamily="34" charset="0"/>
              </a:rPr>
              <a:t>1. Insert new records after  selecting (QueryF.2,QueryD.5)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>
                <a:latin typeface="Agency FB" panose="020B0503020202020204" pitchFamily="34" charset="0"/>
              </a:rPr>
              <a:t> Select total number travels  What does it mean total travels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>
                <a:latin typeface="Agency FB" panose="020B0503020202020204" pitchFamily="34" charset="0"/>
              </a:rPr>
              <a:t> Select average delay What is Average delay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>
                <a:latin typeface="Agency FB" panose="020B0503020202020204" pitchFamily="34" charset="0"/>
              </a:rPr>
              <a:t> Select total delay of a driver on a day interval  index (</a:t>
            </a:r>
            <a:r>
              <a:rPr lang="en-GB" sz="1600" dirty="0" err="1">
                <a:latin typeface="Agency FB" panose="020B0503020202020204" pitchFamily="34" charset="0"/>
              </a:rPr>
              <a:t>travel_by_driver</a:t>
            </a:r>
            <a:r>
              <a:rPr lang="en-GB" sz="1600" dirty="0">
                <a:latin typeface="Agency FB" panose="020B0503020202020204" pitchFamily="34" charset="0"/>
              </a:rPr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>
                <a:latin typeface="Agency FB" panose="020B0503020202020204" pitchFamily="34" charset="0"/>
              </a:rPr>
              <a:t> Select total work time of a driver on a day interval  index (</a:t>
            </a:r>
            <a:r>
              <a:rPr lang="en-GB" sz="1600" dirty="0" err="1">
                <a:latin typeface="Agency FB" panose="020B0503020202020204" pitchFamily="34" charset="0"/>
              </a:rPr>
              <a:t>travel_by_driver</a:t>
            </a:r>
            <a:r>
              <a:rPr lang="en-GB" sz="1600" dirty="0">
                <a:latin typeface="Agency FB" panose="020B0503020202020204" pitchFamily="34" charset="0"/>
              </a:rPr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>
                <a:latin typeface="Agency FB" panose="020B0503020202020204" pitchFamily="34" charset="0"/>
              </a:rPr>
              <a:t>Select total delay  for a given vehicle on a day interval index (</a:t>
            </a:r>
            <a:r>
              <a:rPr lang="en-GB" sz="1600" dirty="0" err="1">
                <a:latin typeface="Agency FB" panose="020B0503020202020204" pitchFamily="34" charset="0"/>
              </a:rPr>
              <a:t>travel_by_vehicle</a:t>
            </a:r>
            <a:r>
              <a:rPr lang="en-GB" sz="1600" dirty="0">
                <a:latin typeface="Agency FB" panose="020B0503020202020204" pitchFamily="34" charset="0"/>
              </a:rPr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>
                <a:latin typeface="Agency FB" panose="020B0503020202020204" pitchFamily="34" charset="0"/>
              </a:rPr>
              <a:t>Select total distance  for a given vehicle on a day interval index (</a:t>
            </a:r>
            <a:r>
              <a:rPr lang="en-GB" sz="1600" dirty="0" err="1">
                <a:latin typeface="Agency FB" panose="020B0503020202020204" pitchFamily="34" charset="0"/>
              </a:rPr>
              <a:t>travel_by_vehicle</a:t>
            </a:r>
            <a:r>
              <a:rPr lang="en-GB" sz="1600" dirty="0">
                <a:latin typeface="Agency FB" panose="020B0503020202020204" pitchFamily="34" charset="0"/>
              </a:rPr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>
                <a:latin typeface="Agency FB" panose="020B0503020202020204" pitchFamily="34" charset="0"/>
              </a:rPr>
              <a:t>Select  average daily distance  for a given vehicle  index (</a:t>
            </a:r>
            <a:r>
              <a:rPr lang="en-GB" sz="1600" dirty="0" err="1">
                <a:latin typeface="Agency FB" panose="020B0503020202020204" pitchFamily="34" charset="0"/>
              </a:rPr>
              <a:t>travel_by_vehicle</a:t>
            </a:r>
            <a:r>
              <a:rPr lang="en-GB" sz="1600" dirty="0">
                <a:latin typeface="Agency FB" panose="020B0503020202020204" pitchFamily="34" charset="0"/>
              </a:rPr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>
                <a:latin typeface="Agency FB" panose="020B0503020202020204" pitchFamily="34" charset="0"/>
              </a:rPr>
              <a:t>Select  total travel of a service (</a:t>
            </a:r>
            <a:r>
              <a:rPr lang="en-GB" sz="1600" dirty="0" err="1">
                <a:latin typeface="Agency FB" panose="020B0503020202020204" pitchFamily="34" charset="0"/>
              </a:rPr>
              <a:t>travel_by_service</a:t>
            </a:r>
            <a:r>
              <a:rPr lang="en-GB" sz="1600" dirty="0">
                <a:latin typeface="Agency FB" panose="020B0503020202020204" pitchFamily="34" charset="0"/>
              </a:rPr>
              <a:t>) 10. Select  total travel of a line (</a:t>
            </a:r>
            <a:r>
              <a:rPr lang="en-GB" sz="1600" dirty="0" err="1">
                <a:latin typeface="Agency FB" panose="020B0503020202020204" pitchFamily="34" charset="0"/>
              </a:rPr>
              <a:t>travel_by_line</a:t>
            </a:r>
            <a:r>
              <a:rPr lang="en-GB" sz="1600" dirty="0">
                <a:latin typeface="Agency FB" panose="020B0503020202020204" pitchFamily="34" charset="0"/>
              </a:rPr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>
                <a:latin typeface="Agency FB" panose="020B0503020202020204" pitchFamily="34" charset="0"/>
              </a:rPr>
              <a:t>Select  total travel of a line (</a:t>
            </a:r>
            <a:r>
              <a:rPr lang="en-GB" sz="1600" dirty="0" err="1">
                <a:latin typeface="Agency FB" panose="020B0503020202020204" pitchFamily="34" charset="0"/>
              </a:rPr>
              <a:t>travel_by_line</a:t>
            </a:r>
            <a:r>
              <a:rPr lang="en-GB" sz="1600" dirty="0">
                <a:latin typeface="Agency FB" panose="020B0503020202020204" pitchFamily="34" charset="0"/>
              </a:rPr>
              <a:t>) </a:t>
            </a:r>
            <a:endParaRPr lang="en-US" sz="1600" dirty="0">
              <a:latin typeface="Agency FB" panose="020B0503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D7E0D0-C154-4FCD-A455-52A7326FD4FC}"/>
              </a:ext>
            </a:extLst>
          </p:cNvPr>
          <p:cNvSpPr txBox="1">
            <a:spLocks/>
          </p:cNvSpPr>
          <p:nvPr/>
        </p:nvSpPr>
        <p:spPr>
          <a:xfrm>
            <a:off x="3563061" y="0"/>
            <a:ext cx="2731413" cy="46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GB" b="0" dirty="0">
                <a:latin typeface="Agency FB" panose="020B0503020202020204" pitchFamily="34" charset="0"/>
              </a:rPr>
              <a:t>Global Logical Schema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4CCE7E-BAA8-4202-AA3A-F8E2E8134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447" y="2572203"/>
            <a:ext cx="1097375" cy="152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53BE5B-4DCB-4B5F-9491-AD007414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757" y="765208"/>
            <a:ext cx="1254643" cy="814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3827273-2E1E-4A8E-A116-521158FD6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034" y="2022988"/>
            <a:ext cx="1693766" cy="8718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B58DD1-8CBA-46BC-A8A3-9E009DFA3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252" y="3280768"/>
            <a:ext cx="1269329" cy="4660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35F7FA3-6816-4440-B6FA-76FA5809A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4447" y="873522"/>
            <a:ext cx="1381656" cy="93418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D17BA8-070A-4095-AB9C-C31CBF7B0B42}"/>
              </a:ext>
            </a:extLst>
          </p:cNvPr>
          <p:cNvCxnSpPr/>
          <p:nvPr/>
        </p:nvCxnSpPr>
        <p:spPr>
          <a:xfrm>
            <a:off x="5688630" y="1750828"/>
            <a:ext cx="81305" cy="87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280634-A3FA-46D7-B423-F38F9604C4FE}"/>
              </a:ext>
            </a:extLst>
          </p:cNvPr>
          <p:cNvCxnSpPr>
            <a:stCxn id="18" idx="1"/>
          </p:cNvCxnSpPr>
          <p:nvPr/>
        </p:nvCxnSpPr>
        <p:spPr>
          <a:xfrm flipH="1">
            <a:off x="6344093" y="1172294"/>
            <a:ext cx="1347664" cy="139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6F5F6D-A59C-4C11-8198-9DC0C2361C56}"/>
              </a:ext>
            </a:extLst>
          </p:cNvPr>
          <p:cNvCxnSpPr/>
          <p:nvPr/>
        </p:nvCxnSpPr>
        <p:spPr>
          <a:xfrm flipH="1">
            <a:off x="6541822" y="2289544"/>
            <a:ext cx="908212" cy="73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2216AD-205C-444A-9E65-DAD46F8FCB04}"/>
              </a:ext>
            </a:extLst>
          </p:cNvPr>
          <p:cNvCxnSpPr>
            <a:stCxn id="26" idx="1"/>
            <a:endCxn id="10" idx="3"/>
          </p:cNvCxnSpPr>
          <p:nvPr/>
        </p:nvCxnSpPr>
        <p:spPr>
          <a:xfrm flipH="1" flipV="1">
            <a:off x="6541822" y="3335793"/>
            <a:ext cx="1120430" cy="17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EF725DF-540E-4D39-9D0C-841C304D04AF}"/>
              </a:ext>
            </a:extLst>
          </p:cNvPr>
          <p:cNvSpPr txBox="1"/>
          <p:nvPr/>
        </p:nvSpPr>
        <p:spPr>
          <a:xfrm>
            <a:off x="5380511" y="4088934"/>
            <a:ext cx="17136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Queries F (1,2,3)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A9E6F5-9212-445E-B6C3-B06503D02D87}"/>
              </a:ext>
            </a:extLst>
          </p:cNvPr>
          <p:cNvSpPr txBox="1"/>
          <p:nvPr/>
        </p:nvSpPr>
        <p:spPr>
          <a:xfrm>
            <a:off x="7574362" y="3047887"/>
            <a:ext cx="17136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Queries F (6,7,8)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1BA725-027E-4BD1-B561-80A0AD010FD1}"/>
              </a:ext>
            </a:extLst>
          </p:cNvPr>
          <p:cNvSpPr txBox="1"/>
          <p:nvPr/>
        </p:nvSpPr>
        <p:spPr>
          <a:xfrm>
            <a:off x="5360070" y="648136"/>
            <a:ext cx="17136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Queries F (4,5)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B5721F-1967-4224-9FBF-CE905FFF2FB7}"/>
              </a:ext>
            </a:extLst>
          </p:cNvPr>
          <p:cNvSpPr txBox="1"/>
          <p:nvPr/>
        </p:nvSpPr>
        <p:spPr>
          <a:xfrm>
            <a:off x="7462271" y="1807708"/>
            <a:ext cx="17136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Queries F (10)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1B7A58-0833-4CB8-B1FC-F6EE548CA51C}"/>
              </a:ext>
            </a:extLst>
          </p:cNvPr>
          <p:cNvSpPr txBox="1"/>
          <p:nvPr/>
        </p:nvSpPr>
        <p:spPr>
          <a:xfrm>
            <a:off x="7662252" y="577039"/>
            <a:ext cx="17136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Queries F (9)</a:t>
            </a:r>
          </a:p>
        </p:txBody>
      </p:sp>
    </p:spTree>
    <p:extLst>
      <p:ext uri="{BB962C8B-B14F-4D97-AF65-F5344CB8AC3E}">
        <p14:creationId xmlns:p14="http://schemas.microsoft.com/office/powerpoint/2010/main" val="257754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F18C-14B2-415B-AF90-00EA92E3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0"/>
            <a:ext cx="6880500" cy="582900"/>
          </a:xfrm>
        </p:spPr>
        <p:txBody>
          <a:bodyPr/>
          <a:lstStyle/>
          <a:p>
            <a:r>
              <a:rPr lang="en-GB" sz="2400" dirty="0">
                <a:latin typeface="Agency FB" panose="020B0503020202020204" pitchFamily="34" charset="0"/>
              </a:rPr>
              <a:t>Data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027D6-782B-4803-99B9-8B821ED14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02DED-EBD3-4631-BA04-26592CC28799}"/>
              </a:ext>
            </a:extLst>
          </p:cNvPr>
          <p:cNvSpPr txBox="1"/>
          <p:nvPr/>
        </p:nvSpPr>
        <p:spPr>
          <a:xfrm>
            <a:off x="131134" y="582900"/>
            <a:ext cx="90126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Based on Real world use case, we used </a:t>
            </a:r>
            <a:r>
              <a:rPr lang="en-GB" dirty="0">
                <a:solidFill>
                  <a:srgbClr val="FF0000"/>
                </a:solidFill>
              </a:rPr>
              <a:t>Melbourne (Australia) </a:t>
            </a:r>
            <a:r>
              <a:rPr lang="en-GB" dirty="0"/>
              <a:t>city metro data.  We collected station names and position, we divide them into line. Then we created all services , we implemented the simulation in order to compute all position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CB8889-90B4-49DE-ADB8-C340AD02A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003" y="1236503"/>
            <a:ext cx="4943774" cy="37324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764AD0-C96D-4FEF-8D3E-61B2CC054591}"/>
              </a:ext>
            </a:extLst>
          </p:cNvPr>
          <p:cNvSpPr txBox="1"/>
          <p:nvPr/>
        </p:nvSpPr>
        <p:spPr>
          <a:xfrm>
            <a:off x="317203" y="1437096"/>
            <a:ext cx="24756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800" dirty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Agency FB" panose="020B0503020202020204" pitchFamily="34" charset="0"/>
              </a:rPr>
              <a:t>67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Agency FB" panose="020B0503020202020204" pitchFamily="34" charset="0"/>
              </a:rPr>
              <a:t>219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Agency FB" panose="020B0503020202020204" pitchFamily="34" charset="0"/>
              </a:rPr>
              <a:t>60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Agency FB" panose="020B0503020202020204" pitchFamily="34" charset="0"/>
              </a:rPr>
              <a:t>750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Agency FB" panose="020B0503020202020204" pitchFamily="34" charset="0"/>
              </a:rPr>
              <a:t>15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Agency FB" panose="020B0503020202020204" pitchFamily="34" charset="0"/>
              </a:rPr>
              <a:t>104133 data points</a:t>
            </a:r>
          </a:p>
        </p:txBody>
      </p:sp>
    </p:spTree>
    <p:extLst>
      <p:ext uri="{BB962C8B-B14F-4D97-AF65-F5344CB8AC3E}">
        <p14:creationId xmlns:p14="http://schemas.microsoft.com/office/powerpoint/2010/main" val="372880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8295-9FEE-41B4-92EC-70C1B48F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16" y="30150"/>
            <a:ext cx="2459665" cy="582900"/>
          </a:xfrm>
        </p:spPr>
        <p:txBody>
          <a:bodyPr/>
          <a:lstStyle/>
          <a:p>
            <a:r>
              <a:rPr lang="en-GB" dirty="0">
                <a:latin typeface="Agency FB" panose="020B0503020202020204" pitchFamily="34" charset="0"/>
              </a:rPr>
              <a:t>CQL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0DC26-8E33-4610-95A5-DB8EA9A560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89A50-D190-43C7-996C-29972578A896}"/>
              </a:ext>
            </a:extLst>
          </p:cNvPr>
          <p:cNvSpPr txBox="1"/>
          <p:nvPr/>
        </p:nvSpPr>
        <p:spPr>
          <a:xfrm>
            <a:off x="0" y="613050"/>
            <a:ext cx="906602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latin typeface="Agency FB" panose="020B0503020202020204" pitchFamily="34" charset="0"/>
              </a:rPr>
              <a:t>Queries A on Station Table</a:t>
            </a:r>
          </a:p>
          <a:p>
            <a:pPr marL="0" indent="0">
              <a:buNone/>
            </a:pPr>
            <a:r>
              <a:rPr lang="en-GB" sz="1800" dirty="0">
                <a:latin typeface="Agency FB" panose="020B0503020202020204" pitchFamily="34" charset="0"/>
              </a:rPr>
              <a:t>CREATE TABLE ks_user39.</a:t>
            </a:r>
            <a:r>
              <a:rPr lang="en-GB" sz="1800" dirty="0">
                <a:solidFill>
                  <a:srgbClr val="FF0000"/>
                </a:solidFill>
                <a:latin typeface="Agency FB" panose="020B0503020202020204" pitchFamily="34" charset="0"/>
              </a:rPr>
              <a:t>station</a:t>
            </a:r>
            <a:r>
              <a:rPr lang="en-GB" sz="1800" dirty="0">
                <a:latin typeface="Agency FB" panose="020B0503020202020204" pitchFamily="34" charset="0"/>
              </a:rPr>
              <a:t> (</a:t>
            </a:r>
            <a:r>
              <a:rPr lang="en-GB" sz="1800" dirty="0" err="1">
                <a:latin typeface="Agency FB" panose="020B0503020202020204" pitchFamily="34" charset="0"/>
              </a:rPr>
              <a:t>station_name</a:t>
            </a:r>
            <a:r>
              <a:rPr lang="en-GB" sz="1800" dirty="0">
                <a:latin typeface="Agency FB" panose="020B0503020202020204" pitchFamily="34" charset="0"/>
              </a:rPr>
              <a:t> text PRIMARY KEY, latitude float, longitude float);</a:t>
            </a:r>
          </a:p>
          <a:p>
            <a:pPr marL="0" indent="0">
              <a:buNone/>
            </a:pPr>
            <a:endParaRPr lang="en-GB" sz="1800" dirty="0">
              <a:latin typeface="Agency FB" panose="020B0503020202020204" pitchFamily="34" charset="0"/>
            </a:endParaRPr>
          </a:p>
          <a:p>
            <a:r>
              <a:rPr lang="en-GB" sz="1800" dirty="0">
                <a:solidFill>
                  <a:srgbClr val="FF0000"/>
                </a:solidFill>
                <a:latin typeface="Agency FB" panose="020B0503020202020204" pitchFamily="34" charset="0"/>
              </a:rPr>
              <a:t>Queries B on Vehicle Table</a:t>
            </a:r>
          </a:p>
          <a:p>
            <a:pPr marL="0" indent="0">
              <a:buNone/>
            </a:pPr>
            <a:r>
              <a:rPr lang="en-GB" sz="1800" dirty="0">
                <a:latin typeface="Agency FB" panose="020B0503020202020204" pitchFamily="34" charset="0"/>
              </a:rPr>
              <a:t> CREATE TABLE ks_user39</a:t>
            </a:r>
            <a:r>
              <a:rPr lang="en-GB" sz="1800" dirty="0">
                <a:solidFill>
                  <a:srgbClr val="FF0000"/>
                </a:solidFill>
                <a:latin typeface="Agency FB" panose="020B0503020202020204" pitchFamily="34" charset="0"/>
              </a:rPr>
              <a:t>.vehicle </a:t>
            </a:r>
            <a:r>
              <a:rPr lang="en-GB" sz="1800" dirty="0">
                <a:latin typeface="Agency FB" panose="020B0503020202020204" pitchFamily="34" charset="0"/>
              </a:rPr>
              <a:t>(</a:t>
            </a:r>
            <a:r>
              <a:rPr lang="en-GB" sz="1800" dirty="0" err="1">
                <a:latin typeface="Agency FB" panose="020B0503020202020204" pitchFamily="34" charset="0"/>
              </a:rPr>
              <a:t>vehicle_id</a:t>
            </a:r>
            <a:r>
              <a:rPr lang="en-GB" sz="1800" dirty="0">
                <a:latin typeface="Agency FB" panose="020B0503020202020204" pitchFamily="34" charset="0"/>
              </a:rPr>
              <a:t> text PRIMARY KEY, status text, type text);</a:t>
            </a:r>
          </a:p>
          <a:p>
            <a:pPr marL="0" indent="0">
              <a:buNone/>
            </a:pPr>
            <a:r>
              <a:rPr lang="en-GB" sz="1800" dirty="0">
                <a:latin typeface="Agency FB" panose="020B0503020202020204" pitchFamily="34" charset="0"/>
              </a:rPr>
              <a:t> CREATE INDEX </a:t>
            </a:r>
            <a:r>
              <a:rPr lang="en-GB" sz="1800" dirty="0" err="1">
                <a:latin typeface="Agency FB" panose="020B0503020202020204" pitchFamily="34" charset="0"/>
              </a:rPr>
              <a:t>vehicle_status_idx</a:t>
            </a:r>
            <a:r>
              <a:rPr lang="en-GB" sz="1800" dirty="0">
                <a:latin typeface="Agency FB" panose="020B0503020202020204" pitchFamily="34" charset="0"/>
              </a:rPr>
              <a:t> ON ks_user39.vehicle (status);</a:t>
            </a:r>
          </a:p>
          <a:p>
            <a:pPr marL="0" indent="0">
              <a:buNone/>
            </a:pPr>
            <a:endParaRPr lang="en-GB" sz="1800" dirty="0">
              <a:latin typeface="Agency FB" panose="020B0503020202020204" pitchFamily="34" charset="0"/>
            </a:endParaRPr>
          </a:p>
          <a:p>
            <a:r>
              <a:rPr lang="en-GB" sz="1800" dirty="0">
                <a:solidFill>
                  <a:srgbClr val="FF0000"/>
                </a:solidFill>
                <a:latin typeface="Agency FB" panose="020B0503020202020204" pitchFamily="34" charset="0"/>
              </a:rPr>
              <a:t>Queries C on Driver Table</a:t>
            </a:r>
          </a:p>
          <a:p>
            <a:pPr marL="0" indent="0">
              <a:buNone/>
            </a:pPr>
            <a:r>
              <a:rPr lang="en-GB" sz="1800" dirty="0">
                <a:latin typeface="Agency FB" panose="020B0503020202020204" pitchFamily="34" charset="0"/>
              </a:rPr>
              <a:t>CREATE TABLE ks_user39</a:t>
            </a:r>
            <a:r>
              <a:rPr lang="en-GB" sz="1800" dirty="0">
                <a:solidFill>
                  <a:srgbClr val="FF0000"/>
                </a:solidFill>
                <a:latin typeface="Agency FB" panose="020B0503020202020204" pitchFamily="34" charset="0"/>
              </a:rPr>
              <a:t>.driver </a:t>
            </a:r>
            <a:r>
              <a:rPr lang="en-GB" sz="1800" dirty="0">
                <a:latin typeface="Agency FB" panose="020B0503020202020204" pitchFamily="34" charset="0"/>
              </a:rPr>
              <a:t>(</a:t>
            </a:r>
            <a:r>
              <a:rPr lang="en-GB" sz="1800" dirty="0" err="1">
                <a:latin typeface="Agency FB" panose="020B0503020202020204" pitchFamily="34" charset="0"/>
              </a:rPr>
              <a:t>driver_name</a:t>
            </a:r>
            <a:r>
              <a:rPr lang="en-GB" sz="1800" dirty="0">
                <a:latin typeface="Agency FB" panose="020B0503020202020204" pitchFamily="34" charset="0"/>
              </a:rPr>
              <a:t> text PRIMARY KEY, </a:t>
            </a:r>
            <a:r>
              <a:rPr lang="en-GB" sz="1800" dirty="0" err="1">
                <a:latin typeface="Agency FB" panose="020B0503020202020204" pitchFamily="34" charset="0"/>
              </a:rPr>
              <a:t>current_position</a:t>
            </a:r>
            <a:r>
              <a:rPr lang="en-GB" sz="1800" dirty="0">
                <a:latin typeface="Agency FB" panose="020B0503020202020204" pitchFamily="34" charset="0"/>
              </a:rPr>
              <a:t> text, password text, phone text,  skills set&lt;text&gt;); </a:t>
            </a:r>
          </a:p>
          <a:p>
            <a:pPr marL="0" indent="0">
              <a:buNone/>
            </a:pPr>
            <a:r>
              <a:rPr lang="en-GB" sz="1800" dirty="0">
                <a:latin typeface="Agency FB" panose="020B0503020202020204" pitchFamily="34" charset="0"/>
              </a:rPr>
              <a:t>CREATE INDEX </a:t>
            </a:r>
            <a:r>
              <a:rPr lang="en-GB" sz="1800" dirty="0" err="1">
                <a:latin typeface="Agency FB" panose="020B0503020202020204" pitchFamily="34" charset="0"/>
              </a:rPr>
              <a:t>driver_current_position</a:t>
            </a:r>
            <a:r>
              <a:rPr lang="en-GB" sz="1800" dirty="0">
                <a:latin typeface="Agency FB" panose="020B0503020202020204" pitchFamily="34" charset="0"/>
              </a:rPr>
              <a:t> ON ks_user39.driver (</a:t>
            </a:r>
            <a:r>
              <a:rPr lang="en-GB" sz="1800" dirty="0" err="1">
                <a:latin typeface="Agency FB" panose="020B0503020202020204" pitchFamily="34" charset="0"/>
              </a:rPr>
              <a:t>current_position</a:t>
            </a:r>
            <a:r>
              <a:rPr lang="en-GB" sz="1800" dirty="0">
                <a:latin typeface="Agency FB" panose="020B05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latin typeface="Agency FB" panose="020B0503020202020204" pitchFamily="34" charset="0"/>
              </a:rPr>
              <a:t>CREATE INDEX </a:t>
            </a:r>
            <a:r>
              <a:rPr lang="en-GB" sz="1800" dirty="0" err="1">
                <a:latin typeface="Agency FB" panose="020B0503020202020204" pitchFamily="34" charset="0"/>
              </a:rPr>
              <a:t>driver_by_skill</a:t>
            </a:r>
            <a:r>
              <a:rPr lang="en-GB" sz="1800" dirty="0">
                <a:latin typeface="Agency FB" panose="020B0503020202020204" pitchFamily="34" charset="0"/>
              </a:rPr>
              <a:t> ON ks_user39.driver (values(skills));  </a:t>
            </a:r>
          </a:p>
          <a:p>
            <a:pPr marL="0" indent="0">
              <a:buNone/>
            </a:pPr>
            <a:endParaRPr lang="en-GB" sz="1800" dirty="0">
              <a:latin typeface="Agency FB" panose="020B0503020202020204" pitchFamily="34" charset="0"/>
            </a:endParaRPr>
          </a:p>
          <a:p>
            <a:r>
              <a:rPr lang="en-GB" sz="1800" dirty="0">
                <a:solidFill>
                  <a:srgbClr val="FF0000"/>
                </a:solidFill>
                <a:latin typeface="Agency FB" panose="020B0503020202020204" pitchFamily="34" charset="0"/>
              </a:rPr>
              <a:t>Queries D on </a:t>
            </a:r>
            <a:r>
              <a:rPr lang="en-GB" sz="1800" dirty="0" err="1">
                <a:solidFill>
                  <a:srgbClr val="FF0000"/>
                </a:solidFill>
                <a:latin typeface="Agency FB" panose="020B0503020202020204" pitchFamily="34" charset="0"/>
              </a:rPr>
              <a:t>Data_point</a:t>
            </a:r>
            <a:r>
              <a:rPr lang="en-GB" sz="1800" dirty="0">
                <a:solidFill>
                  <a:srgbClr val="FF0000"/>
                </a:solidFill>
                <a:latin typeface="Agency FB" panose="020B0503020202020204" pitchFamily="34" charset="0"/>
              </a:rPr>
              <a:t> Table</a:t>
            </a:r>
          </a:p>
          <a:p>
            <a:pPr marL="0" indent="0">
              <a:buNone/>
            </a:pPr>
            <a:r>
              <a:rPr lang="en-GB" sz="1800" dirty="0">
                <a:latin typeface="Agency FB" panose="020B0503020202020204" pitchFamily="34" charset="0"/>
              </a:rPr>
              <a:t>CREATE TABLE ks_user39.</a:t>
            </a:r>
            <a:r>
              <a:rPr lang="en-GB" sz="1800" dirty="0">
                <a:solidFill>
                  <a:srgbClr val="FF0000"/>
                </a:solidFill>
                <a:latin typeface="Agency FB" panose="020B0503020202020204" pitchFamily="34" charset="0"/>
              </a:rPr>
              <a:t>data_point </a:t>
            </a:r>
            <a:r>
              <a:rPr lang="en-GB" sz="1800" dirty="0">
                <a:latin typeface="Agency FB" panose="020B0503020202020204" pitchFamily="34" charset="0"/>
              </a:rPr>
              <a:t>(line text, </a:t>
            </a:r>
            <a:r>
              <a:rPr lang="en-GB" sz="1800" dirty="0" err="1">
                <a:latin typeface="Agency FB" panose="020B0503020202020204" pitchFamily="34" charset="0"/>
              </a:rPr>
              <a:t>service_no</a:t>
            </a:r>
            <a:r>
              <a:rPr lang="en-GB" sz="1800" dirty="0">
                <a:latin typeface="Agency FB" panose="020B0503020202020204" pitchFamily="34" charset="0"/>
              </a:rPr>
              <a:t> </a:t>
            </a:r>
            <a:r>
              <a:rPr lang="en-GB" sz="1800" dirty="0" err="1">
                <a:latin typeface="Agency FB" panose="020B0503020202020204" pitchFamily="34" charset="0"/>
              </a:rPr>
              <a:t>smallint</a:t>
            </a:r>
            <a:r>
              <a:rPr lang="en-GB" sz="1800" dirty="0">
                <a:latin typeface="Agency FB" panose="020B0503020202020204" pitchFamily="34" charset="0"/>
              </a:rPr>
              <a:t>, date int, time int, latitude float, longitude float, speed int, PRIMARY KEY ((line, </a:t>
            </a:r>
            <a:r>
              <a:rPr lang="en-GB" sz="1800" dirty="0" err="1">
                <a:latin typeface="Agency FB" panose="020B0503020202020204" pitchFamily="34" charset="0"/>
              </a:rPr>
              <a:t>service_no</a:t>
            </a:r>
            <a:r>
              <a:rPr lang="en-GB" sz="1800" dirty="0">
                <a:latin typeface="Agency FB" panose="020B0503020202020204" pitchFamily="34" charset="0"/>
              </a:rPr>
              <a:t>), date, time)) WITH CLUSTERING ORDER BY (date ASC, time ASC);</a:t>
            </a:r>
          </a:p>
          <a:p>
            <a:pPr marL="0" indent="0">
              <a:buNone/>
            </a:pPr>
            <a:endParaRPr lang="en-GB" sz="1800" dirty="0">
              <a:latin typeface="Agency FB" panose="020B0503020202020204" pitchFamily="34" charset="0"/>
            </a:endParaRPr>
          </a:p>
          <a:p>
            <a:endParaRPr lang="en-GB" sz="1800" dirty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FF00"/>
                </a:solidFill>
                <a:latin typeface="Agency FB" panose="020B0503020202020204" pitchFamily="34" charset="0"/>
              </a:rPr>
              <a:t> </a:t>
            </a:r>
          </a:p>
          <a:p>
            <a:pPr marL="0" indent="0">
              <a:buNone/>
            </a:pPr>
            <a:endParaRPr lang="en-GB" sz="1800" dirty="0">
              <a:latin typeface="Agency FB" panose="020B0503020202020204" pitchFamily="34" charset="0"/>
            </a:endParaRPr>
          </a:p>
          <a:p>
            <a:endParaRPr lang="en-GB" sz="1800" dirty="0">
              <a:latin typeface="Agency FB" panose="020B0503020202020204" pitchFamily="34" charset="0"/>
            </a:endParaRPr>
          </a:p>
          <a:p>
            <a:endParaRPr lang="en-GB" sz="1800" dirty="0">
              <a:latin typeface="Agency FB" panose="020B0503020202020204" pitchFamily="34" charset="0"/>
            </a:endParaRPr>
          </a:p>
          <a:p>
            <a:endParaRPr lang="en-GB" sz="18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8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1541ED-DB9B-40FF-9A44-3651FDC047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0C91E-DD1F-4D50-A9BD-6AB313A5D246}"/>
              </a:ext>
            </a:extLst>
          </p:cNvPr>
          <p:cNvSpPr txBox="1"/>
          <p:nvPr/>
        </p:nvSpPr>
        <p:spPr>
          <a:xfrm>
            <a:off x="37212" y="321600"/>
            <a:ext cx="9144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latin typeface="Agency FB" panose="020B0503020202020204" pitchFamily="34" charset="0"/>
              </a:rPr>
              <a:t>Queries E on Services Table</a:t>
            </a:r>
          </a:p>
          <a:p>
            <a:pPr marL="0" indent="0">
              <a:buNone/>
            </a:pPr>
            <a:r>
              <a:rPr lang="en-GB" sz="1800" dirty="0">
                <a:latin typeface="Agency FB" panose="020B0503020202020204" pitchFamily="34" charset="0"/>
              </a:rPr>
              <a:t>CREATE TABLE ks_user39.</a:t>
            </a:r>
            <a:r>
              <a:rPr lang="en-GB" sz="1800" dirty="0">
                <a:solidFill>
                  <a:srgbClr val="FF0000"/>
                </a:solidFill>
                <a:latin typeface="Agency FB" panose="020B0503020202020204" pitchFamily="34" charset="0"/>
              </a:rPr>
              <a:t>Service_duration </a:t>
            </a:r>
            <a:r>
              <a:rPr lang="en-GB" sz="1800" dirty="0">
                <a:latin typeface="Agency FB" panose="020B0503020202020204" pitchFamily="34" charset="0"/>
              </a:rPr>
              <a:t>(</a:t>
            </a:r>
            <a:r>
              <a:rPr lang="en-GB" sz="1800" dirty="0" err="1">
                <a:latin typeface="Agency FB" panose="020B0503020202020204" pitchFamily="34" charset="0"/>
              </a:rPr>
              <a:t>start_time</a:t>
            </a:r>
            <a:r>
              <a:rPr lang="en-GB" sz="1800" dirty="0">
                <a:latin typeface="Agency FB" panose="020B0503020202020204" pitchFamily="34" charset="0"/>
              </a:rPr>
              <a:t> </a:t>
            </a:r>
            <a:r>
              <a:rPr lang="en-GB" sz="1800" dirty="0" err="1">
                <a:latin typeface="Agency FB" panose="020B0503020202020204" pitchFamily="34" charset="0"/>
              </a:rPr>
              <a:t>int,endtime</a:t>
            </a:r>
            <a:r>
              <a:rPr lang="en-GB" sz="1800" dirty="0">
                <a:latin typeface="Agency FB" panose="020B0503020202020204" pitchFamily="34" charset="0"/>
              </a:rPr>
              <a:t> </a:t>
            </a:r>
            <a:r>
              <a:rPr lang="en-GB" sz="1800" dirty="0" err="1">
                <a:latin typeface="Agency FB" panose="020B0503020202020204" pitchFamily="34" charset="0"/>
              </a:rPr>
              <a:t>int,line</a:t>
            </a:r>
            <a:r>
              <a:rPr lang="en-GB" sz="1800" dirty="0">
                <a:latin typeface="Agency FB" panose="020B0503020202020204" pitchFamily="34" charset="0"/>
              </a:rPr>
              <a:t> </a:t>
            </a:r>
            <a:r>
              <a:rPr lang="en-GB" sz="1800" dirty="0" err="1">
                <a:latin typeface="Agency FB" panose="020B0503020202020204" pitchFamily="34" charset="0"/>
              </a:rPr>
              <a:t>text,service_no</a:t>
            </a:r>
            <a:r>
              <a:rPr lang="en-GB" sz="1800" dirty="0">
                <a:latin typeface="Agency FB" panose="020B0503020202020204" pitchFamily="34" charset="0"/>
              </a:rPr>
              <a:t> </a:t>
            </a:r>
            <a:r>
              <a:rPr lang="en-GB" sz="1800" dirty="0" err="1">
                <a:latin typeface="Agency FB" panose="020B0503020202020204" pitchFamily="34" charset="0"/>
              </a:rPr>
              <a:t>smallint</a:t>
            </a:r>
            <a:r>
              <a:rPr lang="en-GB" sz="1800" dirty="0">
                <a:latin typeface="Agency FB" panose="020B0503020202020204" pitchFamily="34" charset="0"/>
              </a:rPr>
              <a:t>, PRIMARY KEY (</a:t>
            </a:r>
            <a:r>
              <a:rPr lang="en-GB" sz="1800" dirty="0" err="1">
                <a:latin typeface="Agency FB" panose="020B0503020202020204" pitchFamily="34" charset="0"/>
              </a:rPr>
              <a:t>start_time</a:t>
            </a:r>
            <a:r>
              <a:rPr lang="en-GB" sz="1800" dirty="0">
                <a:latin typeface="Agency FB" panose="020B0503020202020204" pitchFamily="34" charset="0"/>
              </a:rPr>
              <a:t>, </a:t>
            </a:r>
            <a:r>
              <a:rPr lang="en-GB" sz="1800" dirty="0" err="1">
                <a:latin typeface="Agency FB" panose="020B0503020202020204" pitchFamily="34" charset="0"/>
              </a:rPr>
              <a:t>endtime</a:t>
            </a:r>
            <a:r>
              <a:rPr lang="en-GB" sz="1800" dirty="0">
                <a:latin typeface="Agency FB" panose="020B0503020202020204" pitchFamily="34" charset="0"/>
              </a:rPr>
              <a:t>)) WITH CLUSTERING ORDER BY (</a:t>
            </a:r>
            <a:r>
              <a:rPr lang="en-GB" sz="1800" dirty="0" err="1">
                <a:latin typeface="Agency FB" panose="020B0503020202020204" pitchFamily="34" charset="0"/>
              </a:rPr>
              <a:t>endtime</a:t>
            </a:r>
            <a:r>
              <a:rPr lang="en-GB" sz="1800" dirty="0">
                <a:latin typeface="Agency FB" panose="020B0503020202020204" pitchFamily="34" charset="0"/>
              </a:rPr>
              <a:t> ASC);</a:t>
            </a:r>
          </a:p>
          <a:p>
            <a:pPr marL="0" indent="0">
              <a:buNone/>
            </a:pPr>
            <a:endParaRPr lang="en-GB" sz="18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Agency FB" panose="020B0503020202020204" pitchFamily="34" charset="0"/>
              </a:rPr>
              <a:t>CREATE TABLE ks_user39.</a:t>
            </a:r>
            <a:r>
              <a:rPr lang="en-GB" sz="1800" dirty="0">
                <a:solidFill>
                  <a:srgbClr val="FF0000"/>
                </a:solidFill>
                <a:latin typeface="Agency FB" panose="020B0503020202020204" pitchFamily="34" charset="0"/>
              </a:rPr>
              <a:t>Service</a:t>
            </a:r>
            <a:r>
              <a:rPr lang="en-GB" sz="1800" dirty="0">
                <a:latin typeface="Agency FB" panose="020B0503020202020204" pitchFamily="34" charset="0"/>
              </a:rPr>
              <a:t> (line text, </a:t>
            </a:r>
            <a:r>
              <a:rPr lang="en-GB" sz="1800" dirty="0" err="1">
                <a:latin typeface="Agency FB" panose="020B0503020202020204" pitchFamily="34" charset="0"/>
              </a:rPr>
              <a:t>service_no</a:t>
            </a:r>
            <a:r>
              <a:rPr lang="en-GB" sz="1800" dirty="0">
                <a:latin typeface="Agency FB" panose="020B0503020202020204" pitchFamily="34" charset="0"/>
              </a:rPr>
              <a:t> </a:t>
            </a:r>
            <a:r>
              <a:rPr lang="en-GB" sz="1800" dirty="0" err="1">
                <a:latin typeface="Agency FB" panose="020B0503020202020204" pitchFamily="34" charset="0"/>
              </a:rPr>
              <a:t>smallint</a:t>
            </a:r>
            <a:r>
              <a:rPr lang="en-GB" sz="1800" dirty="0">
                <a:latin typeface="Agency FB" panose="020B0503020202020204" pitchFamily="34" charset="0"/>
              </a:rPr>
              <a:t>, stations list&lt;frozen&lt;tuple&lt;int, text, float&gt;&gt;&gt;, PRIMARY KEY (line, </a:t>
            </a:r>
            <a:r>
              <a:rPr lang="en-GB" sz="1800" dirty="0" err="1">
                <a:latin typeface="Agency FB" panose="020B0503020202020204" pitchFamily="34" charset="0"/>
              </a:rPr>
              <a:t>service_no</a:t>
            </a:r>
            <a:r>
              <a:rPr lang="en-GB" sz="1800" dirty="0">
                <a:latin typeface="Agency FB" panose="020B0503020202020204" pitchFamily="34" charset="0"/>
              </a:rPr>
              <a:t>)) WITH CLUSTERING ORDER BY (</a:t>
            </a:r>
            <a:r>
              <a:rPr lang="en-GB" sz="1800" dirty="0" err="1">
                <a:latin typeface="Agency FB" panose="020B0503020202020204" pitchFamily="34" charset="0"/>
              </a:rPr>
              <a:t>service_no</a:t>
            </a:r>
            <a:r>
              <a:rPr lang="en-GB" sz="1800" dirty="0">
                <a:latin typeface="Agency FB" panose="020B0503020202020204" pitchFamily="34" charset="0"/>
              </a:rPr>
              <a:t> ASC);</a:t>
            </a:r>
          </a:p>
          <a:p>
            <a:pPr marL="0" indent="0">
              <a:buNone/>
            </a:pPr>
            <a:endParaRPr lang="en-GB" sz="18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Agency FB" panose="020B0503020202020204" pitchFamily="34" charset="0"/>
              </a:rPr>
              <a:t>CREATE TABLE ks_user39.</a:t>
            </a:r>
            <a:r>
              <a:rPr lang="en-GB" sz="1800" dirty="0">
                <a:solidFill>
                  <a:srgbClr val="FF0000"/>
                </a:solidFill>
                <a:latin typeface="Agency FB" panose="020B0503020202020204" pitchFamily="34" charset="0"/>
              </a:rPr>
              <a:t>Service_by_dep_station </a:t>
            </a:r>
            <a:r>
              <a:rPr lang="en-GB" sz="1800" dirty="0">
                <a:latin typeface="Agency FB" panose="020B0503020202020204" pitchFamily="34" charset="0"/>
              </a:rPr>
              <a:t>(</a:t>
            </a:r>
            <a:r>
              <a:rPr lang="en-GB" sz="1800" dirty="0" err="1">
                <a:latin typeface="Agency FB" panose="020B0503020202020204" pitchFamily="34" charset="0"/>
              </a:rPr>
              <a:t>station_name</a:t>
            </a:r>
            <a:r>
              <a:rPr lang="en-GB" sz="1800" dirty="0">
                <a:latin typeface="Agency FB" panose="020B0503020202020204" pitchFamily="34" charset="0"/>
              </a:rPr>
              <a:t> text PRIMARY KEY, services list&lt;frozen&lt;tuple&lt;int, int, text&gt;&gt;&gt;);</a:t>
            </a:r>
          </a:p>
          <a:p>
            <a:pPr marL="0" indent="0">
              <a:buNone/>
            </a:pPr>
            <a:r>
              <a:rPr lang="en-GB" sz="1800" dirty="0">
                <a:latin typeface="Agency FB" panose="020B0503020202020204" pitchFamily="34" charset="0"/>
              </a:rPr>
              <a:t>CREATE OR REPLACE FUNCTION </a:t>
            </a:r>
            <a:r>
              <a:rPr lang="en-GB" sz="1800" dirty="0" err="1">
                <a:latin typeface="Agency FB" panose="020B0503020202020204" pitchFamily="34" charset="0"/>
              </a:rPr>
              <a:t>lastOfList</a:t>
            </a:r>
            <a:r>
              <a:rPr lang="en-GB" sz="1800" dirty="0">
                <a:latin typeface="Agency FB" panose="020B0503020202020204" pitchFamily="34" charset="0"/>
              </a:rPr>
              <a:t> (input list&lt;text&gt;)  CALLED ON NULL INPUT  RETURNS float LANGUAGE java AS 'return </a:t>
            </a:r>
            <a:r>
              <a:rPr lang="en-GB" sz="1800" dirty="0" err="1">
                <a:latin typeface="Agency FB" panose="020B0503020202020204" pitchFamily="34" charset="0"/>
              </a:rPr>
              <a:t>Integer.valueOf</a:t>
            </a:r>
            <a:r>
              <a:rPr lang="en-GB" sz="1800" dirty="0">
                <a:latin typeface="Agency FB" panose="020B0503020202020204" pitchFamily="34" charset="0"/>
              </a:rPr>
              <a:t>(</a:t>
            </a:r>
            <a:r>
              <a:rPr lang="en-GB" sz="1800" dirty="0" err="1">
                <a:latin typeface="Agency FB" panose="020B0503020202020204" pitchFamily="34" charset="0"/>
              </a:rPr>
              <a:t>input.get</a:t>
            </a:r>
            <a:r>
              <a:rPr lang="en-GB" sz="1800" dirty="0">
                <a:latin typeface="Agency FB" panose="020B0503020202020204" pitchFamily="34" charset="0"/>
              </a:rPr>
              <a:t>(</a:t>
            </a:r>
            <a:r>
              <a:rPr lang="en-GB" sz="1800" dirty="0" err="1">
                <a:latin typeface="Agency FB" panose="020B0503020202020204" pitchFamily="34" charset="0"/>
              </a:rPr>
              <a:t>input.size</a:t>
            </a:r>
            <a:r>
              <a:rPr lang="en-GB" sz="1800" dirty="0">
                <a:latin typeface="Agency FB" panose="020B0503020202020204" pitchFamily="34" charset="0"/>
              </a:rPr>
              <a:t>()-1)); ‘; </a:t>
            </a:r>
          </a:p>
          <a:p>
            <a:pPr marL="0" indent="0">
              <a:buNone/>
            </a:pPr>
            <a:r>
              <a:rPr lang="en-GB" sz="1800" dirty="0">
                <a:latin typeface="Agency FB" panose="020B0503020202020204" pitchFamily="34" charset="0"/>
              </a:rPr>
              <a:t>CREATE OR REPLACE FUNCTION </a:t>
            </a:r>
            <a:r>
              <a:rPr lang="en-GB" sz="1800" dirty="0" err="1">
                <a:latin typeface="Agency FB" panose="020B0503020202020204" pitchFamily="34" charset="0"/>
              </a:rPr>
              <a:t>tuple_distance</a:t>
            </a:r>
            <a:r>
              <a:rPr lang="en-GB" sz="1800" dirty="0">
                <a:latin typeface="Agency FB" panose="020B0503020202020204" pitchFamily="34" charset="0"/>
              </a:rPr>
              <a:t>(input tuple&lt;</a:t>
            </a:r>
            <a:r>
              <a:rPr lang="en-GB" sz="1800" dirty="0" err="1">
                <a:latin typeface="Agency FB" panose="020B0503020202020204" pitchFamily="34" charset="0"/>
              </a:rPr>
              <a:t>int,text,float</a:t>
            </a:r>
            <a:r>
              <a:rPr lang="en-GB" sz="1800" dirty="0">
                <a:latin typeface="Agency FB" panose="020B0503020202020204" pitchFamily="34" charset="0"/>
              </a:rPr>
              <a:t>&gt;)  CALLED ON NULL INPUT  RETURNS float LANGUAGE java AS 'return </a:t>
            </a:r>
            <a:r>
              <a:rPr lang="en-GB" sz="1800" dirty="0" err="1">
                <a:latin typeface="Agency FB" panose="020B0503020202020204" pitchFamily="34" charset="0"/>
              </a:rPr>
              <a:t>Integer.valueOf</a:t>
            </a:r>
            <a:r>
              <a:rPr lang="en-GB" sz="1800" dirty="0">
                <a:latin typeface="Agency FB" panose="020B0503020202020204" pitchFamily="34" charset="0"/>
              </a:rPr>
              <a:t>(</a:t>
            </a:r>
            <a:r>
              <a:rPr lang="en-GB" sz="1800" dirty="0" err="1">
                <a:latin typeface="Agency FB" panose="020B0503020202020204" pitchFamily="34" charset="0"/>
              </a:rPr>
              <a:t>input.get</a:t>
            </a:r>
            <a:r>
              <a:rPr lang="en-GB" sz="1800" dirty="0">
                <a:latin typeface="Agency FB" panose="020B0503020202020204" pitchFamily="34" charset="0"/>
              </a:rPr>
              <a:t>(</a:t>
            </a:r>
            <a:r>
              <a:rPr lang="en-GB" sz="1800" dirty="0" err="1">
                <a:latin typeface="Agency FB" panose="020B0503020202020204" pitchFamily="34" charset="0"/>
              </a:rPr>
              <a:t>input.size</a:t>
            </a:r>
            <a:r>
              <a:rPr lang="en-GB" sz="1800" dirty="0">
                <a:latin typeface="Agency FB" panose="020B0503020202020204" pitchFamily="34" charset="0"/>
              </a:rPr>
              <a:t>()-1)); ';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E484E-D57E-49BC-9BDD-CDBBC2197B1C}"/>
              </a:ext>
            </a:extLst>
          </p:cNvPr>
          <p:cNvSpPr txBox="1"/>
          <p:nvPr/>
        </p:nvSpPr>
        <p:spPr>
          <a:xfrm>
            <a:off x="0" y="4092579"/>
            <a:ext cx="91688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latin typeface="Agency FB" panose="020B0503020202020204" pitchFamily="34" charset="0"/>
              </a:rPr>
              <a:t>Queries F on Travel Table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FF00"/>
                </a:solidFill>
                <a:latin typeface="Agency FB" panose="020B0503020202020204" pitchFamily="34" charset="0"/>
              </a:rPr>
              <a:t> </a:t>
            </a:r>
            <a:r>
              <a:rPr lang="en-GB" sz="1800" dirty="0">
                <a:latin typeface="Agency FB" panose="020B0503020202020204" pitchFamily="34" charset="0"/>
              </a:rPr>
              <a:t>CREATE TABLE ks_user39.</a:t>
            </a:r>
            <a:r>
              <a:rPr lang="en-GB" sz="1800" dirty="0">
                <a:solidFill>
                  <a:srgbClr val="FF0000"/>
                </a:solidFill>
                <a:latin typeface="Agency FB" panose="020B0503020202020204" pitchFamily="34" charset="0"/>
              </a:rPr>
              <a:t>Journey </a:t>
            </a:r>
            <a:r>
              <a:rPr lang="en-GB" sz="1800" dirty="0">
                <a:latin typeface="Agency FB" panose="020B0503020202020204" pitchFamily="34" charset="0"/>
              </a:rPr>
              <a:t>(line text, </a:t>
            </a:r>
            <a:r>
              <a:rPr lang="en-GB" sz="1800" dirty="0" err="1">
                <a:latin typeface="Agency FB" panose="020B0503020202020204" pitchFamily="34" charset="0"/>
              </a:rPr>
              <a:t>service_no</a:t>
            </a:r>
            <a:r>
              <a:rPr lang="en-GB" sz="1800" dirty="0">
                <a:latin typeface="Agency FB" panose="020B0503020202020204" pitchFamily="34" charset="0"/>
              </a:rPr>
              <a:t> </a:t>
            </a:r>
            <a:r>
              <a:rPr lang="en-GB" sz="1800" dirty="0" err="1">
                <a:latin typeface="Agency FB" panose="020B0503020202020204" pitchFamily="34" charset="0"/>
              </a:rPr>
              <a:t>smallint</a:t>
            </a:r>
            <a:r>
              <a:rPr lang="en-GB" sz="1800" dirty="0">
                <a:latin typeface="Agency FB" panose="020B0503020202020204" pitchFamily="34" charset="0"/>
              </a:rPr>
              <a:t>, </a:t>
            </a:r>
            <a:r>
              <a:rPr lang="en-GB" sz="1800" dirty="0" err="1">
                <a:latin typeface="Agency FB" panose="020B0503020202020204" pitchFamily="34" charset="0"/>
              </a:rPr>
              <a:t>vehicle_id</a:t>
            </a:r>
            <a:r>
              <a:rPr lang="en-GB" sz="1800" dirty="0">
                <a:latin typeface="Agency FB" panose="020B0503020202020204" pitchFamily="34" charset="0"/>
              </a:rPr>
              <a:t> int, </a:t>
            </a:r>
            <a:r>
              <a:rPr lang="en-GB" sz="1800" dirty="0" err="1">
                <a:latin typeface="Agency FB" panose="020B0503020202020204" pitchFamily="34" charset="0"/>
              </a:rPr>
              <a:t>driver_name</a:t>
            </a:r>
            <a:r>
              <a:rPr lang="en-GB" sz="1800" dirty="0">
                <a:latin typeface="Agency FB" panose="020B0503020202020204" pitchFamily="34" charset="0"/>
              </a:rPr>
              <a:t> text, date int, delay int, distance float, PRIMARY KEY ((line, </a:t>
            </a:r>
            <a:r>
              <a:rPr lang="en-GB" sz="1800" dirty="0" err="1">
                <a:latin typeface="Agency FB" panose="020B0503020202020204" pitchFamily="34" charset="0"/>
              </a:rPr>
              <a:t>service_no</a:t>
            </a:r>
            <a:r>
              <a:rPr lang="en-GB" sz="1800" dirty="0">
                <a:latin typeface="Agency FB" panose="020B0503020202020204" pitchFamily="34" charset="0"/>
              </a:rPr>
              <a:t>, </a:t>
            </a:r>
            <a:r>
              <a:rPr lang="en-GB" sz="1800" dirty="0" err="1">
                <a:latin typeface="Agency FB" panose="020B0503020202020204" pitchFamily="34" charset="0"/>
              </a:rPr>
              <a:t>vehicle_id</a:t>
            </a:r>
            <a:r>
              <a:rPr lang="en-GB" sz="1800" dirty="0">
                <a:latin typeface="Agency FB" panose="020B0503020202020204" pitchFamily="34" charset="0"/>
              </a:rPr>
              <a:t>, </a:t>
            </a:r>
            <a:r>
              <a:rPr lang="en-GB" sz="1800" dirty="0" err="1">
                <a:latin typeface="Agency FB" panose="020B0503020202020204" pitchFamily="34" charset="0"/>
              </a:rPr>
              <a:t>driver_name</a:t>
            </a:r>
            <a:r>
              <a:rPr lang="en-GB" sz="1800" dirty="0">
                <a:latin typeface="Agency FB" panose="020B0503020202020204" pitchFamily="34" charset="0"/>
              </a:rPr>
              <a:t>), date)) WITH CLUSTERING ORDER BY (date ASC);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7CF780-A32A-41DA-BF9F-B7B46E57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16" y="-130650"/>
            <a:ext cx="2459665" cy="582900"/>
          </a:xfrm>
        </p:spPr>
        <p:txBody>
          <a:bodyPr/>
          <a:lstStyle/>
          <a:p>
            <a:r>
              <a:rPr lang="en-GB" dirty="0">
                <a:latin typeface="Agency FB" panose="020B0503020202020204" pitchFamily="34" charset="0"/>
              </a:rPr>
              <a:t>CQL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9930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9942-EE20-4BF1-8519-4AA52883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955" y="2508532"/>
            <a:ext cx="6880500" cy="582900"/>
          </a:xfrm>
        </p:spPr>
        <p:txBody>
          <a:bodyPr/>
          <a:lstStyle/>
          <a:p>
            <a:r>
              <a:rPr lang="en-GB" sz="5400" dirty="0">
                <a:latin typeface="Agency FB" panose="020B0503020202020204" pitchFamily="34" charset="0"/>
              </a:rPr>
              <a:t>Thanks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9D3C6C-130C-434B-864D-D9B182A4C4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89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805685" y="20537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897" name="Google Shape;1897;p14"/>
          <p:cNvSpPr txBox="1"/>
          <p:nvPr/>
        </p:nvSpPr>
        <p:spPr>
          <a:xfrm>
            <a:off x="1126685" y="804063"/>
            <a:ext cx="28629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8" name="Google Shape;1898;p14"/>
          <p:cNvSpPr txBox="1"/>
          <p:nvPr/>
        </p:nvSpPr>
        <p:spPr>
          <a:xfrm>
            <a:off x="689697" y="922672"/>
            <a:ext cx="3556238" cy="329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gency FB" panose="020B0503020202020204" pitchFamily="34" charset="0"/>
              </a:rPr>
              <a:t>1. Conceptual Schema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gency FB" panose="020B0503020202020204" pitchFamily="34" charset="0"/>
              </a:rPr>
              <a:t>2. Workload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gency FB" panose="020B0503020202020204" pitchFamily="34" charset="0"/>
              </a:rPr>
              <a:t>3. Logical Schema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gency FB" panose="020B0503020202020204" pitchFamily="34" charset="0"/>
              </a:rPr>
              <a:t>4. Database generation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gency FB" panose="020B0503020202020204" pitchFamily="34" charset="0"/>
              </a:rPr>
              <a:t>5. CQL implementation</a:t>
            </a: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422935" y="-41765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75E3-336C-4D47-BEE3-AA89CFBA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745" y="0"/>
            <a:ext cx="6880500" cy="582900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sz="2800" dirty="0">
                <a:latin typeface="Agency FB" panose="020B0503020202020204" pitchFamily="34" charset="0"/>
              </a:rPr>
              <a:t>Conceptual schema</a:t>
            </a:r>
            <a:endParaRPr lang="en-GB" sz="2800" dirty="0">
              <a:latin typeface="Agency FB" panose="020B0503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18D38-26C7-4BEF-BDDB-6B44F302471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39269" y="481430"/>
            <a:ext cx="7987280" cy="759035"/>
          </a:xfrm>
        </p:spPr>
        <p:txBody>
          <a:bodyPr/>
          <a:lstStyle/>
          <a:p>
            <a:pPr marL="101600" indent="0">
              <a:buNone/>
            </a:pPr>
            <a:r>
              <a:rPr lang="en-GB" sz="2400" dirty="0">
                <a:latin typeface="Agency FB" panose="020B0503020202020204" pitchFamily="34" charset="0"/>
              </a:rPr>
              <a:t>       To identify the problem and its specifications we created  ERD schema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AC273-2CC8-42EA-8CF8-D3F1EA6A07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489807-989A-485D-B178-7738796D1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16" y="1064330"/>
            <a:ext cx="6794386" cy="3852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44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AA9918-1700-4E8C-80D8-C86EC280D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907" y="-155943"/>
            <a:ext cx="7095460" cy="1431812"/>
          </a:xfrm>
        </p:spPr>
        <p:txBody>
          <a:bodyPr/>
          <a:lstStyle/>
          <a:p>
            <a:r>
              <a:rPr lang="en-GB" sz="3600" b="1" dirty="0">
                <a:solidFill>
                  <a:srgbClr val="FFFF00"/>
                </a:solidFill>
                <a:latin typeface="Agency FB" panose="020B0503020202020204" pitchFamily="34" charset="0"/>
              </a:rPr>
              <a:t>Workload </a:t>
            </a:r>
            <a:r>
              <a:rPr lang="en-GB" sz="3600" dirty="0">
                <a:solidFill>
                  <a:srgbClr val="FFFF00"/>
                </a:solidFill>
                <a:latin typeface="Agency FB" panose="020B0503020202020204" pitchFamily="34" charset="0"/>
              </a:rPr>
              <a:t> </a:t>
            </a:r>
            <a:r>
              <a:rPr lang="en-GB" sz="3600" b="1" dirty="0">
                <a:solidFill>
                  <a:srgbClr val="FFFF00"/>
                </a:solidFill>
                <a:latin typeface="Agency FB" panose="020B0503020202020204" pitchFamily="34" charset="0"/>
              </a:rPr>
              <a:t>Administrator</a:t>
            </a:r>
            <a:r>
              <a:rPr lang="en-GB" sz="3600" dirty="0">
                <a:solidFill>
                  <a:srgbClr val="FFFF00"/>
                </a:solidFill>
                <a:latin typeface="Agency FB" panose="020B0503020202020204" pitchFamily="34" charset="0"/>
              </a:rPr>
              <a:t> </a:t>
            </a:r>
            <a:br>
              <a:rPr lang="en-GB" sz="3600" dirty="0">
                <a:solidFill>
                  <a:srgbClr val="FFFF00"/>
                </a:solidFill>
                <a:latin typeface="Agency FB" panose="020B0503020202020204" pitchFamily="34" charset="0"/>
              </a:rPr>
            </a:br>
            <a:endParaRPr lang="en-GB" sz="3600" b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BD88420-11DA-4CF5-8466-0ED108D78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71" y="1173694"/>
            <a:ext cx="4263087" cy="21315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D4FB63-2796-4407-8C46-B2D0B43A9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90937"/>
              </p:ext>
            </p:extLst>
          </p:nvPr>
        </p:nvGraphicFramePr>
        <p:xfrm>
          <a:off x="4400111" y="963552"/>
          <a:ext cx="4743689" cy="202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716">
                  <a:extLst>
                    <a:ext uri="{9D8B030D-6E8A-4147-A177-3AD203B41FA5}">
                      <a16:colId xmlns:a16="http://schemas.microsoft.com/office/drawing/2014/main" val="2637361112"/>
                    </a:ext>
                  </a:extLst>
                </a:gridCol>
                <a:gridCol w="1831973">
                  <a:extLst>
                    <a:ext uri="{9D8B030D-6E8A-4147-A177-3AD203B41FA5}">
                      <a16:colId xmlns:a16="http://schemas.microsoft.com/office/drawing/2014/main" val="176781026"/>
                    </a:ext>
                  </a:extLst>
                </a:gridCol>
              </a:tblGrid>
              <a:tr h="257703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156551"/>
                  </a:ext>
                </a:extLst>
              </a:tr>
              <a:tr h="372398">
                <a:tc>
                  <a:txBody>
                    <a:bodyPr/>
                    <a:lstStyle/>
                    <a:p>
                      <a:r>
                        <a:rPr lang="en-US" dirty="0"/>
                        <a:t>Queries A for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Insert/Delete/Update</a:t>
                      </a:r>
                      <a:r>
                        <a:rPr lang="en-US" baseline="0" dirty="0"/>
                        <a:t> a Station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4692"/>
                  </a:ext>
                </a:extLst>
              </a:tr>
              <a:tr h="372398">
                <a:tc>
                  <a:txBody>
                    <a:bodyPr/>
                    <a:lstStyle/>
                    <a:p>
                      <a:r>
                        <a:rPr lang="en-US" dirty="0"/>
                        <a:t>Queries B</a:t>
                      </a:r>
                      <a:r>
                        <a:rPr lang="en-US" baseline="0" dirty="0"/>
                        <a:t> for Vehicle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Insert/Delete/Update</a:t>
                      </a:r>
                      <a:r>
                        <a:rPr lang="en-US" baseline="0" dirty="0"/>
                        <a:t> a Vehicle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791149"/>
                  </a:ext>
                </a:extLst>
              </a:tr>
              <a:tr h="679079">
                <a:tc>
                  <a:txBody>
                    <a:bodyPr/>
                    <a:lstStyle/>
                    <a:p>
                      <a:r>
                        <a:rPr lang="en-US" dirty="0"/>
                        <a:t>Queries C</a:t>
                      </a:r>
                      <a:r>
                        <a:rPr lang="en-US" baseline="0" dirty="0"/>
                        <a:t> for 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Insert/Delete/Update a driver and his </a:t>
                      </a:r>
                      <a:r>
                        <a:rPr lang="en-US" dirty="0" err="1"/>
                        <a:t>skils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45944"/>
                  </a:ext>
                </a:extLst>
              </a:tr>
            </a:tbl>
          </a:graphicData>
        </a:graphic>
      </p:graphicFrame>
      <p:sp>
        <p:nvSpPr>
          <p:cNvPr id="9" name="Google Shape;1915;p16">
            <a:extLst>
              <a:ext uri="{FF2B5EF4-FFF2-40B4-BE49-F238E27FC236}">
                <a16:creationId xmlns:a16="http://schemas.microsoft.com/office/drawing/2014/main" id="{395C3AFC-9D0B-45AB-BE38-FE73DA8A85FC}"/>
              </a:ext>
            </a:extLst>
          </p:cNvPr>
          <p:cNvSpPr txBox="1">
            <a:spLocks/>
          </p:cNvSpPr>
          <p:nvPr/>
        </p:nvSpPr>
        <p:spPr>
          <a:xfrm>
            <a:off x="-343377" y="3367212"/>
            <a:ext cx="4461722" cy="45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/>
            <a:r>
              <a:rPr lang="en-GB" sz="1800" b="1" dirty="0">
                <a:solidFill>
                  <a:schemeClr val="bg1"/>
                </a:solidFill>
              </a:rPr>
              <a:t> </a:t>
            </a:r>
            <a:r>
              <a:rPr lang="en-GB" sz="1800" b="1" dirty="0">
                <a:solidFill>
                  <a:srgbClr val="FFFF00"/>
                </a:solidFill>
              </a:rPr>
              <a:t>use case of Admin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393E1D3-682F-49F7-A367-023517FCA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311" y="3711316"/>
            <a:ext cx="1133664" cy="12687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167AC7-0D61-43A7-BCE4-B556CA969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610" y="3711316"/>
            <a:ext cx="1576364" cy="12687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82E4B4-D93C-4223-8EF6-8054462BD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3674" y="3711316"/>
            <a:ext cx="1292811" cy="1268781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A9363501-C9D4-4086-9F0D-0971705C052E}"/>
              </a:ext>
            </a:extLst>
          </p:cNvPr>
          <p:cNvSpPr/>
          <p:nvPr/>
        </p:nvSpPr>
        <p:spPr>
          <a:xfrm>
            <a:off x="6235596" y="3334189"/>
            <a:ext cx="432391" cy="368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302055-CC29-476B-83E0-47AA07B6512E}"/>
              </a:ext>
            </a:extLst>
          </p:cNvPr>
          <p:cNvSpPr txBox="1"/>
          <p:nvPr/>
        </p:nvSpPr>
        <p:spPr>
          <a:xfrm>
            <a:off x="522255" y="4566049"/>
            <a:ext cx="2782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FF00"/>
                </a:solidFill>
              </a:rPr>
              <a:t>First version of logical schema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3E52F0D-AEA7-4DE5-AFB2-22378204ABEE}"/>
              </a:ext>
            </a:extLst>
          </p:cNvPr>
          <p:cNvSpPr/>
          <p:nvPr/>
        </p:nvSpPr>
        <p:spPr>
          <a:xfrm>
            <a:off x="3305226" y="4661706"/>
            <a:ext cx="783352" cy="155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368C989-0B2B-4DFE-B6B7-EE54AAF9A261}"/>
              </a:ext>
            </a:extLst>
          </p:cNvPr>
          <p:cNvSpPr txBox="1">
            <a:spLocks/>
          </p:cNvSpPr>
          <p:nvPr/>
        </p:nvSpPr>
        <p:spPr>
          <a:xfrm>
            <a:off x="1557875" y="7088"/>
            <a:ext cx="5401339" cy="6450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b="1" dirty="0">
                <a:solidFill>
                  <a:srgbClr val="FF0000"/>
                </a:solidFill>
                <a:latin typeface="Agency FB" panose="020B0503020202020204" pitchFamily="34" charset="0"/>
              </a:rPr>
              <a:t>             Workload </a:t>
            </a:r>
            <a:r>
              <a:rPr lang="en-GB" sz="3600" b="1" i="0" dirty="0">
                <a:solidFill>
                  <a:srgbClr val="FF0000"/>
                </a:solidFill>
                <a:latin typeface="Agency FB" panose="020B0503020202020204" pitchFamily="34" charset="0"/>
              </a:rPr>
              <a:t>Driver</a:t>
            </a:r>
          </a:p>
          <a:p>
            <a:endParaRPr lang="en-GB" sz="36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15409DE-1504-48C3-8AAF-6579353D4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30" y="737191"/>
            <a:ext cx="6620540" cy="35470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915;p16">
            <a:extLst>
              <a:ext uri="{FF2B5EF4-FFF2-40B4-BE49-F238E27FC236}">
                <a16:creationId xmlns:a16="http://schemas.microsoft.com/office/drawing/2014/main" id="{002643EA-E163-4B52-8D8E-84843B5BBA34}"/>
              </a:ext>
            </a:extLst>
          </p:cNvPr>
          <p:cNvSpPr txBox="1">
            <a:spLocks/>
          </p:cNvSpPr>
          <p:nvPr/>
        </p:nvSpPr>
        <p:spPr>
          <a:xfrm>
            <a:off x="579678" y="652130"/>
            <a:ext cx="4743689" cy="64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Bef>
                <a:spcPts val="0"/>
              </a:spcBef>
              <a:buFont typeface="Merriweather"/>
              <a:buNone/>
            </a:pPr>
            <a:endParaRPr lang="en-GB" sz="2400" b="1" i="0" dirty="0">
              <a:solidFill>
                <a:srgbClr val="FF0000"/>
              </a:solidFill>
            </a:endParaRPr>
          </a:p>
        </p:txBody>
      </p:sp>
      <p:sp>
        <p:nvSpPr>
          <p:cNvPr id="4" name="Google Shape;1915;p16">
            <a:extLst>
              <a:ext uri="{FF2B5EF4-FFF2-40B4-BE49-F238E27FC236}">
                <a16:creationId xmlns:a16="http://schemas.microsoft.com/office/drawing/2014/main" id="{50D7555B-DBDA-4986-8A72-30CE7BAE1037}"/>
              </a:ext>
            </a:extLst>
          </p:cNvPr>
          <p:cNvSpPr txBox="1">
            <a:spLocks/>
          </p:cNvSpPr>
          <p:nvPr/>
        </p:nvSpPr>
        <p:spPr>
          <a:xfrm>
            <a:off x="786808" y="4491370"/>
            <a:ext cx="4019108" cy="45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/>
            <a:r>
              <a:rPr lang="en-GB" sz="1800" dirty="0">
                <a:solidFill>
                  <a:srgbClr val="FF0000"/>
                </a:solidFill>
              </a:rPr>
              <a:t> use case of Admin and vehicle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95545" y="301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8B8CF9F2-AAF7-42F5-BB9E-B73F5FF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9143801" cy="51797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15;p16">
            <a:extLst>
              <a:ext uri="{FF2B5EF4-FFF2-40B4-BE49-F238E27FC236}">
                <a16:creationId xmlns:a16="http://schemas.microsoft.com/office/drawing/2014/main" id="{D5F6CDE6-0F21-412C-B5E6-BE9C31361A60}"/>
              </a:ext>
            </a:extLst>
          </p:cNvPr>
          <p:cNvSpPr txBox="1">
            <a:spLocks/>
          </p:cNvSpPr>
          <p:nvPr/>
        </p:nvSpPr>
        <p:spPr>
          <a:xfrm>
            <a:off x="1131750" y="4643945"/>
            <a:ext cx="4019108" cy="45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/>
            <a:r>
              <a:rPr lang="en-GB" sz="1800" dirty="0">
                <a:solidFill>
                  <a:srgbClr val="FF0000"/>
                </a:solidFill>
              </a:rPr>
              <a:t> Sequence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3352799" y="0"/>
            <a:ext cx="2970029" cy="5812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FFFFFF"/>
                </a:solidFill>
                <a:latin typeface="Agency FB" panose="020B0503020202020204" pitchFamily="34" charset="0"/>
              </a:rPr>
              <a:t>Workload driver</a:t>
            </a:r>
            <a:endParaRPr sz="36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A409C-6B13-4CB9-A090-1470C64F6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6" y="1006550"/>
            <a:ext cx="3473302" cy="1701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70C17A-1739-4DAC-9683-60599A71B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088" y="2222451"/>
            <a:ext cx="1282519" cy="1435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FF5EDE-B94A-437A-B335-72AC1036A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862" y="2114252"/>
            <a:ext cx="1692549" cy="1362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241BCC-7B1F-420B-BF55-61DD0C530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1163" y="2061389"/>
            <a:ext cx="1192837" cy="20926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0C4438-96CD-42E7-95B9-B31BAC629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6451" y="3558990"/>
            <a:ext cx="1097375" cy="1527180"/>
          </a:xfrm>
          <a:prstGeom prst="rect">
            <a:avLst/>
          </a:prstGeom>
        </p:spPr>
      </p:pic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AFF8CE4C-FD09-4A21-869F-ED1D5D2319E4}"/>
              </a:ext>
            </a:extLst>
          </p:cNvPr>
          <p:cNvSpPr/>
          <p:nvPr/>
        </p:nvSpPr>
        <p:spPr>
          <a:xfrm flipV="1">
            <a:off x="3693692" y="1458861"/>
            <a:ext cx="1013637" cy="496186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4FB35F-33DF-4C8C-A081-351AD53894E9}"/>
              </a:ext>
            </a:extLst>
          </p:cNvPr>
          <p:cNvSpPr txBox="1"/>
          <p:nvPr/>
        </p:nvSpPr>
        <p:spPr>
          <a:xfrm>
            <a:off x="4898064" y="88317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Second version of logical schema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6BEDD37A-C0FB-48F2-A389-BEF74EA0E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" y="0"/>
            <a:ext cx="9094181" cy="50681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A2341BC-12F5-4621-BE7D-BACD92AE8C5B}"/>
              </a:ext>
            </a:extLst>
          </p:cNvPr>
          <p:cNvSpPr txBox="1"/>
          <p:nvPr/>
        </p:nvSpPr>
        <p:spPr>
          <a:xfrm>
            <a:off x="2642191" y="75313"/>
            <a:ext cx="4603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  <a:latin typeface="Agency FB" panose="020B0503020202020204" pitchFamily="34" charset="0"/>
              </a:rPr>
              <a:t>WorkLoad</a:t>
            </a:r>
            <a:r>
              <a:rPr lang="en-GB" sz="2400" dirty="0">
                <a:solidFill>
                  <a:srgbClr val="FF0000"/>
                </a:solidFill>
                <a:latin typeface="Agency FB" panose="020B0503020202020204" pitchFamily="34" charset="0"/>
              </a:rPr>
              <a:t> - Allocation of Vehicle and Driver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1276A-5CA9-47ED-95FE-D0EEA2AF5BF2}"/>
              </a:ext>
            </a:extLst>
          </p:cNvPr>
          <p:cNvSpPr txBox="1"/>
          <p:nvPr/>
        </p:nvSpPr>
        <p:spPr>
          <a:xfrm>
            <a:off x="2370017" y="-25254"/>
            <a:ext cx="4603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Agency FB" panose="020B0503020202020204" pitchFamily="34" charset="0"/>
              </a:rPr>
              <a:t>Workload - Allocation of Vehicle and Driver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0A54EC-E275-4FA4-86B9-FF5F77556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979"/>
            <a:ext cx="4671965" cy="22487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19CFDC-3C84-47E4-9A10-89A019B04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182" y="536978"/>
            <a:ext cx="858901" cy="9637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359BEA-B28A-478F-8DD5-615123D9E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979" y="542312"/>
            <a:ext cx="1253430" cy="6538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4020FC-B0C2-4A33-BEC7-1B8EFB302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4880" y="1899684"/>
            <a:ext cx="1344967" cy="46166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4D2DF6-ACA9-47C8-B60F-AB0832657356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7070083" y="869246"/>
            <a:ext cx="682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EA4216-BD5D-41E9-B3B8-CBA1CE5C098B}"/>
              </a:ext>
            </a:extLst>
          </p:cNvPr>
          <p:cNvCxnSpPr>
            <a:endCxn id="18" idx="2"/>
          </p:cNvCxnSpPr>
          <p:nvPr/>
        </p:nvCxnSpPr>
        <p:spPr>
          <a:xfrm flipV="1">
            <a:off x="6585098" y="1500745"/>
            <a:ext cx="55535" cy="39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49DFD764-6520-42D0-8602-C8D0AF7177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9747" y="3032158"/>
            <a:ext cx="1293101" cy="1383793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54A5A637-330B-4DF7-815E-5D95E11F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241" y="3477202"/>
            <a:ext cx="276447" cy="45719"/>
          </a:xfrm>
        </p:spPr>
        <p:txBody>
          <a:bodyPr>
            <a:normAutofit fontScale="90000"/>
          </a:bodyPr>
          <a:lstStyle/>
          <a:p>
            <a:r>
              <a:rPr lang="en-US" sz="1200" dirty="0">
                <a:solidFill>
                  <a:schemeClr val="tx1"/>
                </a:solidFill>
                <a:latin typeface="Agency FB" panose="020B0503020202020204" pitchFamily="34" charset="0"/>
              </a:rPr>
              <a:t>c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84DE472-57AD-4379-91FF-9FAFA681435D}"/>
              </a:ext>
            </a:extLst>
          </p:cNvPr>
          <p:cNvSpPr txBox="1">
            <a:spLocks/>
          </p:cNvSpPr>
          <p:nvPr/>
        </p:nvSpPr>
        <p:spPr>
          <a:xfrm>
            <a:off x="3674254" y="3724054"/>
            <a:ext cx="501506" cy="13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1200">
                <a:solidFill>
                  <a:schemeClr val="tx1"/>
                </a:solidFill>
                <a:latin typeface="Agency FB" panose="020B0503020202020204" pitchFamily="34" charset="0"/>
              </a:rPr>
              <a:t>c</a:t>
            </a:r>
            <a:endParaRPr lang="en-US" sz="12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C824B71-A73A-454F-B1D6-149BC0E7C562}"/>
              </a:ext>
            </a:extLst>
          </p:cNvPr>
          <p:cNvSpPr txBox="1">
            <a:spLocks/>
          </p:cNvSpPr>
          <p:nvPr/>
        </p:nvSpPr>
        <p:spPr>
          <a:xfrm>
            <a:off x="5406916" y="2797184"/>
            <a:ext cx="2356364" cy="69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  <a:latin typeface="Agency FB" panose="020B0503020202020204" pitchFamily="34" charset="0"/>
              </a:rPr>
              <a:t>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6B5B0D-FB4A-48A2-AA7A-B21E39EA5B73}"/>
              </a:ext>
            </a:extLst>
          </p:cNvPr>
          <p:cNvSpPr txBox="1"/>
          <p:nvPr/>
        </p:nvSpPr>
        <p:spPr>
          <a:xfrm>
            <a:off x="-92384" y="3724054"/>
            <a:ext cx="3452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Third version of logical schema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48608213-B8C8-489F-86EF-4A2E58BF6DDB}"/>
              </a:ext>
            </a:extLst>
          </p:cNvPr>
          <p:cNvSpPr/>
          <p:nvPr/>
        </p:nvSpPr>
        <p:spPr>
          <a:xfrm>
            <a:off x="2335982" y="2782152"/>
            <a:ext cx="306209" cy="740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831A410-30D2-4D2E-BD2E-5E6519AE5D6B}"/>
              </a:ext>
            </a:extLst>
          </p:cNvPr>
          <p:cNvSpPr/>
          <p:nvPr/>
        </p:nvSpPr>
        <p:spPr>
          <a:xfrm>
            <a:off x="3551274" y="3593805"/>
            <a:ext cx="1481470" cy="263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843ACE3-219C-463C-80F8-67ADD107E4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4694" y="2020186"/>
            <a:ext cx="1297549" cy="2395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1264</Words>
  <Application>Microsoft Office PowerPoint</Application>
  <PresentationFormat>On-screen Show (16:9)</PresentationFormat>
  <Paragraphs>172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Merriweather</vt:lpstr>
      <vt:lpstr>Agency FB</vt:lpstr>
      <vt:lpstr>Amatic SC</vt:lpstr>
      <vt:lpstr>Arial</vt:lpstr>
      <vt:lpstr>Nathaniel template</vt:lpstr>
      <vt:lpstr>The design and the implementation of the distributed data management layer for the metro mobile application </vt:lpstr>
      <vt:lpstr>Introduction</vt:lpstr>
      <vt:lpstr> Conceptual schema</vt:lpstr>
      <vt:lpstr>Workload  Administrator  </vt:lpstr>
      <vt:lpstr>PowerPoint Presentation</vt:lpstr>
      <vt:lpstr>PowerPoint Presentation</vt:lpstr>
      <vt:lpstr>Workload driver</vt:lpstr>
      <vt:lpstr>PowerPoint Presentation</vt:lpstr>
      <vt:lpstr>c</vt:lpstr>
      <vt:lpstr>A picture is worth a thousand words</vt:lpstr>
      <vt:lpstr>Workload Time table</vt:lpstr>
      <vt:lpstr>PowerPoint Presentation</vt:lpstr>
      <vt:lpstr>PowerPoint Presentation</vt:lpstr>
      <vt:lpstr>PowerPoint Presentation</vt:lpstr>
      <vt:lpstr>Data Generation</vt:lpstr>
      <vt:lpstr>CQL implementation</vt:lpstr>
      <vt:lpstr>CQL implementation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and the implementation of the distributed data management layer for the metro mobile application</dc:title>
  <dc:creator>Unige</dc:creator>
  <cp:lastModifiedBy>nithyanand reddy</cp:lastModifiedBy>
  <cp:revision>59</cp:revision>
  <dcterms:modified xsi:type="dcterms:W3CDTF">2020-07-12T21:37:42Z</dcterms:modified>
</cp:coreProperties>
</file>