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85" r:id="rId12"/>
    <p:sldId id="267" r:id="rId13"/>
    <p:sldId id="270" r:id="rId14"/>
    <p:sldId id="278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Muli Light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Poppins Light" panose="020B060402020202020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EDEE9-5E19-49F3-86D1-743E016CFC44}">
  <a:tblStyle styleId="{391EDEE9-5E19-49F3-86D1-743E016CF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Predicting Profit of Startup Company</a:t>
            </a:r>
            <a:br>
              <a:rPr lang="en-US" sz="4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3200" dirty="0">
                <a:solidFill>
                  <a:schemeClr val="bg1">
                    <a:lumMod val="50000"/>
                  </a:schemeClr>
                </a:solidFill>
              </a:rPr>
              <a:t>Professor: Luca Oneto</a:t>
            </a:r>
            <a:br>
              <a:rPr lang="it-IT" sz="32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 is a way to measure the uncertainty of the world"</a:t>
            </a:r>
            <a:b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Luca Oneto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97980" y="77736"/>
            <a:ext cx="6300300" cy="6433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   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Model and Evaluation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114717" y="2713463"/>
            <a:ext cx="8687312" cy="22122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>
              <a:defRPr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Linear Regression: 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linear regression is useful for finding relationship between two continuous variables One is predictor or independent variable and other is response or dependent variable.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>
              <a:defRPr/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mean square error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r^2 score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used to evaluate the model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lvl="1">
              <a:defRPr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mean square error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case is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0.2914</a:t>
            </a:r>
          </a:p>
          <a:p>
            <a:pPr marL="0" lvl="1">
              <a:defRPr/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Training:  0.945848</a:t>
            </a:r>
          </a:p>
          <a:p>
            <a:pPr marL="0" lvl="1">
              <a:defRPr/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Testing:  0.915068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Image 2" descr="reg.png">
            <a:extLst>
              <a:ext uri="{FF2B5EF4-FFF2-40B4-BE49-F238E27FC236}">
                <a16:creationId xmlns:a16="http://schemas.microsoft.com/office/drawing/2014/main" id="{8C1618A6-3712-490A-8255-E2C99BA9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112"/>
            <a:ext cx="4305327" cy="2064728"/>
          </a:xfrm>
          <a:prstGeom prst="rect">
            <a:avLst/>
          </a:prstGeom>
        </p:spPr>
      </p:pic>
      <p:pic>
        <p:nvPicPr>
          <p:cNvPr id="8" name="Image 3" descr="linear.png">
            <a:extLst>
              <a:ext uri="{FF2B5EF4-FFF2-40B4-BE49-F238E27FC236}">
                <a16:creationId xmlns:a16="http://schemas.microsoft.com/office/drawing/2014/main" id="{7F0BCBED-FB21-4BD9-AAE1-CD92D9E385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8898" y="4021681"/>
            <a:ext cx="1947305" cy="924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05EEB-69BF-4883-A41C-ABC532ED6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654" y="721112"/>
            <a:ext cx="3330498" cy="1850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3EF6-D281-4596-812E-9CF3716F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898" y="76526"/>
            <a:ext cx="7225851" cy="857400"/>
          </a:xfrm>
        </p:spPr>
        <p:txBody>
          <a:bodyPr/>
          <a:lstStyle/>
          <a:p>
            <a:r>
              <a:rPr lang="en-IN" sz="4000" dirty="0"/>
              <a:t>               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Regularization</a:t>
            </a:r>
            <a:endParaRPr lang="en-GB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4EA3-1A06-4C54-8DD4-1D12A7FC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33926"/>
            <a:ext cx="8572084" cy="3991799"/>
          </a:xfrm>
        </p:spPr>
        <p:txBody>
          <a:bodyPr/>
          <a:lstStyle/>
          <a:p>
            <a:r>
              <a:rPr lang="en-US" dirty="0"/>
              <a:t>This is a form of regression, that constrains/ regularizes or </a:t>
            </a:r>
            <a:r>
              <a:rPr lang="en-US" dirty="0">
                <a:solidFill>
                  <a:srgbClr val="FF0000"/>
                </a:solidFill>
              </a:rPr>
              <a:t>shrinks the coefficient </a:t>
            </a:r>
            <a:r>
              <a:rPr lang="en-US" dirty="0"/>
              <a:t>estimates towards zero by adding a little </a:t>
            </a:r>
            <a:r>
              <a:rPr lang="en-US" dirty="0">
                <a:solidFill>
                  <a:srgbClr val="FF0000"/>
                </a:solidFill>
              </a:rPr>
              <a:t>bias</a:t>
            </a:r>
            <a:r>
              <a:rPr lang="en-US" dirty="0"/>
              <a:t> and that reduces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avoid the risk of </a:t>
            </a:r>
            <a:r>
              <a:rPr lang="en-US" dirty="0">
                <a:solidFill>
                  <a:srgbClr val="FF0000"/>
                </a:solidFill>
              </a:rPr>
              <a:t>overfitting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λ </a:t>
            </a:r>
            <a:r>
              <a:rPr lang="en-US" dirty="0"/>
              <a:t>is the tuning </a:t>
            </a:r>
            <a:r>
              <a:rPr lang="en-US" dirty="0">
                <a:solidFill>
                  <a:srgbClr val="FF0000"/>
                </a:solidFill>
              </a:rPr>
              <a:t>Hyperparameter</a:t>
            </a:r>
            <a:r>
              <a:rPr lang="en-US" dirty="0"/>
              <a:t> that decides how much we want to penalize the flexibility of our model. When λ = 0, the penalty term has no eﬀect. </a:t>
            </a:r>
          </a:p>
          <a:p>
            <a:r>
              <a:rPr lang="en-US" dirty="0"/>
              <a:t>This Hyperparameter has to learn from cross validation.</a:t>
            </a:r>
          </a:p>
          <a:p>
            <a:r>
              <a:rPr lang="en-GB" dirty="0">
                <a:solidFill>
                  <a:srgbClr val="FF0000"/>
                </a:solidFill>
              </a:rPr>
              <a:t>Ridge (L2)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Lasso (L1) </a:t>
            </a:r>
            <a:r>
              <a:rPr lang="en-GB" dirty="0"/>
              <a:t>regression are some of the simple techniques to reduce model complexity and prevent over-fitting which may result from simple linear regression.</a:t>
            </a:r>
          </a:p>
          <a:p>
            <a:r>
              <a:rPr lang="en-GB" b="1" dirty="0">
                <a:solidFill>
                  <a:srgbClr val="FF0000"/>
                </a:solidFill>
              </a:rPr>
              <a:t>Grid</a:t>
            </a:r>
            <a:r>
              <a:rPr lang="en-GB" dirty="0">
                <a:solidFill>
                  <a:srgbClr val="FF0000"/>
                </a:solidFill>
              </a:rPr>
              <a:t>-</a:t>
            </a:r>
            <a:r>
              <a:rPr lang="en-GB" b="1" dirty="0">
                <a:solidFill>
                  <a:srgbClr val="FF0000"/>
                </a:solidFill>
              </a:rPr>
              <a:t>searching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dirty="0"/>
              <a:t>is the process of scanning the data to </a:t>
            </a:r>
            <a:r>
              <a:rPr lang="en-GB" dirty="0">
                <a:solidFill>
                  <a:srgbClr val="FF0000"/>
                </a:solidFill>
              </a:rPr>
              <a:t>configure optimal parameters </a:t>
            </a:r>
            <a:r>
              <a:rPr lang="en-GB" dirty="0"/>
              <a:t>for a given model. </a:t>
            </a:r>
            <a:r>
              <a:rPr lang="en-GB" b="1" dirty="0"/>
              <a:t>Grid</a:t>
            </a:r>
            <a:r>
              <a:rPr lang="en-GB" dirty="0"/>
              <a:t>-</a:t>
            </a:r>
            <a:r>
              <a:rPr lang="en-GB" b="1" dirty="0"/>
              <a:t>searching</a:t>
            </a:r>
            <a:r>
              <a:rPr lang="en-GB" dirty="0"/>
              <a:t> can be applied across models to calculate the best parameters to use for any given model.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A074-19B0-4E1B-8385-2781ECF64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25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1583249" y="92259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     Regularization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06657" y="4457978"/>
            <a:ext cx="5895000" cy="686724"/>
            <a:chOff x="1431325" y="2473842"/>
            <a:chExt cx="5895000" cy="686724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4970977" y="2495458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780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I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   </a:t>
              </a:r>
              <a:r>
                <a:rPr lang="en-IN" sz="16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Testing: 0.915073</a:t>
              </a: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66825" y="2503566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780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I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IN" sz="16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Training: 0.945848</a:t>
              </a: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3" y="2616792"/>
              <a:ext cx="724203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Ridge</a:t>
              </a: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292322" y="3750078"/>
            <a:ext cx="5950087" cy="702088"/>
            <a:chOff x="1443649" y="2442262"/>
            <a:chExt cx="5950087" cy="702088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55836" y="248218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780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IN" sz="16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Testing: 0.926548</a:t>
              </a:r>
            </a:p>
            <a:p>
              <a:pPr marL="1778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</a:pPr>
              <a:endParaRPr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00985" y="244226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780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I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  </a:t>
              </a:r>
              <a:r>
                <a:rPr lang="en-IN" sz="16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Training: 0.944021</a:t>
              </a:r>
            </a:p>
          </p:txBody>
        </p:sp>
        <p:sp>
          <p:nvSpPr>
            <p:cNvPr id="170" name="Google Shape;170;p25"/>
            <p:cNvSpPr/>
            <p:nvPr/>
          </p:nvSpPr>
          <p:spPr>
            <a:xfrm rot="16200000">
              <a:off x="1764199" y="2153291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3" y="2616792"/>
              <a:ext cx="715523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Lass</a:t>
              </a:r>
              <a:r>
                <a:rPr lang="en-GB" dirty="0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o</a:t>
              </a:r>
              <a:endParaRPr lang="en" dirty="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262047" y="3105328"/>
            <a:ext cx="5899049" cy="670508"/>
            <a:chOff x="1431325" y="2473842"/>
            <a:chExt cx="5913600" cy="670508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78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</a:pPr>
              <a:r>
                <a:rPr lang="en-IN" sz="16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Training: 0.945848</a:t>
              </a:r>
              <a:endParaRPr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162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2505248-797F-457D-8811-6B96B1E11E59}"/>
              </a:ext>
            </a:extLst>
          </p:cNvPr>
          <p:cNvSpPr txBox="1">
            <a:spLocks/>
          </p:cNvSpPr>
          <p:nvPr/>
        </p:nvSpPr>
        <p:spPr>
          <a:xfrm>
            <a:off x="447357" y="1171821"/>
            <a:ext cx="8572084" cy="15565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Ridge regression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shrinks the coefficients and it helps to reduce the model </a:t>
            </a:r>
            <a:r>
              <a:rPr lang="en-GB" sz="1600" dirty="0">
                <a:solidFill>
                  <a:srgbClr val="FF0000"/>
                </a:solidFill>
              </a:rPr>
              <a:t>complexity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dirty="0">
                <a:solidFill>
                  <a:srgbClr val="FF0000"/>
                </a:solidFill>
              </a:rPr>
              <a:t>multi-collinearity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. Ridge hyperparameter </a:t>
            </a:r>
            <a:r>
              <a:rPr lang="en-GB" sz="1600" dirty="0">
                <a:solidFill>
                  <a:srgbClr val="00B050"/>
                </a:solidFill>
              </a:rPr>
              <a:t>(0.001)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Lasso regression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not only helps in reducing </a:t>
            </a:r>
            <a:r>
              <a:rPr lang="en-GB" sz="1600" dirty="0">
                <a:solidFill>
                  <a:srgbClr val="FF0000"/>
                </a:solidFill>
              </a:rPr>
              <a:t>over-fitting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but it can help us in </a:t>
            </a:r>
            <a:r>
              <a:rPr lang="en-GB" sz="1600" dirty="0">
                <a:solidFill>
                  <a:srgbClr val="FF0000"/>
                </a:solidFill>
              </a:rPr>
              <a:t>feature selection.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Lasso hyperparameter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00B050"/>
                </a:solidFill>
              </a:rPr>
              <a:t>(0.03)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4" name="Google Shape;173;p25">
            <a:extLst>
              <a:ext uri="{FF2B5EF4-FFF2-40B4-BE49-F238E27FC236}">
                <a16:creationId xmlns:a16="http://schemas.microsoft.com/office/drawing/2014/main" id="{F8CEDE4F-1FC9-4623-A219-60EF4151DB10}"/>
              </a:ext>
            </a:extLst>
          </p:cNvPr>
          <p:cNvSpPr/>
          <p:nvPr/>
        </p:nvSpPr>
        <p:spPr>
          <a:xfrm>
            <a:off x="836757" y="3245969"/>
            <a:ext cx="715523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Linear</a:t>
            </a:r>
          </a:p>
        </p:txBody>
      </p:sp>
      <p:sp>
        <p:nvSpPr>
          <p:cNvPr id="35" name="Google Shape;168;p25">
            <a:extLst>
              <a:ext uri="{FF2B5EF4-FFF2-40B4-BE49-F238E27FC236}">
                <a16:creationId xmlns:a16="http://schemas.microsoft.com/office/drawing/2014/main" id="{4C71F0E8-0C22-412A-A85F-E318E3B53D24}"/>
              </a:ext>
            </a:extLst>
          </p:cNvPr>
          <p:cNvSpPr txBox="1"/>
          <p:nvPr/>
        </p:nvSpPr>
        <p:spPr>
          <a:xfrm>
            <a:off x="3823196" y="3104247"/>
            <a:ext cx="2337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</a:pPr>
            <a:r>
              <a:rPr lang="en-I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Testing: 0.915068</a:t>
            </a:r>
            <a:endParaRPr sz="16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Google Shape;172;p25">
            <a:extLst>
              <a:ext uri="{FF2B5EF4-FFF2-40B4-BE49-F238E27FC236}">
                <a16:creationId xmlns:a16="http://schemas.microsoft.com/office/drawing/2014/main" id="{12C23A6A-FD1F-4E34-A57B-35E1240C5FC4}"/>
              </a:ext>
            </a:extLst>
          </p:cNvPr>
          <p:cNvSpPr/>
          <p:nvPr/>
        </p:nvSpPr>
        <p:spPr>
          <a:xfrm>
            <a:off x="370434" y="3217047"/>
            <a:ext cx="431400" cy="431400"/>
          </a:xfrm>
          <a:prstGeom prst="pie">
            <a:avLst>
              <a:gd name="adj1" fmla="val 16226349"/>
              <a:gd name="adj2" fmla="val 10795968"/>
            </a:avLst>
          </a:prstGeom>
          <a:solidFill>
            <a:srgbClr val="A7D8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877"/>
            <a:ext cx="7772400" cy="7848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sz="4000" dirty="0">
                <a:solidFill>
                  <a:schemeClr val="bg1"/>
                </a:solidFill>
              </a:rPr>
              <a:t>                  Conclusion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0" y="627822"/>
            <a:ext cx="5367454" cy="4360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IN" sz="1600" dirty="0"/>
              <a:t>We saw that there is a accuracy increased using regularization.</a:t>
            </a:r>
          </a:p>
          <a:p>
            <a:pPr>
              <a:buClr>
                <a:schemeClr val="bg1"/>
              </a:buClr>
            </a:pPr>
            <a:r>
              <a:rPr lang="en-IN" sz="1600" dirty="0"/>
              <a:t> Regularization solves problem of  fighting overfitting,</a:t>
            </a:r>
            <a:r>
              <a:rPr lang="en-GB" sz="1600" dirty="0"/>
              <a:t> multi-collinearity, reduce model complexity.</a:t>
            </a:r>
          </a:p>
          <a:p>
            <a:pPr>
              <a:buClr>
                <a:schemeClr val="bg1"/>
              </a:buClr>
              <a:buSzPct val="135000"/>
            </a:pPr>
            <a:r>
              <a:rPr lang="en-US" sz="1600" dirty="0"/>
              <a:t>Regularization </a:t>
            </a:r>
            <a:r>
              <a:rPr lang="en-GB" sz="1600" dirty="0"/>
              <a:t>technique allows to decrease the variance at the cost of introducing some bias. </a:t>
            </a:r>
          </a:p>
          <a:p>
            <a:pPr>
              <a:buClr>
                <a:schemeClr val="bg1"/>
              </a:buClr>
            </a:pPr>
            <a:r>
              <a:rPr lang="en-GB" sz="1600" dirty="0"/>
              <a:t>Finding a good bias-variance trade-off allows to minimize the model's total error.</a:t>
            </a:r>
          </a:p>
          <a:p>
            <a:pPr>
              <a:buClr>
                <a:schemeClr val="bg1"/>
              </a:buClr>
            </a:pPr>
            <a:r>
              <a:rPr lang="en-GB" sz="1600" dirty="0"/>
              <a:t>Finding a best hyperparameter is very important as it  may lead to wrong conclusions</a:t>
            </a:r>
          </a:p>
          <a:p>
            <a:pPr>
              <a:buClr>
                <a:schemeClr val="bg1"/>
              </a:buClr>
            </a:pPr>
            <a:r>
              <a:rPr lang="en-US" sz="1600" dirty="0"/>
              <a:t>Pay attention when we tune hyperparameter, tuning more than required may lead us to </a:t>
            </a:r>
            <a:r>
              <a:rPr lang="en-US" sz="1600" dirty="0">
                <a:solidFill>
                  <a:srgbClr val="FF0000"/>
                </a:solidFill>
              </a:rPr>
              <a:t>underfitting problem</a:t>
            </a:r>
          </a:p>
          <a:p>
            <a:pPr>
              <a:buClr>
                <a:schemeClr val="bg1"/>
              </a:buClr>
            </a:pPr>
            <a:endParaRPr lang="en-GB" sz="1600" dirty="0"/>
          </a:p>
          <a:p>
            <a:pPr marL="342900" indent="-342900" algn="just"/>
            <a:endParaRPr sz="2000"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750741" y="198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            Objective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18362-E4BB-49E0-97DB-CDC18C17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6" y="1238549"/>
            <a:ext cx="5349704" cy="2164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2176350" y="107607"/>
            <a:ext cx="4791300" cy="6581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sz="4000" dirty="0">
                <a:solidFill>
                  <a:schemeClr val="bg1">
                    <a:lumMod val="50000"/>
                  </a:schemeClr>
                </a:solidFill>
              </a:rPr>
              <a:t>Goal of the Project</a:t>
            </a:r>
            <a:endParaRPr sz="4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544551" y="765716"/>
            <a:ext cx="8145966" cy="11299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Aim of the project is to predict the profit of startup company, based few metrics as Research &amp; development, Administration, Market Spend, State, Profit. </a:t>
            </a:r>
            <a:endParaRPr sz="20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2CE0A-7DEF-4D1E-8422-C16FB86C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3" y="1951627"/>
            <a:ext cx="4380101" cy="272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AB5C7-6078-4B93-89CC-31049FD6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219" y="1561798"/>
            <a:ext cx="3208298" cy="518205"/>
          </a:xfrm>
          <a:prstGeom prst="rect">
            <a:avLst/>
          </a:prstGeom>
        </p:spPr>
      </p:pic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96C43972-754C-4E82-AA7C-027AA2CA5122}"/>
              </a:ext>
            </a:extLst>
          </p:cNvPr>
          <p:cNvSpPr txBox="1">
            <a:spLocks/>
          </p:cNvSpPr>
          <p:nvPr/>
        </p:nvSpPr>
        <p:spPr>
          <a:xfrm>
            <a:off x="4833584" y="1916451"/>
            <a:ext cx="4195700" cy="49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just">
              <a:buFont typeface="Muli Light"/>
              <a:buNone/>
            </a:pPr>
            <a:r>
              <a:rPr lang="en-IN" sz="1400" b="1" dirty="0"/>
              <a:t>                               </a:t>
            </a:r>
            <a:r>
              <a:rPr lang="en-IN" sz="2400" b="1" dirty="0">
                <a:solidFill>
                  <a:srgbClr val="92D050"/>
                </a:solidFill>
              </a:rPr>
              <a:t>(50,5)</a:t>
            </a:r>
            <a:endParaRPr lang="en-GB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2085450" y="167544"/>
            <a:ext cx="4973100" cy="9104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Technologies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5" descr="sk.png">
            <a:extLst>
              <a:ext uri="{FF2B5EF4-FFF2-40B4-BE49-F238E27FC236}">
                <a16:creationId xmlns:a16="http://schemas.microsoft.com/office/drawing/2014/main" id="{100B4ACD-2907-4575-8358-A519D7A2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6" y="1077951"/>
            <a:ext cx="2529898" cy="1365799"/>
          </a:xfrm>
          <a:prstGeom prst="rect">
            <a:avLst/>
          </a:prstGeom>
        </p:spPr>
      </p:pic>
      <p:pic>
        <p:nvPicPr>
          <p:cNvPr id="5" name="Image 3" descr="np.png">
            <a:extLst>
              <a:ext uri="{FF2B5EF4-FFF2-40B4-BE49-F238E27FC236}">
                <a16:creationId xmlns:a16="http://schemas.microsoft.com/office/drawing/2014/main" id="{8EB1E74C-A080-4A3D-B403-4DF13239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17" y="1003610"/>
            <a:ext cx="2487683" cy="1240352"/>
          </a:xfrm>
          <a:prstGeom prst="rect">
            <a:avLst/>
          </a:prstGeom>
        </p:spPr>
      </p:pic>
      <p:pic>
        <p:nvPicPr>
          <p:cNvPr id="6" name="Image 4" descr="pandas-python.jpg">
            <a:extLst>
              <a:ext uri="{FF2B5EF4-FFF2-40B4-BE49-F238E27FC236}">
                <a16:creationId xmlns:a16="http://schemas.microsoft.com/office/drawing/2014/main" id="{64E45C7D-3638-428D-B8C8-670C57B6FA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777700"/>
            <a:ext cx="2095778" cy="136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EEB25-7E53-4E70-9D50-E33E8E215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860" y="1519466"/>
            <a:ext cx="1664784" cy="1240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A38A3-196C-4595-A110-043DB19C6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2890" y="3323062"/>
            <a:ext cx="1990725" cy="1810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5E8-D129-4194-8941-C66DAA55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863" y="92427"/>
            <a:ext cx="6460273" cy="784801"/>
          </a:xfrm>
        </p:spPr>
        <p:txBody>
          <a:bodyPr/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      Pre-Processing Data</a:t>
            </a:r>
            <a:endParaRPr lang="en-GB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06C8-1CD4-40CA-A004-49DB7F54D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10" y="2898718"/>
            <a:ext cx="5510462" cy="43085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Handling categorical variables (Dummy variables)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3DDA7-9BD1-491A-90EB-EED7C445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0" y="1152292"/>
            <a:ext cx="4092295" cy="1569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6AAC01C-FFAA-4C02-999D-D51651B3B592}"/>
              </a:ext>
            </a:extLst>
          </p:cNvPr>
          <p:cNvSpPr txBox="1">
            <a:spLocks/>
          </p:cNvSpPr>
          <p:nvPr/>
        </p:nvSpPr>
        <p:spPr>
          <a:xfrm>
            <a:off x="4733796" y="1152420"/>
            <a:ext cx="428382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None/>
              <a:defRPr sz="18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-Do we have missing values ?</a:t>
            </a:r>
          </a:p>
          <a:p>
            <a:r>
              <a:rPr lang="en-IN" dirty="0">
                <a:solidFill>
                  <a:srgbClr val="FF0000"/>
                </a:solidFill>
              </a:rPr>
              <a:t>-No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53F8D-2FA4-498F-B5F6-9CB65AB6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75" y="1459853"/>
            <a:ext cx="467818" cy="537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45CD-3DC5-4538-AFF2-599845371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22" y="1049199"/>
            <a:ext cx="539921" cy="623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C5DCDA-DDB3-4BFA-9A7F-6AD5766A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10" y="3506147"/>
            <a:ext cx="441588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50CC254A-F957-4DD3-92B2-4F4C3652F39D}"/>
              </a:ext>
            </a:extLst>
          </p:cNvPr>
          <p:cNvSpPr txBox="1">
            <a:spLocks/>
          </p:cNvSpPr>
          <p:nvPr/>
        </p:nvSpPr>
        <p:spPr>
          <a:xfrm>
            <a:off x="1728438" y="87062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                                </a:t>
            </a:r>
          </a:p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      Scatter plot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B9927-7AD4-4380-AAB1-5BAE61A505BD}"/>
              </a:ext>
            </a:extLst>
          </p:cNvPr>
          <p:cNvSpPr/>
          <p:nvPr/>
        </p:nvSpPr>
        <p:spPr>
          <a:xfrm>
            <a:off x="446049" y="735980"/>
            <a:ext cx="646910" cy="62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F0358-F58E-427B-A3A4-7C52BEBD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2" y="944462"/>
            <a:ext cx="5825167" cy="42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421850" y="9260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       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Correlation matrix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3F684-029E-460F-A29F-21DA7DBF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1323113"/>
            <a:ext cx="5270345" cy="35491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1778780" y="175500"/>
            <a:ext cx="5744666" cy="7165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          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Scaling data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F3DFBE-AD86-4844-9D3A-AC157848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18" y="974466"/>
            <a:ext cx="4415886" cy="1554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64142-8B28-4B6B-8EEF-ED9231AA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9" y="3453494"/>
            <a:ext cx="5662151" cy="1638442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D389C4A5-A4D9-470E-ACA4-D22D83BE2704}"/>
              </a:ext>
            </a:extLst>
          </p:cNvPr>
          <p:cNvSpPr/>
          <p:nvPr/>
        </p:nvSpPr>
        <p:spPr>
          <a:xfrm>
            <a:off x="433979" y="2666768"/>
            <a:ext cx="537278" cy="690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7097540-2200-4354-8C10-29560A19FDAD}"/>
              </a:ext>
            </a:extLst>
          </p:cNvPr>
          <p:cNvSpPr/>
          <p:nvPr/>
        </p:nvSpPr>
        <p:spPr>
          <a:xfrm>
            <a:off x="1665862" y="2588059"/>
            <a:ext cx="537278" cy="847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EF7EA-D13D-4C54-AFA2-31BF2FDCB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387" y="2625358"/>
            <a:ext cx="1882303" cy="731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040028" y="14464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           Cross validation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849700" y="1108452"/>
            <a:ext cx="3350378" cy="61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dirty="0"/>
              <a:t>Cleaned Data</a:t>
            </a:r>
            <a:endParaRPr sz="36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E0AAE-07D3-46CA-9630-EFCA8850AB29}"/>
              </a:ext>
            </a:extLst>
          </p:cNvPr>
          <p:cNvSpPr/>
          <p:nvPr/>
        </p:nvSpPr>
        <p:spPr>
          <a:xfrm>
            <a:off x="0" y="2802673"/>
            <a:ext cx="4973445" cy="6161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Training 80%</a:t>
            </a:r>
            <a:endParaRPr lang="en-GB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A0864-5588-4F77-B5F1-A605D25C3B28}"/>
              </a:ext>
            </a:extLst>
          </p:cNvPr>
          <p:cNvSpPr/>
          <p:nvPr/>
        </p:nvSpPr>
        <p:spPr>
          <a:xfrm>
            <a:off x="4973445" y="2802673"/>
            <a:ext cx="1977483" cy="6162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Test 20%</a:t>
            </a:r>
            <a:endParaRPr lang="en-GB" sz="32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1EEC07E-EC12-4A59-BCC9-0247CD0EF6C6}"/>
              </a:ext>
            </a:extLst>
          </p:cNvPr>
          <p:cNvSpPr/>
          <p:nvPr/>
        </p:nvSpPr>
        <p:spPr>
          <a:xfrm>
            <a:off x="3211551" y="1724722"/>
            <a:ext cx="386576" cy="1077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44833F2-E4C2-488A-A54D-CBE00D0C5CF8}"/>
              </a:ext>
            </a:extLst>
          </p:cNvPr>
          <p:cNvSpPr/>
          <p:nvPr/>
        </p:nvSpPr>
        <p:spPr>
          <a:xfrm>
            <a:off x="5129561" y="1724558"/>
            <a:ext cx="386576" cy="1077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300</Words>
  <Application>Microsoft Office PowerPoint</Application>
  <PresentationFormat>On-screen Show (16:9)</PresentationFormat>
  <Paragraphs>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Muli</vt:lpstr>
      <vt:lpstr>Poppins</vt:lpstr>
      <vt:lpstr>Verdana</vt:lpstr>
      <vt:lpstr>Muli Light</vt:lpstr>
      <vt:lpstr>Poppins Light</vt:lpstr>
      <vt:lpstr>Arial</vt:lpstr>
      <vt:lpstr>Gower template</vt:lpstr>
      <vt:lpstr>Predicting Profit of Startup Company  Professor: Luca Oneto    "Statistic is a way to measure the uncertainty of the world"                                                                                                             Luca Oneto</vt:lpstr>
      <vt:lpstr>             Objective</vt:lpstr>
      <vt:lpstr>Goal of the Project</vt:lpstr>
      <vt:lpstr>  Technologies</vt:lpstr>
      <vt:lpstr>      Pre-Processing Data</vt:lpstr>
      <vt:lpstr>PowerPoint Presentation</vt:lpstr>
      <vt:lpstr>       Correlation matrix</vt:lpstr>
      <vt:lpstr>          Scaling data</vt:lpstr>
      <vt:lpstr>           Cross validation</vt:lpstr>
      <vt:lpstr>   Model and Evaluation</vt:lpstr>
      <vt:lpstr>               Regularization</vt:lpstr>
      <vt:lpstr>      Regularization</vt:lpstr>
      <vt:lpstr>                 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Profit of Startup Company  Professor: Luca Oneto</dc:title>
  <dc:creator>Unige</dc:creator>
  <cp:lastModifiedBy>Unige</cp:lastModifiedBy>
  <cp:revision>58</cp:revision>
  <dcterms:modified xsi:type="dcterms:W3CDTF">2019-06-12T21:01:02Z</dcterms:modified>
</cp:coreProperties>
</file>