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97918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1D3AD3-1B2C-4A9D-B1FD-0C4B7384AFD9}"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49892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48498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361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456121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1991463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3551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2797147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393944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188659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419125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1D3AD3-1B2C-4A9D-B1FD-0C4B7384AFD9}"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334398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1D3AD3-1B2C-4A9D-B1FD-0C4B7384AFD9}"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75835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418667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96502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1D3AD3-1B2C-4A9D-B1FD-0C4B7384AFD9}" type="datetimeFigureOut">
              <a:rPr lang="en-US" smtClean="0"/>
              <a:t>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328010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1D3AD3-1B2C-4A9D-B1FD-0C4B7384AFD9}"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5EF6C-9261-416C-9AC0-6136CEC4C406}" type="slidenum">
              <a:rPr lang="en-US" smtClean="0"/>
              <a:t>‹#›</a:t>
            </a:fld>
            <a:endParaRPr lang="en-US"/>
          </a:p>
        </p:txBody>
      </p:sp>
    </p:spTree>
    <p:extLst>
      <p:ext uri="{BB962C8B-B14F-4D97-AF65-F5344CB8AC3E}">
        <p14:creationId xmlns:p14="http://schemas.microsoft.com/office/powerpoint/2010/main" val="35367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1D3AD3-1B2C-4A9D-B1FD-0C4B7384AFD9}" type="datetimeFigureOut">
              <a:rPr lang="en-US" smtClean="0"/>
              <a:t>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B5EF6C-9261-416C-9AC0-6136CEC4C406}" type="slidenum">
              <a:rPr lang="en-US" smtClean="0"/>
              <a:t>‹#›</a:t>
            </a:fld>
            <a:endParaRPr lang="en-US"/>
          </a:p>
        </p:txBody>
      </p:sp>
    </p:spTree>
    <p:extLst>
      <p:ext uri="{BB962C8B-B14F-4D97-AF65-F5344CB8AC3E}">
        <p14:creationId xmlns:p14="http://schemas.microsoft.com/office/powerpoint/2010/main" val="19409867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Energy Consumption Analysis</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pPr algn="r"/>
            <a:r>
              <a:rPr lang="en-US" dirty="0" smtClean="0">
                <a:latin typeface="Arial" panose="020B0604020202020204" pitchFamily="34" charset="0"/>
                <a:cs typeface="Arial" panose="020B0604020202020204" pitchFamily="34" charset="0"/>
              </a:rPr>
              <a:t>Nithya Pandidurai</a:t>
            </a:r>
          </a:p>
          <a:p>
            <a:pPr algn="r"/>
            <a:r>
              <a:rPr lang="en-US" dirty="0" smtClean="0">
                <a:latin typeface="Arial" panose="020B0604020202020204" pitchFamily="34" charset="0"/>
                <a:cs typeface="Arial" panose="020B0604020202020204" pitchFamily="34" charset="0"/>
              </a:rPr>
              <a:t>D85D86</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641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Black" panose="020B0A04020102020204" pitchFamily="34" charset="0"/>
              </a:rPr>
              <a:t>Problem Statement</a:t>
            </a:r>
            <a:r>
              <a:rPr lang="en-US" dirty="0" smtClean="0"/>
              <a:t>:</a:t>
            </a:r>
            <a:endParaRPr lang="en-US" dirty="0"/>
          </a:p>
        </p:txBody>
      </p:sp>
      <p:sp>
        <p:nvSpPr>
          <p:cNvPr id="3" name="Content Placeholder 2"/>
          <p:cNvSpPr>
            <a:spLocks noGrp="1"/>
          </p:cNvSpPr>
          <p:nvPr>
            <p:ph idx="1"/>
          </p:nvPr>
        </p:nvSpPr>
        <p:spPr>
          <a:xfrm>
            <a:off x="1103312" y="1476104"/>
            <a:ext cx="8946541" cy="4389119"/>
          </a:xfrm>
        </p:spPr>
        <p:txBody>
          <a:bodyPr>
            <a:normAutofit/>
          </a:bodyPr>
          <a:lstStyle/>
          <a:p>
            <a:r>
              <a:rPr lang="en-US" sz="2400" dirty="0">
                <a:latin typeface="Arial" panose="020B0604020202020204" pitchFamily="34" charset="0"/>
                <a:cs typeface="Arial" panose="020B0604020202020204" pitchFamily="34" charset="0"/>
              </a:rPr>
              <a:t>Ontario's Broader Public Sector (BPS) organizations play a crucial role in societal functions, providing essential services. However, with this role comes a significant impact on the environment through energy consumption and greenhouse gas (GHG) emissions. To address this challenge, a comprehensive analysis of energy usage and GHG emissions within the BPS sector is essential.</a:t>
            </a:r>
          </a:p>
        </p:txBody>
      </p:sp>
    </p:spTree>
    <p:extLst>
      <p:ext uri="{BB962C8B-B14F-4D97-AF65-F5344CB8AC3E}">
        <p14:creationId xmlns:p14="http://schemas.microsoft.com/office/powerpoint/2010/main" val="360046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6813"/>
          </a:xfrm>
        </p:spPr>
        <p:txBody>
          <a:bodyPr/>
          <a:lstStyle/>
          <a:p>
            <a:r>
              <a:rPr lang="en-US" sz="4000" dirty="0" smtClean="0">
                <a:latin typeface="Arial Black" panose="020B0A04020102020204" pitchFamily="34" charset="0"/>
              </a:rPr>
              <a:t>Tools Used</a:t>
            </a:r>
            <a:r>
              <a:rPr lang="en-US" dirty="0" smtClean="0"/>
              <a:t>:</a:t>
            </a:r>
            <a:endParaRPr lang="en-US" dirty="0"/>
          </a:p>
        </p:txBody>
      </p:sp>
      <p:sp>
        <p:nvSpPr>
          <p:cNvPr id="3" name="Content Placeholder 2"/>
          <p:cNvSpPr>
            <a:spLocks noGrp="1"/>
          </p:cNvSpPr>
          <p:nvPr>
            <p:ph idx="1"/>
          </p:nvPr>
        </p:nvSpPr>
        <p:spPr>
          <a:xfrm>
            <a:off x="1103312" y="1293224"/>
            <a:ext cx="8946541" cy="4955176"/>
          </a:xfrm>
        </p:spPr>
        <p:txBody>
          <a:bodyPr>
            <a:normAutofit fontScale="40000" lnSpcReduction="20000"/>
          </a:bodyPr>
          <a:lstStyle/>
          <a:p>
            <a:r>
              <a:rPr lang="en-US" sz="3500" b="1" dirty="0">
                <a:latin typeface="Arial" panose="020B0604020202020204" pitchFamily="34" charset="0"/>
                <a:cs typeface="Arial" panose="020B0604020202020204" pitchFamily="34" charset="0"/>
              </a:rPr>
              <a:t>Data Cleansing:</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Pandas</a:t>
            </a:r>
            <a:r>
              <a:rPr lang="en-US" sz="3500" b="1" dirty="0">
                <a:latin typeface="Arial" panose="020B0604020202020204" pitchFamily="34" charset="0"/>
                <a:cs typeface="Arial" panose="020B0604020202020204" pitchFamily="34" charset="0"/>
              </a:rPr>
              <a:t>:</a:t>
            </a:r>
            <a:r>
              <a:rPr lang="en-US" sz="3500" dirty="0">
                <a:latin typeface="Arial" panose="020B0604020202020204" pitchFamily="34" charset="0"/>
                <a:cs typeface="Arial" panose="020B0604020202020204" pitchFamily="34" charset="0"/>
              </a:rPr>
              <a:t> Used for data manipulation, cleaning, and transformation tasks.</a:t>
            </a:r>
          </a:p>
          <a:p>
            <a:pPr marL="0" indent="0">
              <a:buNone/>
            </a:pPr>
            <a:r>
              <a:rPr lang="en-US" sz="3500" b="1" dirty="0" smtClean="0">
                <a:latin typeface="Arial" panose="020B0604020202020204" pitchFamily="34" charset="0"/>
                <a:cs typeface="Arial" panose="020B0604020202020204" pitchFamily="34" charset="0"/>
              </a:rPr>
              <a:t>	NumPy</a:t>
            </a:r>
            <a:r>
              <a:rPr lang="en-US" sz="3500" b="1" dirty="0">
                <a:latin typeface="Arial" panose="020B0604020202020204" pitchFamily="34" charset="0"/>
                <a:cs typeface="Arial" panose="020B0604020202020204" pitchFamily="34" charset="0"/>
              </a:rPr>
              <a:t>:</a:t>
            </a:r>
            <a:r>
              <a:rPr lang="en-US" sz="3500" dirty="0">
                <a:latin typeface="Arial" panose="020B0604020202020204" pitchFamily="34" charset="0"/>
                <a:cs typeface="Arial" panose="020B0604020202020204" pitchFamily="34" charset="0"/>
              </a:rPr>
              <a:t> Leveraged for numerical operations and array manipulations.</a:t>
            </a:r>
          </a:p>
          <a:p>
            <a:r>
              <a:rPr lang="en-US" sz="3500" b="1" dirty="0">
                <a:latin typeface="Arial" panose="020B0604020202020204" pitchFamily="34" charset="0"/>
                <a:cs typeface="Arial" panose="020B0604020202020204" pitchFamily="34" charset="0"/>
              </a:rPr>
              <a:t>Exploratory Data Analysis (EDA):</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Matplotlib </a:t>
            </a:r>
            <a:r>
              <a:rPr lang="en-US" sz="3500" b="1" dirty="0">
                <a:latin typeface="Arial" panose="020B0604020202020204" pitchFamily="34" charset="0"/>
                <a:cs typeface="Arial" panose="020B0604020202020204" pitchFamily="34" charset="0"/>
              </a:rPr>
              <a:t>and Seaborn:</a:t>
            </a:r>
            <a:r>
              <a:rPr lang="en-US" sz="3500" dirty="0">
                <a:latin typeface="Arial" panose="020B0604020202020204" pitchFamily="34" charset="0"/>
                <a:cs typeface="Arial" panose="020B0604020202020204" pitchFamily="34" charset="0"/>
              </a:rPr>
              <a:t> Employed for creating various visualizations to uncover patterns and insights.</a:t>
            </a:r>
          </a:p>
          <a:p>
            <a:pPr marL="0" indent="0">
              <a:buNone/>
            </a:pPr>
            <a:r>
              <a:rPr lang="en-US" sz="3500" b="1" dirty="0" smtClean="0">
                <a:latin typeface="Arial" panose="020B0604020202020204" pitchFamily="34" charset="0"/>
                <a:cs typeface="Arial" panose="020B0604020202020204" pitchFamily="34" charset="0"/>
              </a:rPr>
              <a:t>	Statistical </a:t>
            </a:r>
            <a:r>
              <a:rPr lang="en-US" sz="3500" b="1" dirty="0">
                <a:latin typeface="Arial" panose="020B0604020202020204" pitchFamily="34" charset="0"/>
                <a:cs typeface="Arial" panose="020B0604020202020204" pitchFamily="34" charset="0"/>
              </a:rPr>
              <a:t>Analysis:</a:t>
            </a:r>
            <a:r>
              <a:rPr lang="en-US" sz="3500" dirty="0">
                <a:latin typeface="Arial" panose="020B0604020202020204" pitchFamily="34" charset="0"/>
                <a:cs typeface="Arial" panose="020B0604020202020204" pitchFamily="34" charset="0"/>
              </a:rPr>
              <a:t> Conducted statistical analyses using Python's built-in statistics libraries.</a:t>
            </a:r>
          </a:p>
          <a:p>
            <a:r>
              <a:rPr lang="en-US" sz="3500" b="1" dirty="0">
                <a:latin typeface="Arial" panose="020B0604020202020204" pitchFamily="34" charset="0"/>
                <a:cs typeface="Arial" panose="020B0604020202020204" pitchFamily="34" charset="0"/>
              </a:rPr>
              <a:t>Visualization:</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Tableau/Power </a:t>
            </a:r>
            <a:r>
              <a:rPr lang="en-US" sz="3500" b="1" dirty="0">
                <a:latin typeface="Arial" panose="020B0604020202020204" pitchFamily="34" charset="0"/>
                <a:cs typeface="Arial" panose="020B0604020202020204" pitchFamily="34" charset="0"/>
              </a:rPr>
              <a:t>BI:</a:t>
            </a:r>
            <a:r>
              <a:rPr lang="en-US" sz="3500" dirty="0">
                <a:latin typeface="Arial" panose="020B0604020202020204" pitchFamily="34" charset="0"/>
                <a:cs typeface="Arial" panose="020B0604020202020204" pitchFamily="34" charset="0"/>
              </a:rPr>
              <a:t> Chosen for creating interactive and compelling visualizations for effective data communication.</a:t>
            </a:r>
          </a:p>
          <a:p>
            <a:r>
              <a:rPr lang="en-US" sz="3500" b="1" dirty="0">
                <a:latin typeface="Arial" panose="020B0604020202020204" pitchFamily="34" charset="0"/>
                <a:cs typeface="Arial" panose="020B0604020202020204" pitchFamily="34" charset="0"/>
              </a:rPr>
              <a:t>Data Analysis:</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Python</a:t>
            </a:r>
            <a:r>
              <a:rPr lang="en-US" sz="3500" b="1" dirty="0">
                <a:latin typeface="Arial" panose="020B0604020202020204" pitchFamily="34" charset="0"/>
                <a:cs typeface="Arial" panose="020B0604020202020204" pitchFamily="34" charset="0"/>
              </a:rPr>
              <a:t>:</a:t>
            </a:r>
            <a:r>
              <a:rPr lang="en-US" sz="3500" dirty="0">
                <a:latin typeface="Arial" panose="020B0604020202020204" pitchFamily="34" charset="0"/>
                <a:cs typeface="Arial" panose="020B0604020202020204" pitchFamily="34" charset="0"/>
              </a:rPr>
              <a:t> Utilized as the primary programming language for data analysis tasks.</a:t>
            </a:r>
          </a:p>
          <a:p>
            <a:pPr marL="0" indent="0">
              <a:buNone/>
            </a:pPr>
            <a:r>
              <a:rPr lang="en-US" sz="3500" b="1" dirty="0" smtClean="0">
                <a:latin typeface="Arial" panose="020B0604020202020204" pitchFamily="34" charset="0"/>
                <a:cs typeface="Arial" panose="020B0604020202020204" pitchFamily="34" charset="0"/>
              </a:rPr>
              <a:t>	Jupyter </a:t>
            </a:r>
            <a:r>
              <a:rPr lang="en-US" sz="3500" b="1" dirty="0">
                <a:latin typeface="Arial" panose="020B0604020202020204" pitchFamily="34" charset="0"/>
                <a:cs typeface="Arial" panose="020B0604020202020204" pitchFamily="34" charset="0"/>
              </a:rPr>
              <a:t>Notebooks:</a:t>
            </a:r>
            <a:r>
              <a:rPr lang="en-US" sz="3500" dirty="0">
                <a:latin typeface="Arial" panose="020B0604020202020204" pitchFamily="34" charset="0"/>
                <a:cs typeface="Arial" panose="020B0604020202020204" pitchFamily="34" charset="0"/>
              </a:rPr>
              <a:t> Used for interactive and iterative development, facilitating a clear presentation of code and insights.</a:t>
            </a:r>
          </a:p>
          <a:p>
            <a:r>
              <a:rPr lang="en-US" sz="3500" b="1" dirty="0">
                <a:latin typeface="Arial" panose="020B0604020202020204" pitchFamily="34" charset="0"/>
                <a:cs typeface="Arial" panose="020B0604020202020204" pitchFamily="34" charset="0"/>
              </a:rPr>
              <a:t>Database Management:</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SQL</a:t>
            </a:r>
            <a:r>
              <a:rPr lang="en-US" sz="3500" b="1" dirty="0">
                <a:latin typeface="Arial" panose="020B0604020202020204" pitchFamily="34" charset="0"/>
                <a:cs typeface="Arial" panose="020B0604020202020204" pitchFamily="34" charset="0"/>
              </a:rPr>
              <a:t>:</a:t>
            </a:r>
            <a:r>
              <a:rPr lang="en-US" sz="3500" dirty="0">
                <a:latin typeface="Arial" panose="020B0604020202020204" pitchFamily="34" charset="0"/>
                <a:cs typeface="Arial" panose="020B0604020202020204" pitchFamily="34" charset="0"/>
              </a:rPr>
              <a:t> Employed for querying and managing data within the database.</a:t>
            </a:r>
          </a:p>
          <a:p>
            <a:r>
              <a:rPr lang="en-US" sz="3500" b="1" dirty="0">
                <a:latin typeface="Arial" panose="020B0604020202020204" pitchFamily="34" charset="0"/>
                <a:cs typeface="Arial" panose="020B0604020202020204" pitchFamily="34" charset="0"/>
              </a:rPr>
              <a:t>Version Control:</a:t>
            </a:r>
            <a:endParaRPr lang="en-US" sz="3500" dirty="0">
              <a:latin typeface="Arial" panose="020B0604020202020204" pitchFamily="34" charset="0"/>
              <a:cs typeface="Arial" panose="020B0604020202020204" pitchFamily="34" charset="0"/>
            </a:endParaRPr>
          </a:p>
          <a:p>
            <a:pPr marL="0" indent="0">
              <a:buNone/>
            </a:pPr>
            <a:r>
              <a:rPr lang="en-US" sz="3500" b="1" dirty="0" smtClean="0">
                <a:latin typeface="Arial" panose="020B0604020202020204" pitchFamily="34" charset="0"/>
                <a:cs typeface="Arial" panose="020B0604020202020204" pitchFamily="34" charset="0"/>
              </a:rPr>
              <a:t>	Git</a:t>
            </a:r>
            <a:r>
              <a:rPr lang="en-US" sz="3500" b="1" dirty="0">
                <a:latin typeface="Arial" panose="020B0604020202020204" pitchFamily="34" charset="0"/>
                <a:cs typeface="Arial" panose="020B0604020202020204" pitchFamily="34" charset="0"/>
              </a:rPr>
              <a:t>:</a:t>
            </a:r>
            <a:r>
              <a:rPr lang="en-US" sz="3500" dirty="0">
                <a:latin typeface="Arial" panose="020B0604020202020204" pitchFamily="34" charset="0"/>
                <a:cs typeface="Arial" panose="020B0604020202020204" pitchFamily="34" charset="0"/>
              </a:rPr>
              <a:t> Used for version control, collaboration, and tracking changes in the project.</a:t>
            </a:r>
          </a:p>
          <a:p>
            <a:endParaRPr lang="en-US" dirty="0"/>
          </a:p>
        </p:txBody>
      </p:sp>
    </p:spTree>
    <p:extLst>
      <p:ext uri="{BB962C8B-B14F-4D97-AF65-F5344CB8AC3E}">
        <p14:creationId xmlns:p14="http://schemas.microsoft.com/office/powerpoint/2010/main" val="347893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22070"/>
            <a:ext cx="9404723" cy="783770"/>
          </a:xfrm>
        </p:spPr>
        <p:txBody>
          <a:bodyPr>
            <a:normAutofit/>
          </a:bodyPr>
          <a:lstStyle/>
          <a:p>
            <a:r>
              <a:rPr lang="en-US" sz="4000" dirty="0" smtClean="0">
                <a:latin typeface="Arial Black" panose="020B0A04020102020204" pitchFamily="34" charset="0"/>
              </a:rPr>
              <a:t>Approaches:</a:t>
            </a:r>
            <a:endParaRPr lang="en-US" sz="4000" dirty="0">
              <a:latin typeface="Arial Black" panose="020B0A04020102020204" pitchFamily="34" charset="0"/>
            </a:endParaRPr>
          </a:p>
        </p:txBody>
      </p:sp>
      <p:sp>
        <p:nvSpPr>
          <p:cNvPr id="3" name="Content Placeholder 2"/>
          <p:cNvSpPr>
            <a:spLocks noGrp="1"/>
          </p:cNvSpPr>
          <p:nvPr>
            <p:ph idx="1"/>
          </p:nvPr>
        </p:nvSpPr>
        <p:spPr>
          <a:xfrm>
            <a:off x="1201765" y="901337"/>
            <a:ext cx="8946541" cy="5721531"/>
          </a:xfrm>
        </p:spPr>
        <p:txBody>
          <a:bodyPr>
            <a:noAutofit/>
          </a:bodyPr>
          <a:lstStyle/>
          <a:p>
            <a:pPr marL="0" indent="0">
              <a:buNone/>
            </a:pPr>
            <a:r>
              <a:rPr lang="en-US" sz="1400" b="1" dirty="0">
                <a:latin typeface="Arial" panose="020B0604020202020204" pitchFamily="34" charset="0"/>
                <a:cs typeface="Arial" panose="020B0604020202020204" pitchFamily="34" charset="0"/>
              </a:rPr>
              <a:t>1. Data Preparation and Cleansing:</a:t>
            </a: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Handling Missing Values: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Utilized Pandas to identify and handle missing values through imputation or removal.</a:t>
            </a:r>
          </a:p>
          <a:p>
            <a:pPr marL="0" indent="0">
              <a:buNone/>
            </a:pPr>
            <a:r>
              <a:rPr lang="en-US" sz="1400" b="1" dirty="0">
                <a:latin typeface="Arial" panose="020B0604020202020204" pitchFamily="34" charset="0"/>
                <a:cs typeface="Arial" panose="020B0604020202020204" pitchFamily="34" charset="0"/>
              </a:rPr>
              <a:t>Standardizing Units: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Ensured consistency by standardizing units of energy consumption and emissions.</a:t>
            </a:r>
          </a:p>
          <a:p>
            <a:pPr marL="0" indent="0">
              <a:buNone/>
            </a:pPr>
            <a:r>
              <a:rPr lang="en-US" sz="1400" b="1" dirty="0">
                <a:latin typeface="Arial" panose="020B0604020202020204" pitchFamily="34" charset="0"/>
                <a:cs typeface="Arial" panose="020B0604020202020204" pitchFamily="34" charset="0"/>
              </a:rPr>
              <a:t>Feature Engineering:</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Derived relevant features to enhance the dataset for analysis.</a:t>
            </a:r>
          </a:p>
          <a:p>
            <a:pPr marL="0" indent="0">
              <a:buNone/>
            </a:pPr>
            <a:r>
              <a:rPr lang="en-US" sz="1400" b="1" dirty="0">
                <a:latin typeface="Arial" panose="020B0604020202020204" pitchFamily="34" charset="0"/>
                <a:cs typeface="Arial" panose="020B0604020202020204" pitchFamily="34" charset="0"/>
              </a:rPr>
              <a:t>2. Exploratory Data Analysis (EDA):</a:t>
            </a: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Descriptive Statistics: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Calculated summary statistics to gain insights into the central tendency and dispersion of the data.</a:t>
            </a:r>
          </a:p>
          <a:p>
            <a:pPr marL="0" indent="0">
              <a:buNone/>
            </a:pPr>
            <a:r>
              <a:rPr lang="en-US" sz="1400" b="1" dirty="0">
                <a:latin typeface="Arial" panose="020B0604020202020204" pitchFamily="34" charset="0"/>
                <a:cs typeface="Arial" panose="020B0604020202020204" pitchFamily="34" charset="0"/>
              </a:rPr>
              <a:t>Data Visualization:</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Leveraged Matplotlib and Seaborn for visualizations, including histograms, scatter plots, and correlation matrices.</a:t>
            </a:r>
          </a:p>
          <a:p>
            <a:pPr marL="0" indent="0">
              <a:buNone/>
            </a:pPr>
            <a:r>
              <a:rPr lang="en-US" sz="1400" b="1" dirty="0">
                <a:latin typeface="Arial" panose="020B0604020202020204" pitchFamily="34" charset="0"/>
                <a:cs typeface="Arial" panose="020B0604020202020204" pitchFamily="34" charset="0"/>
              </a:rPr>
              <a:t>Correlation Analysis: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Investigated relationships between energy consumption, GHG emissions, and other relevant features.</a:t>
            </a:r>
          </a:p>
          <a:p>
            <a:pPr marL="0" indent="0">
              <a:buNone/>
            </a:pPr>
            <a:r>
              <a:rPr lang="en-US" sz="1400" b="1" dirty="0">
                <a:latin typeface="Arial" panose="020B0604020202020204" pitchFamily="34" charset="0"/>
                <a:cs typeface="Arial" panose="020B0604020202020204" pitchFamily="34" charset="0"/>
              </a:rPr>
              <a:t>Outlier Detection:</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Identified outliers using statistical methods and visualization tools.</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endParaRPr lang="en-US" sz="1400" dirty="0"/>
          </a:p>
        </p:txBody>
      </p:sp>
    </p:spTree>
    <p:extLst>
      <p:ext uri="{BB962C8B-B14F-4D97-AF65-F5344CB8AC3E}">
        <p14:creationId xmlns:p14="http://schemas.microsoft.com/office/powerpoint/2010/main" val="5292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26572"/>
            <a:ext cx="9404723" cy="535578"/>
          </a:xfrm>
        </p:spPr>
        <p:txBody>
          <a:bodyPr>
            <a:normAutofit fontScale="90000"/>
          </a:bodyPr>
          <a:lstStyle/>
          <a:p>
            <a:r>
              <a:rPr lang="en-US" sz="4000" dirty="0" err="1" smtClean="0">
                <a:latin typeface="Arial Black" panose="020B0A04020102020204" pitchFamily="34" charset="0"/>
              </a:rPr>
              <a:t>Cont</a:t>
            </a:r>
            <a:r>
              <a:rPr lang="en-US" sz="4000" dirty="0" smtClean="0">
                <a:latin typeface="Arial Black" panose="020B0A04020102020204" pitchFamily="34" charset="0"/>
              </a:rPr>
              <a:t>…</a:t>
            </a:r>
            <a:endParaRPr lang="en-US" sz="4000" dirty="0">
              <a:latin typeface="Arial Black" panose="020B0A04020102020204" pitchFamily="34" charset="0"/>
            </a:endParaRPr>
          </a:p>
        </p:txBody>
      </p:sp>
      <p:sp>
        <p:nvSpPr>
          <p:cNvPr id="3" name="Content Placeholder 2"/>
          <p:cNvSpPr>
            <a:spLocks noGrp="1"/>
          </p:cNvSpPr>
          <p:nvPr>
            <p:ph idx="1"/>
          </p:nvPr>
        </p:nvSpPr>
        <p:spPr>
          <a:xfrm>
            <a:off x="1207815" y="1031965"/>
            <a:ext cx="8946541" cy="5721532"/>
          </a:xfrm>
        </p:spPr>
        <p:txBody>
          <a:bodyPr>
            <a:normAutofit fontScale="32500" lnSpcReduction="20000"/>
          </a:bodyPr>
          <a:lstStyle/>
          <a:p>
            <a:pPr marL="0" indent="0">
              <a:buNone/>
            </a:pPr>
            <a:r>
              <a:rPr lang="en-US" sz="5600" dirty="0" smtClean="0">
                <a:latin typeface="Arial" panose="020B0604020202020204" pitchFamily="34" charset="0"/>
                <a:cs typeface="Arial" panose="020B0604020202020204" pitchFamily="34" charset="0"/>
              </a:rPr>
              <a:t> </a:t>
            </a:r>
            <a:r>
              <a:rPr lang="en-US" sz="5600" b="1" dirty="0" smtClean="0">
                <a:latin typeface="Arial" panose="020B0604020202020204" pitchFamily="34" charset="0"/>
                <a:cs typeface="Arial" panose="020B0604020202020204" pitchFamily="34" charset="0"/>
              </a:rPr>
              <a:t>3. Data Visualization:</a:t>
            </a:r>
            <a:endParaRPr lang="en-US" sz="5600" dirty="0" smtClean="0">
              <a:latin typeface="Arial" panose="020B0604020202020204" pitchFamily="34" charset="0"/>
              <a:cs typeface="Arial" panose="020B0604020202020204" pitchFamily="34" charset="0"/>
            </a:endParaRPr>
          </a:p>
          <a:p>
            <a:pPr marL="0" indent="0">
              <a:buNone/>
            </a:pPr>
            <a:r>
              <a:rPr lang="en-US" sz="5600" b="1" dirty="0" smtClean="0">
                <a:latin typeface="Arial" panose="020B0604020202020204" pitchFamily="34" charset="0"/>
                <a:cs typeface="Arial" panose="020B0604020202020204" pitchFamily="34" charset="0"/>
              </a:rPr>
              <a:t>Tableau/Power BI:</a:t>
            </a:r>
            <a:endParaRPr lang="en-US" sz="5600" dirty="0" smtClean="0">
              <a:latin typeface="Arial" panose="020B0604020202020204" pitchFamily="34" charset="0"/>
              <a:cs typeface="Arial" panose="020B0604020202020204" pitchFamily="34" charset="0"/>
            </a:endParaRPr>
          </a:p>
          <a:p>
            <a:pPr lvl="1"/>
            <a:r>
              <a:rPr lang="en-US" sz="5600" dirty="0" smtClean="0">
                <a:latin typeface="Arial" panose="020B0604020202020204" pitchFamily="34" charset="0"/>
                <a:cs typeface="Arial" panose="020B0604020202020204" pitchFamily="34" charset="0"/>
              </a:rPr>
              <a:t>Created interactive dashboards and visualizations to communicate key insights.</a:t>
            </a:r>
          </a:p>
          <a:p>
            <a:pPr marL="0" indent="0">
              <a:buNone/>
            </a:pPr>
            <a:r>
              <a:rPr lang="en-US" sz="5600" b="1" dirty="0" smtClean="0">
                <a:latin typeface="Arial" panose="020B0604020202020204" pitchFamily="34" charset="0"/>
                <a:cs typeface="Arial" panose="020B0604020202020204" pitchFamily="34" charset="0"/>
              </a:rPr>
              <a:t>Comparative Visualizations:</a:t>
            </a:r>
            <a:endParaRPr lang="en-US" sz="5600" dirty="0" smtClean="0">
              <a:latin typeface="Arial" panose="020B0604020202020204" pitchFamily="34" charset="0"/>
              <a:cs typeface="Arial" panose="020B0604020202020204" pitchFamily="34" charset="0"/>
            </a:endParaRPr>
          </a:p>
          <a:p>
            <a:pPr lvl="1"/>
            <a:r>
              <a:rPr lang="en-US" sz="5600" dirty="0" smtClean="0">
                <a:latin typeface="Arial" panose="020B0604020202020204" pitchFamily="34" charset="0"/>
                <a:cs typeface="Arial" panose="020B0604020202020204" pitchFamily="34" charset="0"/>
              </a:rPr>
              <a:t>Designed comparative visualizations to analyze performance trends and benchmark organizations.</a:t>
            </a:r>
          </a:p>
          <a:p>
            <a:pPr marL="0" indent="0">
              <a:buNone/>
            </a:pPr>
            <a:r>
              <a:rPr lang="en-US" sz="5600" b="1" dirty="0">
                <a:latin typeface="Arial" panose="020B0604020202020204" pitchFamily="34" charset="0"/>
                <a:cs typeface="Arial" panose="020B0604020202020204" pitchFamily="34" charset="0"/>
              </a:rPr>
              <a:t>4</a:t>
            </a:r>
            <a:r>
              <a:rPr lang="en-US" sz="5600" b="1" dirty="0" smtClean="0">
                <a:latin typeface="Arial" panose="020B0604020202020204" pitchFamily="34" charset="0"/>
                <a:cs typeface="Arial" panose="020B0604020202020204" pitchFamily="34" charset="0"/>
              </a:rPr>
              <a:t>. </a:t>
            </a:r>
            <a:r>
              <a:rPr lang="en-US" sz="5600" b="1" dirty="0" smtClean="0">
                <a:latin typeface="Arial" panose="020B0604020202020204" pitchFamily="34" charset="0"/>
                <a:cs typeface="Arial" panose="020B0604020202020204" pitchFamily="34" charset="0"/>
              </a:rPr>
              <a:t>Communication and Reporting:</a:t>
            </a:r>
            <a:endParaRPr lang="en-US" sz="5600" dirty="0" smtClean="0">
              <a:latin typeface="Arial" panose="020B0604020202020204" pitchFamily="34" charset="0"/>
              <a:cs typeface="Arial" panose="020B0604020202020204" pitchFamily="34" charset="0"/>
            </a:endParaRPr>
          </a:p>
          <a:p>
            <a:pPr marL="0" indent="0">
              <a:buNone/>
            </a:pPr>
            <a:r>
              <a:rPr lang="en-US" sz="5600" b="1" dirty="0" smtClean="0">
                <a:latin typeface="Arial" panose="020B0604020202020204" pitchFamily="34" charset="0"/>
                <a:cs typeface="Arial" panose="020B0604020202020204" pitchFamily="34" charset="0"/>
              </a:rPr>
              <a:t>Jupyter Notebooks:</a:t>
            </a:r>
            <a:endParaRPr lang="en-US" sz="5600" dirty="0" smtClean="0">
              <a:latin typeface="Arial" panose="020B0604020202020204" pitchFamily="34" charset="0"/>
              <a:cs typeface="Arial" panose="020B0604020202020204" pitchFamily="34" charset="0"/>
            </a:endParaRPr>
          </a:p>
          <a:p>
            <a:pPr lvl="1"/>
            <a:r>
              <a:rPr lang="en-US" sz="5600" dirty="0" smtClean="0">
                <a:latin typeface="Arial" panose="020B0604020202020204" pitchFamily="34" charset="0"/>
                <a:cs typeface="Arial" panose="020B0604020202020204" pitchFamily="34" charset="0"/>
              </a:rPr>
              <a:t>Used Jupyter Notebooks for clear and structured presentation of code, analysis, and visualizations.</a:t>
            </a:r>
          </a:p>
          <a:p>
            <a:pPr marL="0" indent="0">
              <a:buNone/>
            </a:pPr>
            <a:r>
              <a:rPr lang="en-US" sz="5600" b="1" dirty="0" smtClean="0">
                <a:latin typeface="Arial" panose="020B0604020202020204" pitchFamily="34" charset="0"/>
                <a:cs typeface="Arial" panose="020B0604020202020204" pitchFamily="34" charset="0"/>
              </a:rPr>
              <a:t>Documentation:</a:t>
            </a:r>
            <a:endParaRPr lang="en-US" sz="5600" dirty="0" smtClean="0">
              <a:latin typeface="Arial" panose="020B0604020202020204" pitchFamily="34" charset="0"/>
              <a:cs typeface="Arial" panose="020B0604020202020204" pitchFamily="34" charset="0"/>
            </a:endParaRPr>
          </a:p>
          <a:p>
            <a:pPr lvl="1"/>
            <a:r>
              <a:rPr lang="en-US" sz="5600" dirty="0" smtClean="0">
                <a:latin typeface="Arial" panose="020B0604020202020204" pitchFamily="34" charset="0"/>
                <a:cs typeface="Arial" panose="020B0604020202020204" pitchFamily="34" charset="0"/>
              </a:rPr>
              <a:t>Maintained documentation to ensure transparency and reproducibility of the analysis.</a:t>
            </a:r>
          </a:p>
          <a:p>
            <a:pPr marL="0" indent="0">
              <a:buNone/>
            </a:pPr>
            <a:r>
              <a:rPr lang="en-US" sz="5600" b="1" dirty="0">
                <a:latin typeface="Arial" panose="020B0604020202020204" pitchFamily="34" charset="0"/>
                <a:cs typeface="Arial" panose="020B0604020202020204" pitchFamily="34" charset="0"/>
              </a:rPr>
              <a:t>5</a:t>
            </a:r>
            <a:r>
              <a:rPr lang="en-US" sz="5600" b="1" dirty="0" smtClean="0">
                <a:latin typeface="Arial" panose="020B0604020202020204" pitchFamily="34" charset="0"/>
                <a:cs typeface="Arial" panose="020B0604020202020204" pitchFamily="34" charset="0"/>
              </a:rPr>
              <a:t>. </a:t>
            </a:r>
            <a:r>
              <a:rPr lang="en-US" sz="5600" b="1" dirty="0" smtClean="0">
                <a:latin typeface="Arial" panose="020B0604020202020204" pitchFamily="34" charset="0"/>
                <a:cs typeface="Arial" panose="020B0604020202020204" pitchFamily="34" charset="0"/>
              </a:rPr>
              <a:t>Iterative Development:</a:t>
            </a:r>
            <a:endParaRPr lang="en-US" sz="5600" dirty="0" smtClean="0">
              <a:latin typeface="Arial" panose="020B0604020202020204" pitchFamily="34" charset="0"/>
              <a:cs typeface="Arial" panose="020B0604020202020204" pitchFamily="34" charset="0"/>
            </a:endParaRPr>
          </a:p>
          <a:p>
            <a:pPr marL="0" indent="0">
              <a:buNone/>
            </a:pPr>
            <a:r>
              <a:rPr lang="en-US" sz="5600" b="1" dirty="0" smtClean="0">
                <a:latin typeface="Arial" panose="020B0604020202020204" pitchFamily="34" charset="0"/>
                <a:cs typeface="Arial" panose="020B0604020202020204" pitchFamily="34" charset="0"/>
              </a:rPr>
              <a:t>Agile Methodology:</a:t>
            </a:r>
            <a:endParaRPr lang="en-US" sz="5600" dirty="0" smtClean="0">
              <a:latin typeface="Arial" panose="020B0604020202020204" pitchFamily="34" charset="0"/>
              <a:cs typeface="Arial" panose="020B0604020202020204" pitchFamily="34" charset="0"/>
            </a:endParaRPr>
          </a:p>
          <a:p>
            <a:pPr lvl="1"/>
            <a:r>
              <a:rPr lang="en-US" sz="5600" dirty="0" smtClean="0">
                <a:latin typeface="Arial" panose="020B0604020202020204" pitchFamily="34" charset="0"/>
                <a:cs typeface="Arial" panose="020B0604020202020204" pitchFamily="34" charset="0"/>
              </a:rPr>
              <a:t>Adopted an iterative approach, allowing for continuous improvement and adjustments based on initial findings.</a:t>
            </a:r>
          </a:p>
          <a:p>
            <a:endParaRPr lang="en-US" sz="43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9710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normAutofit/>
          </a:bodyPr>
          <a:lstStyle/>
          <a:p>
            <a:r>
              <a:rPr lang="en-US" sz="4000" dirty="0" smtClean="0">
                <a:latin typeface="Arial Black" panose="020B0A04020102020204" pitchFamily="34" charset="0"/>
              </a:rPr>
              <a:t>EDA Insights:</a:t>
            </a:r>
            <a:endParaRPr lang="en-US" sz="4000" dirty="0">
              <a:latin typeface="Arial Black" panose="020B0A04020102020204" pitchFamily="34" charset="0"/>
            </a:endParaRPr>
          </a:p>
        </p:txBody>
      </p:sp>
      <p:sp>
        <p:nvSpPr>
          <p:cNvPr id="3" name="Content Placeholder 2"/>
          <p:cNvSpPr>
            <a:spLocks noGrp="1"/>
          </p:cNvSpPr>
          <p:nvPr>
            <p:ph idx="1"/>
          </p:nvPr>
        </p:nvSpPr>
        <p:spPr>
          <a:xfrm>
            <a:off x="1103312" y="1214846"/>
            <a:ext cx="8946541" cy="5033553"/>
          </a:xfrm>
        </p:spPr>
        <p:txBody>
          <a:bodyPr>
            <a:normAutofit/>
          </a:bodyPr>
          <a:lstStyle/>
          <a:p>
            <a:pPr marL="0" indent="0">
              <a:buNone/>
            </a:pPr>
            <a:r>
              <a:rPr lang="en-US" sz="1800" b="1" dirty="0">
                <a:latin typeface="Arial" panose="020B0604020202020204" pitchFamily="34" charset="0"/>
                <a:cs typeface="Arial" panose="020B0604020202020204" pitchFamily="34" charset="0"/>
              </a:rPr>
              <a:t>1. </a:t>
            </a:r>
            <a:r>
              <a:rPr lang="en-US" sz="1800" b="1" dirty="0" smtClean="0">
                <a:latin typeface="Arial" panose="020B0604020202020204" pitchFamily="34" charset="0"/>
                <a:cs typeface="Arial" panose="020B0604020202020204" pitchFamily="34" charset="0"/>
              </a:rPr>
              <a:t>Trends</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Energy Consumption Over </a:t>
            </a:r>
            <a:r>
              <a:rPr lang="en-US" sz="1800" dirty="0" smtClean="0">
                <a:latin typeface="Arial" panose="020B0604020202020204" pitchFamily="34" charset="0"/>
                <a:cs typeface="Arial" panose="020B0604020202020204" pitchFamily="34" charset="0"/>
              </a:rPr>
              <a:t>Time</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GHG Emissions </a:t>
            </a:r>
            <a:r>
              <a:rPr lang="en-US" sz="1800" dirty="0" smtClean="0">
                <a:latin typeface="Arial" panose="020B0604020202020204" pitchFamily="34" charset="0"/>
                <a:cs typeface="Arial" panose="020B0604020202020204" pitchFamily="34" charset="0"/>
              </a:rPr>
              <a:t>Patterns</a:t>
            </a:r>
          </a:p>
          <a:p>
            <a:pPr marL="0" indent="0">
              <a:buNone/>
            </a:pPr>
            <a:r>
              <a:rPr lang="en-US" sz="1800" dirty="0" smtClean="0">
                <a:latin typeface="Arial" panose="020B0604020202020204" pitchFamily="34" charset="0"/>
                <a:cs typeface="Arial" panose="020B0604020202020204" pitchFamily="34" charset="0"/>
              </a:rPr>
              <a:t>2.</a:t>
            </a: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Correlations</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Energy-GHG </a:t>
            </a:r>
            <a:r>
              <a:rPr lang="en-US" sz="1800" dirty="0" smtClean="0">
                <a:latin typeface="Arial" panose="020B0604020202020204" pitchFamily="34" charset="0"/>
                <a:cs typeface="Arial" panose="020B0604020202020204" pitchFamily="34" charset="0"/>
              </a:rPr>
              <a:t>Correlation</a:t>
            </a:r>
          </a:p>
          <a:p>
            <a:pPr marL="0" indent="0">
              <a:buNone/>
            </a:pPr>
            <a:r>
              <a:rPr lang="en-US" sz="1800" b="1" dirty="0" smtClean="0">
                <a:latin typeface="Arial" panose="020B0604020202020204" pitchFamily="34" charset="0"/>
                <a:cs typeface="Arial" panose="020B0604020202020204" pitchFamily="34" charset="0"/>
              </a:rPr>
              <a:t>3</a:t>
            </a: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Outliers</a:t>
            </a:r>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Identification</a:t>
            </a:r>
          </a:p>
          <a:p>
            <a:r>
              <a:rPr lang="en-US" sz="1800" dirty="0">
                <a:latin typeface="Arial" panose="020B0604020202020204" pitchFamily="34" charset="0"/>
                <a:cs typeface="Arial" panose="020B0604020202020204" pitchFamily="34" charset="0"/>
              </a:rPr>
              <a:t>Impact </a:t>
            </a:r>
            <a:r>
              <a:rPr lang="en-US" sz="1800" dirty="0" smtClean="0">
                <a:latin typeface="Arial" panose="020B0604020202020204" pitchFamily="34" charset="0"/>
                <a:cs typeface="Arial" panose="020B0604020202020204" pitchFamily="34" charset="0"/>
              </a:rPr>
              <a:t>Analysis</a:t>
            </a:r>
          </a:p>
          <a:p>
            <a:pPr marL="0" indent="0">
              <a:buNone/>
            </a:pPr>
            <a:r>
              <a:rPr lang="en-US" sz="1800" b="1" dirty="0">
                <a:latin typeface="Arial" panose="020B0604020202020204" pitchFamily="34" charset="0"/>
                <a:cs typeface="Arial" panose="020B0604020202020204" pitchFamily="34" charset="0"/>
              </a:rPr>
              <a:t>4</a:t>
            </a:r>
            <a:r>
              <a:rPr lang="en-US" sz="1800" b="1" dirty="0" smtClean="0">
                <a:latin typeface="Arial" panose="020B0604020202020204" pitchFamily="34" charset="0"/>
                <a:cs typeface="Arial" panose="020B0604020202020204" pitchFamily="34" charset="0"/>
              </a:rPr>
              <a:t>. Visualizations</a:t>
            </a:r>
          </a:p>
          <a:p>
            <a:r>
              <a:rPr lang="en-US" sz="1800" dirty="0">
                <a:latin typeface="Arial" panose="020B0604020202020204" pitchFamily="34" charset="0"/>
                <a:cs typeface="Arial" panose="020B0604020202020204" pitchFamily="34" charset="0"/>
              </a:rPr>
              <a:t>Sector-wise Energy </a:t>
            </a:r>
            <a:r>
              <a:rPr lang="en-US" sz="1800" dirty="0" smtClean="0">
                <a:latin typeface="Arial" panose="020B0604020202020204" pitchFamily="34" charset="0"/>
                <a:cs typeface="Arial" panose="020B0604020202020204" pitchFamily="34" charset="0"/>
              </a:rPr>
              <a:t>Consumption</a:t>
            </a:r>
          </a:p>
          <a:p>
            <a:r>
              <a:rPr lang="en-US" sz="1800" dirty="0">
                <a:latin typeface="Arial" panose="020B0604020202020204" pitchFamily="34" charset="0"/>
                <a:cs typeface="Arial" panose="020B0604020202020204" pitchFamily="34" charset="0"/>
              </a:rPr>
              <a:t>Geospatial </a:t>
            </a:r>
            <a:r>
              <a:rPr lang="en-US" sz="1800" dirty="0" smtClean="0">
                <a:latin typeface="Arial" panose="020B0604020202020204" pitchFamily="34" charset="0"/>
                <a:cs typeface="Arial" panose="020B0604020202020204" pitchFamily="34" charset="0"/>
              </a:rPr>
              <a:t>Analysis</a:t>
            </a:r>
            <a:endParaRPr lang="en-US" sz="1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79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Arial Black" panose="020B0A04020102020204" pitchFamily="34" charset="0"/>
              </a:rPr>
              <a:t>Cont</a:t>
            </a:r>
            <a:r>
              <a:rPr lang="en-US" sz="4000" dirty="0" smtClean="0">
                <a:latin typeface="Arial Black" panose="020B0A04020102020204" pitchFamily="34" charset="0"/>
              </a:rPr>
              <a:t>…</a:t>
            </a:r>
            <a:endParaRPr lang="en-US" sz="4000" dirty="0">
              <a:latin typeface="Arial Black" panose="020B0A04020102020204" pitchFamily="34" charset="0"/>
            </a:endParaRPr>
          </a:p>
        </p:txBody>
      </p:sp>
      <p:sp>
        <p:nvSpPr>
          <p:cNvPr id="3" name="Content Placeholder 2"/>
          <p:cNvSpPr>
            <a:spLocks noGrp="1"/>
          </p:cNvSpPr>
          <p:nvPr>
            <p:ph idx="1"/>
          </p:nvPr>
        </p:nvSpPr>
        <p:spPr>
          <a:xfrm>
            <a:off x="1103312" y="1332412"/>
            <a:ext cx="8946541" cy="4915988"/>
          </a:xfrm>
        </p:spPr>
        <p:txBody>
          <a:bodyPr>
            <a:normAutofit/>
          </a:bodyPr>
          <a:lstStyle/>
          <a:p>
            <a:pPr marL="0" indent="0">
              <a:buNone/>
            </a:pPr>
            <a:r>
              <a:rPr lang="en-US" sz="1800" b="1" dirty="0" smtClean="0">
                <a:latin typeface="Arial" panose="020B0604020202020204" pitchFamily="34" charset="0"/>
                <a:cs typeface="Arial" panose="020B0604020202020204" pitchFamily="34" charset="0"/>
              </a:rPr>
              <a:t>5. Comparative Analysis</a:t>
            </a:r>
          </a:p>
          <a:p>
            <a:r>
              <a:rPr lang="en-US" sz="1800" dirty="0" smtClean="0">
                <a:latin typeface="Arial" panose="020B0604020202020204" pitchFamily="34" charset="0"/>
                <a:cs typeface="Arial" panose="020B0604020202020204" pitchFamily="34" charset="0"/>
              </a:rPr>
              <a:t>Benchmarking Organizations</a:t>
            </a:r>
          </a:p>
          <a:p>
            <a:pPr marL="0" indent="0">
              <a:buNone/>
            </a:pPr>
            <a:r>
              <a:rPr lang="en-US" sz="1800" b="1" dirty="0" smtClean="0">
                <a:latin typeface="Arial" panose="020B0604020202020204" pitchFamily="34" charset="0"/>
                <a:cs typeface="Arial" panose="020B0604020202020204" pitchFamily="34" charset="0"/>
              </a:rPr>
              <a:t>6. Additional Findings</a:t>
            </a:r>
          </a:p>
          <a:p>
            <a:r>
              <a:rPr lang="en-US" sz="1800" dirty="0" smtClean="0">
                <a:latin typeface="Arial" panose="020B0604020202020204" pitchFamily="34" charset="0"/>
                <a:cs typeface="Arial" panose="020B0604020202020204" pitchFamily="34" charset="0"/>
              </a:rPr>
              <a:t>Weather Impact</a:t>
            </a:r>
          </a:p>
          <a:p>
            <a:r>
              <a:rPr lang="en-US" sz="1800" dirty="0" smtClean="0">
                <a:latin typeface="Arial" panose="020B0604020202020204" pitchFamily="34" charset="0"/>
                <a:cs typeface="Arial" panose="020B0604020202020204" pitchFamily="34" charset="0"/>
              </a:rPr>
              <a:t>Operational Hours</a:t>
            </a:r>
          </a:p>
          <a:p>
            <a:pPr marL="0" indent="0">
              <a:buNone/>
            </a:pPr>
            <a:r>
              <a:rPr lang="en-US" sz="1800" b="1" dirty="0" smtClean="0">
                <a:latin typeface="Arial" panose="020B0604020202020204" pitchFamily="34" charset="0"/>
                <a:cs typeface="Arial" panose="020B0604020202020204" pitchFamily="34" charset="0"/>
              </a:rPr>
              <a:t>7. Actionable Insights</a:t>
            </a:r>
          </a:p>
          <a:p>
            <a:r>
              <a:rPr lang="en-US" sz="1800" dirty="0" smtClean="0">
                <a:latin typeface="Arial" panose="020B0604020202020204" pitchFamily="34" charset="0"/>
                <a:cs typeface="Arial" panose="020B0604020202020204" pitchFamily="34" charset="0"/>
              </a:rPr>
              <a:t>Conservation Effectiveness</a:t>
            </a:r>
          </a:p>
          <a:p>
            <a:r>
              <a:rPr lang="en-US" sz="1800" dirty="0" smtClean="0">
                <a:latin typeface="Arial" panose="020B0604020202020204" pitchFamily="34" charset="0"/>
                <a:cs typeface="Arial" panose="020B0604020202020204" pitchFamily="34" charset="0"/>
              </a:rPr>
              <a:t>Recommendations</a:t>
            </a:r>
          </a:p>
          <a:p>
            <a:pPr marL="0" indent="0">
              <a:buNone/>
            </a:pPr>
            <a:r>
              <a:rPr lang="en-US" sz="1800" b="1" dirty="0" smtClean="0">
                <a:latin typeface="Arial" panose="020B0604020202020204" pitchFamily="34" charset="0"/>
                <a:cs typeface="Arial" panose="020B0604020202020204" pitchFamily="34" charset="0"/>
              </a:rPr>
              <a:t>8. Visualization Examples</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Sample Visuals</a:t>
            </a:r>
          </a:p>
          <a:p>
            <a:pPr marL="0" indent="0">
              <a:buNone/>
            </a:pPr>
            <a:endParaRPr lang="en-US" sz="1800" dirty="0" smtClean="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95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448"/>
          </a:xfrm>
        </p:spPr>
        <p:txBody>
          <a:bodyPr>
            <a:normAutofit/>
          </a:bodyPr>
          <a:lstStyle/>
          <a:p>
            <a:r>
              <a:rPr lang="en-US" sz="4000" dirty="0" smtClean="0">
                <a:latin typeface="Arial Black" panose="020B0A04020102020204" pitchFamily="34" charset="0"/>
              </a:rPr>
              <a:t>Conclusion:</a:t>
            </a:r>
            <a:endParaRPr lang="en-US" sz="4000" dirty="0">
              <a:latin typeface="Arial Black" panose="020B0A04020102020204" pitchFamily="34" charset="0"/>
            </a:endParaRPr>
          </a:p>
        </p:txBody>
      </p:sp>
      <p:sp>
        <p:nvSpPr>
          <p:cNvPr id="3" name="Content Placeholder 2"/>
          <p:cNvSpPr>
            <a:spLocks noGrp="1"/>
          </p:cNvSpPr>
          <p:nvPr>
            <p:ph idx="1"/>
          </p:nvPr>
        </p:nvSpPr>
        <p:spPr>
          <a:xfrm>
            <a:off x="1103312" y="1240972"/>
            <a:ext cx="8946541" cy="5007428"/>
          </a:xfrm>
        </p:spPr>
        <p:txBody>
          <a:bodyPr>
            <a:normAutofit/>
          </a:bodyPr>
          <a:lstStyle/>
          <a:p>
            <a:r>
              <a:rPr lang="en-US" sz="1800" dirty="0" smtClean="0">
                <a:latin typeface="Arial" panose="020B0604020202020204" pitchFamily="34" charset="0"/>
                <a:cs typeface="Arial" panose="020B0604020202020204" pitchFamily="34" charset="0"/>
              </a:rPr>
              <a:t>Our </a:t>
            </a:r>
            <a:r>
              <a:rPr lang="en-US" sz="1800" dirty="0">
                <a:latin typeface="Arial" panose="020B0604020202020204" pitchFamily="34" charset="0"/>
                <a:cs typeface="Arial" panose="020B0604020202020204" pitchFamily="34" charset="0"/>
              </a:rPr>
              <a:t>analysis of energy usage and greenhouse gas (GHG) emissions in Ontario's Broader Public Sector (BPS) organizations has yielded crucial insights. We've identified significant trends, assessed the effectiveness of current conservation measures, and pinpointed areas for improvement. Our data-driven approach provides actionable strategies for achieving climate change mitigation goals within the BPS. Notably, we observed successful conservation practices and highlighted specific sectors and operations requiring attention. This analysis not only contributes to more sustainable practices within BPS organizations but also offers valuable insights for policymakers and decision-makers. While recognizing limitations, we call for a collective commitment to implementing these strategies, emphasizing the transformative impact each organization can have. This project serves as a foundation for future research and underscores the importance of leveraging data for environmental stewardship.</a:t>
            </a:r>
          </a:p>
        </p:txBody>
      </p:sp>
    </p:spTree>
    <p:extLst>
      <p:ext uri="{BB962C8B-B14F-4D97-AF65-F5344CB8AC3E}">
        <p14:creationId xmlns:p14="http://schemas.microsoft.com/office/powerpoint/2010/main" val="2889771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4296</TotalTime>
  <Words>512</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Century Gothic</vt:lpstr>
      <vt:lpstr>Wingdings 3</vt:lpstr>
      <vt:lpstr>Ion</vt:lpstr>
      <vt:lpstr>Energy Consumption Analysis</vt:lpstr>
      <vt:lpstr>Problem Statement:</vt:lpstr>
      <vt:lpstr>Tools Used:</vt:lpstr>
      <vt:lpstr>Approaches:</vt:lpstr>
      <vt:lpstr>Cont…</vt:lpstr>
      <vt:lpstr>EDA Insights:</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smm</dc:creator>
  <cp:lastModifiedBy>smm</cp:lastModifiedBy>
  <cp:revision>12</cp:revision>
  <dcterms:created xsi:type="dcterms:W3CDTF">2024-02-05T06:02:27Z</dcterms:created>
  <dcterms:modified xsi:type="dcterms:W3CDTF">2024-02-09T21:39:30Z</dcterms:modified>
</cp:coreProperties>
</file>