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0" r:id="rId6"/>
    <p:sldId id="265" r:id="rId7"/>
    <p:sldId id="266" r:id="rId8"/>
    <p:sldId id="262" r:id="rId9"/>
    <p:sldId id="263" r:id="rId10"/>
    <p:sldId id="258" r:id="rId11"/>
    <p:sldId id="267" r:id="rId12"/>
    <p:sldId id="268" r:id="rId13"/>
    <p:sldId id="270" r:id="rId14"/>
    <p:sldId id="269"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565684E-89B5-4DE2-9D96-748A611DE532}"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3ABACDFB-A616-4F43-90C9-E1ED8744CF8B}"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65684E-89B5-4DE2-9D96-748A611DE532}"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ACDFB-A616-4F43-90C9-E1ED8744CF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65684E-89B5-4DE2-9D96-748A611DE532}"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ACDFB-A616-4F43-90C9-E1ED8744CF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65684E-89B5-4DE2-9D96-748A611DE532}"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ACDFB-A616-4F43-90C9-E1ED8744CF8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565684E-89B5-4DE2-9D96-748A611DE532}" type="datetimeFigureOut">
              <a:rPr lang="en-US" smtClean="0"/>
              <a:t>7/9/2014</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ACDFB-A616-4F43-90C9-E1ED8744CF8B}"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65684E-89B5-4DE2-9D96-748A611DE532}"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ACDFB-A616-4F43-90C9-E1ED8744CF8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65684E-89B5-4DE2-9D96-748A611DE532}" type="datetimeFigureOut">
              <a:rPr lang="en-US" smtClean="0"/>
              <a:t>7/9/2014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ACDFB-A616-4F43-90C9-E1ED8744CF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65684E-89B5-4DE2-9D96-748A611DE532}" type="datetimeFigureOut">
              <a:rPr lang="en-US" smtClean="0"/>
              <a:t>7/9/2014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ACDFB-A616-4F43-90C9-E1ED8744CF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565684E-89B5-4DE2-9D96-748A611DE532}" type="datetimeFigureOut">
              <a:rPr lang="en-US" smtClean="0"/>
              <a:t>7/9/2014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ACDFB-A616-4F43-90C9-E1ED8744CF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65684E-89B5-4DE2-9D96-748A611DE532}"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ACDFB-A616-4F43-90C9-E1ED8744CF8B}"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3565684E-89B5-4DE2-9D96-748A611DE532}" type="datetimeFigureOut">
              <a:rPr lang="en-US" smtClean="0"/>
              <a:t>7/9/2014</a:t>
            </a:fld>
            <a:endParaRPr lang="en-US"/>
          </a:p>
        </p:txBody>
      </p:sp>
      <p:sp>
        <p:nvSpPr>
          <p:cNvPr id="7" name="Slide Number Placeholder 6"/>
          <p:cNvSpPr>
            <a:spLocks noGrp="1"/>
          </p:cNvSpPr>
          <p:nvPr>
            <p:ph type="sldNum" sz="quarter" idx="12"/>
          </p:nvPr>
        </p:nvSpPr>
        <p:spPr/>
        <p:txBody>
          <a:bodyPr/>
          <a:lstStyle/>
          <a:p>
            <a:fld id="{3ABACDFB-A616-4F43-90C9-E1ED8744CF8B}"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3565684E-89B5-4DE2-9D96-748A611DE532}" type="datetimeFigureOut">
              <a:rPr lang="en-US" smtClean="0"/>
              <a:t>7/9/2014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3ABACDFB-A616-4F43-90C9-E1ED8744CF8B}"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9800" y="4800600"/>
            <a:ext cx="6400800" cy="1752600"/>
          </a:xfrm>
        </p:spPr>
        <p:txBody>
          <a:bodyPr/>
          <a:lstStyle/>
          <a:p>
            <a:r>
              <a:rPr lang="en-US" dirty="0" smtClean="0"/>
              <a:t>-</a:t>
            </a:r>
            <a:r>
              <a:rPr lang="en-US" dirty="0" err="1" smtClean="0"/>
              <a:t>Nithya</a:t>
            </a:r>
            <a:r>
              <a:rPr lang="en-US" dirty="0" smtClean="0"/>
              <a:t> </a:t>
            </a:r>
            <a:r>
              <a:rPr lang="en-US" dirty="0" err="1" smtClean="0"/>
              <a:t>rAMAKRISHNAN</a:t>
            </a:r>
            <a:endParaRPr lang="en-US" dirty="0" smtClean="0"/>
          </a:p>
          <a:p>
            <a:endParaRPr lang="en-US" dirty="0"/>
          </a:p>
          <a:p>
            <a:r>
              <a:rPr lang="en-US" sz="1050" dirty="0" smtClean="0">
                <a:solidFill>
                  <a:schemeClr val="tx1"/>
                </a:solidFill>
              </a:rPr>
              <a:t>Summary of NOTES MAINLY TAKEN FROM EEGLAB WIKI PAGE</a:t>
            </a:r>
            <a:endParaRPr lang="en-US" sz="1050" dirty="0">
              <a:solidFill>
                <a:schemeClr val="tx1"/>
              </a:solidFill>
            </a:endParaRPr>
          </a:p>
        </p:txBody>
      </p:sp>
      <p:sp>
        <p:nvSpPr>
          <p:cNvPr id="2" name="Title 1"/>
          <p:cNvSpPr>
            <a:spLocks noGrp="1"/>
          </p:cNvSpPr>
          <p:nvPr>
            <p:ph type="ctrTitle"/>
          </p:nvPr>
        </p:nvSpPr>
        <p:spPr>
          <a:xfrm>
            <a:off x="762000" y="228600"/>
            <a:ext cx="7772400" cy="1470025"/>
          </a:xfrm>
        </p:spPr>
        <p:txBody>
          <a:bodyPr/>
          <a:lstStyle/>
          <a:p>
            <a:r>
              <a:rPr lang="en-US" dirty="0" smtClean="0"/>
              <a:t>EEG preprocessing in </a:t>
            </a:r>
            <a:br>
              <a:rPr lang="en-US" dirty="0" smtClean="0"/>
            </a:br>
            <a:r>
              <a:rPr lang="en-US" b="1" dirty="0" smtClean="0"/>
              <a:t>EEG </a:t>
            </a:r>
            <a:r>
              <a:rPr lang="en-US" b="1" dirty="0" smtClean="0"/>
              <a:t>Lab</a:t>
            </a:r>
            <a:endParaRPr lang="en-US" b="1"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8362" r="20558"/>
          <a:stretch/>
        </p:blipFill>
        <p:spPr>
          <a:xfrm>
            <a:off x="3156855" y="1676400"/>
            <a:ext cx="2634343" cy="2779619"/>
          </a:xfrm>
          <a:prstGeom prst="rect">
            <a:avLst/>
          </a:prstGeom>
        </p:spPr>
      </p:pic>
    </p:spTree>
    <p:extLst>
      <p:ext uri="{BB962C8B-B14F-4D97-AF65-F5344CB8AC3E}">
        <p14:creationId xmlns:p14="http://schemas.microsoft.com/office/powerpoint/2010/main" val="2435915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epoch data</a:t>
            </a:r>
            <a:endParaRPr lang="en-US" dirty="0"/>
          </a:p>
        </p:txBody>
      </p:sp>
      <p:sp>
        <p:nvSpPr>
          <p:cNvPr id="3" name="Content Placeholder 2"/>
          <p:cNvSpPr>
            <a:spLocks noGrp="1"/>
          </p:cNvSpPr>
          <p:nvPr>
            <p:ph idx="1"/>
          </p:nvPr>
        </p:nvSpPr>
        <p:spPr/>
        <p:txBody>
          <a:bodyPr>
            <a:normAutofit/>
          </a:bodyPr>
          <a:lstStyle/>
          <a:p>
            <a:pPr marL="114300" indent="0">
              <a:buNone/>
            </a:pPr>
            <a:r>
              <a:rPr lang="en-US" sz="1000" dirty="0"/>
              <a:t>EEG = </a:t>
            </a:r>
            <a:r>
              <a:rPr lang="en-US" sz="1000" dirty="0" err="1"/>
              <a:t>pop_eegfilt</a:t>
            </a:r>
            <a:r>
              <a:rPr lang="en-US" sz="1000" dirty="0"/>
              <a:t>( EEG, 1, 0, [], [0]); % </a:t>
            </a:r>
            <a:r>
              <a:rPr lang="en-US" sz="1000" dirty="0" err="1"/>
              <a:t>Highpass</a:t>
            </a:r>
            <a:r>
              <a:rPr lang="en-US" sz="1000" dirty="0"/>
              <a:t> filter cutoff freq. 1Hz</a:t>
            </a:r>
            <a:r>
              <a:rPr lang="en-US" sz="1000" dirty="0" smtClean="0"/>
              <a:t>.</a:t>
            </a:r>
          </a:p>
          <a:p>
            <a:pPr marL="114300" indent="0">
              <a:buNone/>
            </a:pPr>
            <a:r>
              <a:rPr lang="en-US" sz="1000" dirty="0" smtClean="0"/>
              <a:t>[</a:t>
            </a:r>
            <a:r>
              <a:rPr lang="en-US" sz="1000" dirty="0"/>
              <a:t>ALLEEG EEG CURRENTSET] = </a:t>
            </a:r>
            <a:r>
              <a:rPr lang="en-US" sz="1000" dirty="0" err="1"/>
              <a:t>pop_newset</a:t>
            </a:r>
            <a:r>
              <a:rPr lang="en-US" sz="1000" dirty="0"/>
              <a:t>(ALLEEG, EEG, CURRENTSET, '</a:t>
            </a:r>
            <a:r>
              <a:rPr lang="en-US" sz="1000" dirty="0" err="1"/>
              <a:t>setname</a:t>
            </a:r>
            <a:r>
              <a:rPr lang="en-US" sz="1000" dirty="0"/>
              <a:t>', 'Continuous EEG Data'); % Save as new dataset.</a:t>
            </a:r>
          </a:p>
          <a:p>
            <a:pPr marL="114300" indent="0">
              <a:buNone/>
            </a:pPr>
            <a:r>
              <a:rPr lang="en-US" sz="1000" dirty="0"/>
              <a:t>EEG = </a:t>
            </a:r>
            <a:r>
              <a:rPr lang="en-US" sz="1000" dirty="0" err="1"/>
              <a:t>pop_reref</a:t>
            </a:r>
            <a:r>
              <a:rPr lang="en-US" sz="1000" dirty="0"/>
              <a:t>( EEG, [], 'refstate',0); % Re-reference the data</a:t>
            </a:r>
          </a:p>
          <a:p>
            <a:pPr marL="114300" indent="0">
              <a:buNone/>
            </a:pPr>
            <a:r>
              <a:rPr lang="en-US" sz="1000" dirty="0"/>
              <a:t>EEG = </a:t>
            </a:r>
            <a:r>
              <a:rPr lang="en-US" sz="1000" dirty="0" err="1"/>
              <a:t>pop_epoch</a:t>
            </a:r>
            <a:r>
              <a:rPr lang="en-US" sz="1000" dirty="0"/>
              <a:t>( EEG, { 'square' }, [-1 2], '</a:t>
            </a:r>
            <a:r>
              <a:rPr lang="en-US" sz="1000" dirty="0" err="1"/>
              <a:t>newname</a:t>
            </a:r>
            <a:r>
              <a:rPr lang="en-US" sz="1000" dirty="0"/>
              <a:t>', 'Continuous EEG Data epochs', '</a:t>
            </a:r>
            <a:r>
              <a:rPr lang="en-US" sz="1000" dirty="0" err="1"/>
              <a:t>epochinfo</a:t>
            </a:r>
            <a:r>
              <a:rPr lang="en-US" sz="1000" dirty="0"/>
              <a:t>', 'yes'); % Epoch dataset using 'square' events.</a:t>
            </a:r>
          </a:p>
          <a:p>
            <a:pPr marL="114300" indent="0">
              <a:buNone/>
            </a:pPr>
            <a:r>
              <a:rPr lang="en-US" sz="1000" dirty="0"/>
              <a:t>EEG = </a:t>
            </a:r>
            <a:r>
              <a:rPr lang="en-US" sz="1000" dirty="0" err="1"/>
              <a:t>pop_rmbase</a:t>
            </a:r>
            <a:r>
              <a:rPr lang="en-US" sz="1000" dirty="0"/>
              <a:t>( EEG, [-1000 0]); % remove baseline</a:t>
            </a:r>
          </a:p>
          <a:p>
            <a:pPr marL="114300" indent="0">
              <a:buNone/>
            </a:pPr>
            <a:r>
              <a:rPr lang="en-US" sz="1000" dirty="0"/>
              <a:t>[ALLEEG EEG CURRENTSET] = </a:t>
            </a:r>
            <a:r>
              <a:rPr lang="en-US" sz="1000" dirty="0" err="1"/>
              <a:t>pop_newset</a:t>
            </a:r>
            <a:r>
              <a:rPr lang="en-US" sz="1000" dirty="0"/>
              <a:t>(ALLEEG, EEG, CURRENTSET, '</a:t>
            </a:r>
            <a:r>
              <a:rPr lang="en-US" sz="1000" dirty="0" err="1"/>
              <a:t>setname</a:t>
            </a:r>
            <a:r>
              <a:rPr lang="en-US" sz="1000" dirty="0"/>
              <a:t>', 'Continuous EEG Data epochs', 'overwrite', 'on');  </a:t>
            </a:r>
          </a:p>
          <a:p>
            <a:pPr marL="114300" indent="0">
              <a:buNone/>
            </a:pPr>
            <a:r>
              <a:rPr lang="en-US" sz="1000" dirty="0"/>
              <a:t>% save dataset</a:t>
            </a:r>
          </a:p>
          <a:p>
            <a:pPr marL="114300" indent="0">
              <a:buNone/>
            </a:pPr>
            <a:endParaRPr lang="en-US" sz="1000" dirty="0"/>
          </a:p>
          <a:p>
            <a:pPr marL="114300" indent="0">
              <a:buNone/>
            </a:pPr>
            <a:r>
              <a:rPr lang="en-US" sz="1000" dirty="0"/>
              <a:t>[ALLEEG EEG] = </a:t>
            </a:r>
            <a:r>
              <a:rPr lang="en-US" sz="1000" dirty="0" err="1"/>
              <a:t>eeg_store</a:t>
            </a:r>
            <a:r>
              <a:rPr lang="en-US" sz="1000" dirty="0"/>
              <a:t>(ALLEEG, EEG, CURRENTSET); % store dataset</a:t>
            </a:r>
          </a:p>
          <a:p>
            <a:pPr marL="114300" indent="0">
              <a:buNone/>
            </a:pPr>
            <a:r>
              <a:rPr lang="en-US" sz="1000" dirty="0" err="1"/>
              <a:t>eeglab</a:t>
            </a:r>
            <a:r>
              <a:rPr lang="en-US" sz="1000" dirty="0"/>
              <a:t> redraw % redraw </a:t>
            </a:r>
            <a:r>
              <a:rPr lang="en-US" sz="1000" dirty="0" err="1"/>
              <a:t>eeglab</a:t>
            </a:r>
            <a:r>
              <a:rPr lang="en-US" sz="1000" dirty="0"/>
              <a:t> to show the new </a:t>
            </a:r>
            <a:r>
              <a:rPr lang="en-US" sz="1000" dirty="0" err="1"/>
              <a:t>epoched</a:t>
            </a:r>
            <a:r>
              <a:rPr lang="en-US" sz="1000" dirty="0"/>
              <a:t> dataset</a:t>
            </a:r>
          </a:p>
        </p:txBody>
      </p:sp>
    </p:spTree>
    <p:extLst>
      <p:ext uri="{BB962C8B-B14F-4D97-AF65-F5344CB8AC3E}">
        <p14:creationId xmlns:p14="http://schemas.microsoft.com/office/powerpoint/2010/main" val="529427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Rejecting artifacts in </a:t>
            </a:r>
            <a:r>
              <a:rPr lang="en-US" dirty="0" err="1" smtClean="0"/>
              <a:t>epoched</a:t>
            </a:r>
            <a:r>
              <a:rPr lang="en-US" dirty="0" smtClean="0"/>
              <a:t> data</a:t>
            </a:r>
            <a:endParaRPr lang="en-US" dirty="0"/>
          </a:p>
        </p:txBody>
      </p:sp>
      <p:sp>
        <p:nvSpPr>
          <p:cNvPr id="3" name="Content Placeholder 2"/>
          <p:cNvSpPr>
            <a:spLocks noGrp="1"/>
          </p:cNvSpPr>
          <p:nvPr>
            <p:ph idx="1"/>
          </p:nvPr>
        </p:nvSpPr>
        <p:spPr/>
        <p:txBody>
          <a:bodyPr/>
          <a:lstStyle/>
          <a:p>
            <a:r>
              <a:rPr lang="en-US" sz="1400" dirty="0"/>
              <a:t>Tools &gt; Reject data epochs &gt; Reject data (all methods). Show only the new trials marked for rejection by the measure selected above</a:t>
            </a:r>
          </a:p>
          <a:p>
            <a:endParaRPr lang="en-US" dirty="0"/>
          </a:p>
        </p:txBody>
      </p:sp>
      <p:pic>
        <p:nvPicPr>
          <p:cNvPr id="3074" name="Picture 2" descr="C:\Users\nramakrishnan\Desktop\hsjslj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772537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372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Rejecting Artifacts</a:t>
            </a:r>
            <a:endParaRPr lang="en-US" dirty="0"/>
          </a:p>
        </p:txBody>
      </p:sp>
      <p:sp>
        <p:nvSpPr>
          <p:cNvPr id="3" name="Content Placeholder 2"/>
          <p:cNvSpPr>
            <a:spLocks noGrp="1"/>
          </p:cNvSpPr>
          <p:nvPr>
            <p:ph idx="1"/>
          </p:nvPr>
        </p:nvSpPr>
        <p:spPr>
          <a:xfrm>
            <a:off x="381000" y="1676400"/>
            <a:ext cx="8534400" cy="4953000"/>
          </a:xfrm>
        </p:spPr>
        <p:txBody>
          <a:bodyPr>
            <a:normAutofit fontScale="92500" lnSpcReduction="10000"/>
          </a:bodyPr>
          <a:lstStyle/>
          <a:p>
            <a:r>
              <a:rPr lang="en-US" sz="1400" b="1" dirty="0"/>
              <a:t>V</a:t>
            </a:r>
            <a:r>
              <a:rPr lang="en-US" sz="1400" b="1" dirty="0" smtClean="0"/>
              <a:t>isual </a:t>
            </a:r>
            <a:r>
              <a:rPr lang="en-US" sz="1400" b="1" dirty="0"/>
              <a:t>inspection</a:t>
            </a:r>
          </a:p>
          <a:p>
            <a:r>
              <a:rPr lang="en-US" sz="1400" b="1" dirty="0"/>
              <a:t>Rejecting extreme values </a:t>
            </a:r>
            <a:r>
              <a:rPr lang="en-US" sz="1400" dirty="0"/>
              <a:t>EEG values should not exceed +/-75 µV in any of the 32 channels (</a:t>
            </a:r>
            <a:r>
              <a:rPr lang="en-US" sz="1400" dirty="0" smtClean="0"/>
              <a:t>1:32) </a:t>
            </a:r>
            <a:r>
              <a:rPr lang="en-US" sz="1400" dirty="0"/>
              <a:t>at any time within the epoch (-1000 to 2000 </a:t>
            </a:r>
            <a:r>
              <a:rPr lang="en-US" sz="1400" dirty="0" err="1"/>
              <a:t>ms</a:t>
            </a:r>
            <a:r>
              <a:rPr lang="en-US" sz="1400" dirty="0"/>
              <a:t>)</a:t>
            </a:r>
          </a:p>
          <a:p>
            <a:endParaRPr lang="en-US" sz="1400" dirty="0"/>
          </a:p>
          <a:p>
            <a:r>
              <a:rPr lang="en-US" sz="1400" b="1" dirty="0"/>
              <a:t>Rejecting abnormal </a:t>
            </a:r>
            <a:r>
              <a:rPr lang="en-US" sz="1400" b="1" dirty="0" smtClean="0"/>
              <a:t>trends </a:t>
            </a:r>
            <a:r>
              <a:rPr lang="en-US" sz="1400" dirty="0" err="1" smtClean="0"/>
              <a:t>Artifactual</a:t>
            </a:r>
            <a:r>
              <a:rPr lang="en-US" sz="1400" dirty="0" smtClean="0"/>
              <a:t> </a:t>
            </a:r>
            <a:r>
              <a:rPr lang="en-US" sz="1400" dirty="0"/>
              <a:t>currents may cause linear drift to occur at some electrodes----fits the data to a straight line and marks the trial for rejection if the slope exceeds a given threshold. The minimal fit between the EEG data and a line of minimal slope is determined using a standard R-square measure. </a:t>
            </a:r>
          </a:p>
          <a:p>
            <a:endParaRPr lang="en-US" sz="1400" b="1" dirty="0"/>
          </a:p>
          <a:p>
            <a:r>
              <a:rPr lang="en-US" sz="1400" b="1" dirty="0"/>
              <a:t>Rejecting improbable data </a:t>
            </a:r>
            <a:r>
              <a:rPr lang="en-US" sz="1400" dirty="0"/>
              <a:t>Probability distribution of values across the data epochs, one can compute the probability of occurrence of each trial. probability measure value for every trial and electrode (each number at the bottom shows an electrode, the </a:t>
            </a:r>
            <a:r>
              <a:rPr lang="en-US" sz="1400" b="1" dirty="0"/>
              <a:t>blue traces the trial values-</a:t>
            </a:r>
            <a:r>
              <a:rPr lang="en-US" sz="1400" dirty="0"/>
              <a:t>--the panel containing the </a:t>
            </a:r>
            <a:r>
              <a:rPr lang="en-US" sz="1400" b="1" dirty="0"/>
              <a:t>green lines shows the probability measure </a:t>
            </a:r>
            <a:r>
              <a:rPr lang="en-US" sz="1400" dirty="0"/>
              <a:t>over all the electrodes. </a:t>
            </a:r>
          </a:p>
          <a:p>
            <a:endParaRPr lang="en-US" sz="1400" b="1" dirty="0"/>
          </a:p>
          <a:p>
            <a:r>
              <a:rPr lang="en-US" sz="1400" b="1" dirty="0"/>
              <a:t>Rejecting abnormally distributed </a:t>
            </a:r>
            <a:r>
              <a:rPr lang="en-US" sz="1400" b="1" dirty="0" smtClean="0"/>
              <a:t>data </a:t>
            </a:r>
            <a:r>
              <a:rPr lang="en-US" sz="1400" dirty="0" err="1" smtClean="0"/>
              <a:t>Artifactual</a:t>
            </a:r>
            <a:r>
              <a:rPr lang="en-US" sz="1400" dirty="0" smtClean="0"/>
              <a:t> </a:t>
            </a:r>
            <a:r>
              <a:rPr lang="en-US" sz="1400" dirty="0"/>
              <a:t>data epochs sometimes have very 'peaky' activity value distributions. the activity will be either close to one value or the </a:t>
            </a:r>
            <a:r>
              <a:rPr lang="en-US" sz="1400" dirty="0" smtClean="0"/>
              <a:t>other Detected using kurtosis . </a:t>
            </a:r>
            <a:r>
              <a:rPr lang="en-US" sz="1400" b="1" dirty="0" smtClean="0"/>
              <a:t>A </a:t>
            </a:r>
            <a:r>
              <a:rPr lang="en-US" sz="1400" b="1" dirty="0"/>
              <a:t>high positive kurtosis value </a:t>
            </a:r>
            <a:r>
              <a:rPr lang="en-US" sz="1400" dirty="0"/>
              <a:t>indicates an abnormally 'peaky' distribution of activity in a data epoch, while a </a:t>
            </a:r>
            <a:r>
              <a:rPr lang="en-US" sz="1400" b="1" dirty="0"/>
              <a:t>high negative kurtosis value indicates abnormally flat activity </a:t>
            </a:r>
            <a:r>
              <a:rPr lang="en-US" sz="1400" b="1" dirty="0" smtClean="0"/>
              <a:t>distribution</a:t>
            </a:r>
            <a:r>
              <a:rPr lang="en-US" sz="1400" dirty="0" smtClean="0"/>
              <a:t>. --- single- </a:t>
            </a:r>
            <a:r>
              <a:rPr lang="en-US" sz="1400" dirty="0"/>
              <a:t>and all-channel thresholds are defined in terms of standard deviations from mean kurtosis value. </a:t>
            </a:r>
          </a:p>
          <a:p>
            <a:r>
              <a:rPr lang="en-US" sz="1400" b="1" dirty="0"/>
              <a:t>Rejecting abnormal </a:t>
            </a:r>
            <a:r>
              <a:rPr lang="en-US" sz="1400" b="1" dirty="0" smtClean="0"/>
              <a:t>spectra </a:t>
            </a:r>
            <a:r>
              <a:rPr lang="en-US" sz="1400" dirty="0" smtClean="0"/>
              <a:t>rejecting </a:t>
            </a:r>
            <a:r>
              <a:rPr lang="en-US" sz="1400" dirty="0"/>
              <a:t>data epochs using spectral estimates may be the most effective method for selecting data epochs </a:t>
            </a:r>
            <a:r>
              <a:rPr lang="en-US" sz="1400" dirty="0" smtClean="0">
                <a:sym typeface="Wingdings" panose="05000000000000000000" pitchFamily="2" charset="2"/>
              </a:rPr>
              <a:t> </a:t>
            </a:r>
            <a:r>
              <a:rPr lang="en-US" sz="1400" dirty="0" smtClean="0"/>
              <a:t>thresholds </a:t>
            </a:r>
            <a:r>
              <a:rPr lang="en-US" sz="1400" dirty="0"/>
              <a:t>are expressed in terms of amplitude changes relative to baseline in </a:t>
            </a:r>
            <a:r>
              <a:rPr lang="en-US" sz="1400" dirty="0" err="1"/>
              <a:t>dB.</a:t>
            </a:r>
            <a:r>
              <a:rPr lang="en-US" sz="1400" dirty="0"/>
              <a:t> To specify that the spectrum should not deviate from baseline by +/-50 dB in the 0-2 Hz frequency window, enter the following parameters under find abnormal spectra (which calls function </a:t>
            </a:r>
            <a:r>
              <a:rPr lang="en-US" sz="1400" dirty="0" err="1"/>
              <a:t>pop_rejspec.m</a:t>
            </a:r>
            <a:r>
              <a:rPr lang="en-US" sz="1400" dirty="0"/>
              <a:t>), then press CALC/PLOT.</a:t>
            </a:r>
          </a:p>
        </p:txBody>
      </p:sp>
    </p:spTree>
    <p:extLst>
      <p:ext uri="{BB962C8B-B14F-4D97-AF65-F5344CB8AC3E}">
        <p14:creationId xmlns:p14="http://schemas.microsoft.com/office/powerpoint/2010/main" val="1277883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a:t>
            </a:r>
            <a:endParaRPr lang="en-US" dirty="0"/>
          </a:p>
        </p:txBody>
      </p:sp>
      <p:sp>
        <p:nvSpPr>
          <p:cNvPr id="3" name="Content Placeholder 2"/>
          <p:cNvSpPr>
            <a:spLocks noGrp="1"/>
          </p:cNvSpPr>
          <p:nvPr>
            <p:ph idx="1"/>
          </p:nvPr>
        </p:nvSpPr>
        <p:spPr/>
        <p:txBody>
          <a:bodyPr/>
          <a:lstStyle/>
          <a:p>
            <a:pPr marL="114300" indent="0">
              <a:buNone/>
            </a:pPr>
            <a:r>
              <a:rPr lang="en-US" b="1" dirty="0"/>
              <a:t>Inspecting current versus previously proposed </a:t>
            </a:r>
            <a:r>
              <a:rPr lang="en-US" b="1" dirty="0" smtClean="0"/>
              <a:t>rejections</a:t>
            </a:r>
          </a:p>
          <a:p>
            <a:r>
              <a:rPr lang="en-US" dirty="0" smtClean="0"/>
              <a:t>Show </a:t>
            </a:r>
            <a:r>
              <a:rPr lang="en-US" dirty="0"/>
              <a:t>previous and new trials marked for rejection by this measure selected above. </a:t>
            </a:r>
            <a:endParaRPr lang="en-US" dirty="0" smtClean="0"/>
          </a:p>
          <a:p>
            <a:pPr marL="114300" indent="0">
              <a:buNone/>
            </a:pPr>
            <a:r>
              <a:rPr lang="en-US" b="1" dirty="0"/>
              <a:t>Inspecting results of all rejection </a:t>
            </a:r>
            <a:r>
              <a:rPr lang="en-US" b="1" dirty="0" smtClean="0"/>
              <a:t>measures</a:t>
            </a:r>
          </a:p>
          <a:p>
            <a:r>
              <a:rPr lang="en-US" dirty="0" smtClean="0"/>
              <a:t>Show </a:t>
            </a:r>
            <a:r>
              <a:rPr lang="en-US" dirty="0"/>
              <a:t>all trials marked for rejection measures by the measure selected above or checked below </a:t>
            </a:r>
          </a:p>
        </p:txBody>
      </p:sp>
    </p:spTree>
    <p:extLst>
      <p:ext uri="{BB962C8B-B14F-4D97-AF65-F5344CB8AC3E}">
        <p14:creationId xmlns:p14="http://schemas.microsoft.com/office/powerpoint/2010/main" val="44512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UNITL PLOTTING ERP</a:t>
            </a:r>
            <a:endParaRPr lang="en-US" dirty="0"/>
          </a:p>
        </p:txBody>
      </p:sp>
      <p:sp>
        <p:nvSpPr>
          <p:cNvPr id="3" name="Content Placeholder 2"/>
          <p:cNvSpPr>
            <a:spLocks noGrp="1"/>
          </p:cNvSpPr>
          <p:nvPr>
            <p:ph idx="1"/>
          </p:nvPr>
        </p:nvSpPr>
        <p:spPr/>
        <p:txBody>
          <a:bodyPr>
            <a:normAutofit fontScale="92500"/>
          </a:bodyPr>
          <a:lstStyle/>
          <a:p>
            <a:r>
              <a:rPr lang="en-US" sz="1600" dirty="0"/>
              <a:t>Plot &gt; Channel ERPs&gt; With scalp </a:t>
            </a:r>
            <a:r>
              <a:rPr lang="en-US" sz="1600" dirty="0" smtClean="0"/>
              <a:t>maps</a:t>
            </a:r>
          </a:p>
          <a:p>
            <a:r>
              <a:rPr lang="en-US" sz="1600" dirty="0"/>
              <a:t>Plot &gt; Channel ERPs &gt; In scalp array/rect. </a:t>
            </a:r>
            <a:r>
              <a:rPr lang="en-US" sz="1600" dirty="0" smtClean="0"/>
              <a:t>Array</a:t>
            </a:r>
          </a:p>
          <a:p>
            <a:r>
              <a:rPr lang="en-US" sz="1600" dirty="0"/>
              <a:t>average ERP data traces in two column </a:t>
            </a:r>
            <a:r>
              <a:rPr lang="en-US" sz="1600" dirty="0" smtClean="0"/>
              <a:t>array--"</a:t>
            </a:r>
            <a:r>
              <a:rPr lang="en-US" sz="1600" dirty="0"/>
              <a:t>Plot in rect. array" checkbox </a:t>
            </a:r>
            <a:endParaRPr lang="en-US" sz="1600" dirty="0" smtClean="0"/>
          </a:p>
          <a:p>
            <a:r>
              <a:rPr lang="en-US" sz="1600" dirty="0"/>
              <a:t>Plot &gt; ERP map series &gt; In </a:t>
            </a:r>
            <a:r>
              <a:rPr lang="en-US" sz="1600" dirty="0" smtClean="0"/>
              <a:t>2-D </a:t>
            </a:r>
          </a:p>
          <a:p>
            <a:r>
              <a:rPr lang="en-US" sz="1600" dirty="0"/>
              <a:t>Plot &gt; ERP map series &gt; In </a:t>
            </a:r>
            <a:r>
              <a:rPr lang="en-US" sz="1600" dirty="0" smtClean="0"/>
              <a:t>3-D</a:t>
            </a:r>
          </a:p>
          <a:p>
            <a:pPr marL="114300" indent="0">
              <a:buNone/>
            </a:pPr>
            <a:r>
              <a:rPr lang="en-US" sz="1600" b="1" dirty="0" smtClean="0"/>
              <a:t>Create </a:t>
            </a:r>
            <a:r>
              <a:rPr lang="en-US" sz="1600" b="1" dirty="0"/>
              <a:t>datasets containing epochs for each condition </a:t>
            </a:r>
            <a:r>
              <a:rPr lang="en-US" sz="1600" b="1" dirty="0" smtClean="0"/>
              <a:t>---half </a:t>
            </a:r>
            <a:r>
              <a:rPr lang="en-US" sz="1600" b="1" dirty="0"/>
              <a:t>the targets appeared at position 1 and the other half at position 2 </a:t>
            </a:r>
          </a:p>
          <a:p>
            <a:r>
              <a:rPr lang="en-US" sz="1600" dirty="0" smtClean="0"/>
              <a:t>Edit </a:t>
            </a:r>
            <a:r>
              <a:rPr lang="en-US" sz="1600" dirty="0"/>
              <a:t>&gt; Select epochs or events. Enter "1" in the textbox next to position, which will select all epochs in which the target appeared in position </a:t>
            </a:r>
            <a:endParaRPr lang="en-US" sz="1600" dirty="0" smtClean="0"/>
          </a:p>
          <a:p>
            <a:r>
              <a:rPr lang="en-US" sz="1600" dirty="0"/>
              <a:t>name this new </a:t>
            </a:r>
            <a:r>
              <a:rPr lang="en-US" sz="1600" dirty="0" smtClean="0"/>
              <a:t>dataset---Square</a:t>
            </a:r>
            <a:r>
              <a:rPr lang="en-US" sz="1600" dirty="0"/>
              <a:t>, Position 1</a:t>
            </a:r>
            <a:endParaRPr lang="en-US" sz="1600" dirty="0" smtClean="0"/>
          </a:p>
          <a:p>
            <a:r>
              <a:rPr lang="en-US" sz="1600" dirty="0"/>
              <a:t> Datasets &gt; Continuous EEG Data </a:t>
            </a:r>
            <a:r>
              <a:rPr lang="en-US" sz="1600" dirty="0" smtClean="0"/>
              <a:t>epochs,---Edit </a:t>
            </a:r>
            <a:r>
              <a:rPr lang="en-US" sz="1600" dirty="0"/>
              <a:t>&gt; Select epoch/events</a:t>
            </a:r>
            <a:r>
              <a:rPr lang="en-US" sz="1600" dirty="0" smtClean="0"/>
              <a:t>. Position 2, square</a:t>
            </a:r>
          </a:p>
          <a:p>
            <a:r>
              <a:rPr lang="en-US" sz="1600" dirty="0" smtClean="0"/>
              <a:t>Plot </a:t>
            </a:r>
            <a:r>
              <a:rPr lang="en-US" sz="1600" dirty="0"/>
              <a:t>&gt; Sum/Compare ERPs </a:t>
            </a:r>
            <a:endParaRPr lang="en-US" sz="1600" dirty="0" smtClean="0"/>
          </a:p>
          <a:p>
            <a:r>
              <a:rPr lang="en-US" sz="1600" dirty="0" smtClean="0"/>
              <a:t>datasets </a:t>
            </a:r>
            <a:r>
              <a:rPr lang="en-US" sz="1600" dirty="0"/>
              <a:t>‘3’ and ‘4’. </a:t>
            </a:r>
            <a:endParaRPr lang="en-US" sz="1600" dirty="0" smtClean="0"/>
          </a:p>
          <a:p>
            <a:r>
              <a:rPr lang="en-US" sz="1600" dirty="0" smtClean="0"/>
              <a:t>0.05 </a:t>
            </a:r>
            <a:r>
              <a:rPr lang="en-US" sz="1600" dirty="0"/>
              <a:t>for the t-test significance probability (p) threshold</a:t>
            </a:r>
            <a:endParaRPr lang="en-US" sz="1600" dirty="0" smtClean="0"/>
          </a:p>
          <a:p>
            <a:pPr marL="114300" indent="0">
              <a:buNone/>
            </a:pPr>
            <a:r>
              <a:rPr lang="en-US" sz="1600" dirty="0"/>
              <a:t>http://sccn.ucsd.edu/wiki/Chapter_07:_Selecting_Data_Epochs_and_Comparing</a:t>
            </a:r>
          </a:p>
        </p:txBody>
      </p:sp>
    </p:spTree>
    <p:extLst>
      <p:ext uri="{BB962C8B-B14F-4D97-AF65-F5344CB8AC3E}">
        <p14:creationId xmlns:p14="http://schemas.microsoft.com/office/powerpoint/2010/main" val="2884781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a:t>
            </a:r>
            <a:r>
              <a:rPr lang="en-US" dirty="0" err="1" smtClean="0"/>
              <a:t>eeg</a:t>
            </a:r>
            <a:r>
              <a:rPr lang="en-US" dirty="0" smtClean="0"/>
              <a:t> and field trip</a:t>
            </a:r>
            <a:endParaRPr lang="en-US" dirty="0"/>
          </a:p>
        </p:txBody>
      </p:sp>
      <p:sp>
        <p:nvSpPr>
          <p:cNvPr id="3" name="Content Placeholder 2"/>
          <p:cNvSpPr>
            <a:spLocks noGrp="1"/>
          </p:cNvSpPr>
          <p:nvPr>
            <p:ph idx="1"/>
          </p:nvPr>
        </p:nvSpPr>
        <p:spPr/>
        <p:txBody>
          <a:bodyPr/>
          <a:lstStyle/>
          <a:p>
            <a:r>
              <a:rPr lang="en-US" dirty="0"/>
              <a:t>Both EEGLAB and </a:t>
            </a:r>
            <a:r>
              <a:rPr lang="en-US" dirty="0" err="1"/>
              <a:t>FieldTrip</a:t>
            </a:r>
            <a:r>
              <a:rPr lang="en-US" dirty="0"/>
              <a:t> work with data structures in MATLAB memory. The design philosophy in EEGLAB is to gather all data from one subject in a single “EEG” structure, and all data from a group of subjects in a “STUDY” structure. This is different from the design philosophy of </a:t>
            </a:r>
            <a:r>
              <a:rPr lang="en-US" dirty="0" err="1"/>
              <a:t>FieldTrip</a:t>
            </a:r>
            <a:r>
              <a:rPr lang="en-US" dirty="0"/>
              <a:t>, which does not gather all results in a single structure, but keeps the results from different analyses in different structures.</a:t>
            </a:r>
          </a:p>
        </p:txBody>
      </p:sp>
    </p:spTree>
    <p:extLst>
      <p:ext uri="{BB962C8B-B14F-4D97-AF65-F5344CB8AC3E}">
        <p14:creationId xmlns:p14="http://schemas.microsoft.com/office/powerpoint/2010/main" val="1346149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Eeg</a:t>
            </a:r>
            <a:r>
              <a:rPr lang="en-US" dirty="0" smtClean="0"/>
              <a:t> </a:t>
            </a:r>
            <a:r>
              <a:rPr lang="en-US" dirty="0" err="1" smtClean="0"/>
              <a:t>lAB</a:t>
            </a:r>
            <a:endParaRPr lang="en-US" dirty="0"/>
          </a:p>
        </p:txBody>
      </p:sp>
      <p:sp>
        <p:nvSpPr>
          <p:cNvPr id="3" name="Content Placeholder 2"/>
          <p:cNvSpPr>
            <a:spLocks noGrp="1"/>
          </p:cNvSpPr>
          <p:nvPr>
            <p:ph idx="1"/>
          </p:nvPr>
        </p:nvSpPr>
        <p:spPr>
          <a:xfrm>
            <a:off x="457200" y="1752600"/>
            <a:ext cx="8534400" cy="4373563"/>
          </a:xfrm>
        </p:spPr>
        <p:txBody>
          <a:bodyPr>
            <a:normAutofit/>
          </a:bodyPr>
          <a:lstStyle/>
          <a:p>
            <a:r>
              <a:rPr lang="en-US" sz="1600" dirty="0"/>
              <a:t>EEGLAB provides an interactive </a:t>
            </a:r>
            <a:r>
              <a:rPr lang="en-US" sz="1600" b="1" dirty="0"/>
              <a:t>graphic user interface (</a:t>
            </a:r>
            <a:r>
              <a:rPr lang="en-US" sz="1600" b="1" dirty="0" err="1"/>
              <a:t>gui</a:t>
            </a:r>
            <a:r>
              <a:rPr lang="en-US" sz="1600" b="1" dirty="0"/>
              <a:t>) </a:t>
            </a:r>
            <a:r>
              <a:rPr lang="en-US" sz="1600" dirty="0"/>
              <a:t>allowing users to flexibly and interactively process their high-density EEG and other dynamic brain data using </a:t>
            </a:r>
            <a:r>
              <a:rPr lang="en-US" sz="1600" b="1" dirty="0"/>
              <a:t>independent component analysis (ICA) and/or time/frequency analysis (TFA), </a:t>
            </a:r>
            <a:r>
              <a:rPr lang="en-US" sz="1600" dirty="0"/>
              <a:t>as well as standard averaging methods</a:t>
            </a:r>
            <a:r>
              <a:rPr lang="en-US" sz="1600" dirty="0" smtClean="0"/>
              <a:t>.</a:t>
            </a:r>
          </a:p>
          <a:p>
            <a:r>
              <a:rPr lang="en-US" sz="1600" dirty="0"/>
              <a:t>EEGLAB offers a structured programming environment for storing, accessing, measuring, manipulating and visualizing event-related EEG, MEG, or other </a:t>
            </a:r>
            <a:r>
              <a:rPr lang="en-US" sz="1600" dirty="0" smtClean="0"/>
              <a:t>electrophysiological data</a:t>
            </a:r>
          </a:p>
          <a:p>
            <a:r>
              <a:rPr lang="en-US" sz="1600" dirty="0" smtClean="0"/>
              <a:t>It is open source – Contribute a plug in </a:t>
            </a:r>
          </a:p>
          <a:p>
            <a:endParaRPr lang="en-US" sz="1600" dirty="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038600"/>
            <a:ext cx="4531995" cy="2442141"/>
          </a:xfrm>
          <a:prstGeom prst="rect">
            <a:avLst/>
          </a:prstGeom>
        </p:spPr>
      </p:pic>
    </p:spTree>
    <p:extLst>
      <p:ext uri="{BB962C8B-B14F-4D97-AF65-F5344CB8AC3E}">
        <p14:creationId xmlns:p14="http://schemas.microsoft.com/office/powerpoint/2010/main" val="2054189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HELP</a:t>
            </a:r>
            <a:endParaRPr lang="en-US" dirty="0"/>
          </a:p>
        </p:txBody>
      </p:sp>
      <p:sp>
        <p:nvSpPr>
          <p:cNvPr id="3" name="Content Placeholder 2"/>
          <p:cNvSpPr>
            <a:spLocks noGrp="1"/>
          </p:cNvSpPr>
          <p:nvPr>
            <p:ph idx="1"/>
          </p:nvPr>
        </p:nvSpPr>
        <p:spPr>
          <a:xfrm>
            <a:off x="457200" y="1752600"/>
            <a:ext cx="8229600" cy="4876800"/>
          </a:xfrm>
        </p:spPr>
        <p:txBody>
          <a:bodyPr>
            <a:normAutofit fontScale="55000" lnSpcReduction="20000"/>
          </a:bodyPr>
          <a:lstStyle/>
          <a:p>
            <a:r>
              <a:rPr lang="en-US" b="1" dirty="0"/>
              <a:t>File menu </a:t>
            </a:r>
            <a:r>
              <a:rPr lang="en-US" b="1" dirty="0" smtClean="0"/>
              <a:t> --- </a:t>
            </a:r>
            <a:r>
              <a:rPr lang="en-US" dirty="0" smtClean="0"/>
              <a:t>read/load </a:t>
            </a:r>
            <a:r>
              <a:rPr lang="en-US" dirty="0"/>
              <a:t>and store/save datasets and </a:t>
            </a:r>
            <a:r>
              <a:rPr lang="en-US" dirty="0" err="1" smtClean="0"/>
              <a:t>studysets</a:t>
            </a:r>
            <a:endParaRPr lang="en-US" dirty="0" smtClean="0"/>
          </a:p>
          <a:p>
            <a:endParaRPr lang="en-US" dirty="0"/>
          </a:p>
          <a:p>
            <a:r>
              <a:rPr lang="en-US" b="1" dirty="0"/>
              <a:t>Edit menu </a:t>
            </a:r>
            <a:r>
              <a:rPr lang="en-US" b="1" dirty="0" smtClean="0"/>
              <a:t>----</a:t>
            </a:r>
            <a:r>
              <a:rPr lang="en-US" dirty="0" smtClean="0"/>
              <a:t> </a:t>
            </a:r>
            <a:r>
              <a:rPr lang="en-US" dirty="0"/>
              <a:t>allow editing a dataset, changing its properties, reviewing and modifying its event and channel information </a:t>
            </a:r>
            <a:r>
              <a:rPr lang="en-US" dirty="0" smtClean="0"/>
              <a:t>structures</a:t>
            </a:r>
          </a:p>
          <a:p>
            <a:endParaRPr lang="en-US" dirty="0"/>
          </a:p>
          <a:p>
            <a:r>
              <a:rPr lang="en-US" b="1" dirty="0"/>
              <a:t>Tools menu </a:t>
            </a:r>
            <a:r>
              <a:rPr lang="en-US" b="1" dirty="0" smtClean="0"/>
              <a:t>----</a:t>
            </a:r>
            <a:r>
              <a:rPr lang="en-US" dirty="0" smtClean="0"/>
              <a:t>extract </a:t>
            </a:r>
            <a:r>
              <a:rPr lang="en-US" dirty="0"/>
              <a:t>epochs from continuous data (or sub-epochs from data epochs), perform frequency filtering, baseline removal, and ICA, and can assist the user in performing semi-automated artifact data rejection based on a variety of statistical methods applied to activity in the raw electrode channels or their independent </a:t>
            </a:r>
            <a:r>
              <a:rPr lang="en-US" dirty="0" smtClean="0"/>
              <a:t>components</a:t>
            </a:r>
          </a:p>
          <a:p>
            <a:endParaRPr lang="en-US" dirty="0"/>
          </a:p>
          <a:p>
            <a:r>
              <a:rPr lang="en-US" b="1" dirty="0"/>
              <a:t>Plot menu </a:t>
            </a:r>
            <a:r>
              <a:rPr lang="en-US" b="1" dirty="0" smtClean="0"/>
              <a:t>--- </a:t>
            </a:r>
            <a:r>
              <a:rPr lang="en-US" dirty="0" smtClean="0"/>
              <a:t>allow </a:t>
            </a:r>
            <a:r>
              <a:rPr lang="en-US" dirty="0"/>
              <a:t>users to visualize the data in a variety of formats, via (horizontally and vertically) scrolling displays or as trial (ERP), power spectrum, event-related time/frequency averages, etc. A large number of visualization functions are dedicated to the display and review of properties of scalp data channels and underlying independent data components. The user can make use of standard </a:t>
            </a:r>
            <a:r>
              <a:rPr lang="en-US" dirty="0" err="1"/>
              <a:t>Matlab</a:t>
            </a:r>
            <a:r>
              <a:rPr lang="en-US" dirty="0"/>
              <a:t> capabilities to edit, print, and/or save the resulting plots in a variety of </a:t>
            </a:r>
            <a:r>
              <a:rPr lang="en-US" dirty="0" smtClean="0"/>
              <a:t>formats</a:t>
            </a:r>
          </a:p>
          <a:p>
            <a:endParaRPr lang="en-US" dirty="0"/>
          </a:p>
          <a:p>
            <a:r>
              <a:rPr lang="en-US" b="1" dirty="0"/>
              <a:t>Study menu </a:t>
            </a:r>
            <a:r>
              <a:rPr lang="en-US" b="1" dirty="0" smtClean="0"/>
              <a:t>---</a:t>
            </a:r>
            <a:r>
              <a:rPr lang="en-US" dirty="0" smtClean="0"/>
              <a:t> show </a:t>
            </a:r>
            <a:r>
              <a:rPr lang="en-US" dirty="0"/>
              <a:t>the current </a:t>
            </a:r>
            <a:r>
              <a:rPr lang="en-US" dirty="0" err="1"/>
              <a:t>studyset</a:t>
            </a:r>
            <a:r>
              <a:rPr lang="en-US" dirty="0"/>
              <a:t> and which of its constituent datasets are currently </a:t>
            </a:r>
            <a:r>
              <a:rPr lang="en-US" dirty="0" smtClean="0"/>
              <a:t>loaded</a:t>
            </a:r>
          </a:p>
          <a:p>
            <a:endParaRPr lang="en-US" dirty="0"/>
          </a:p>
          <a:p>
            <a:r>
              <a:rPr lang="en-US" b="1" dirty="0"/>
              <a:t>Datasets menu </a:t>
            </a:r>
            <a:r>
              <a:rPr lang="en-US" b="1" dirty="0" smtClean="0"/>
              <a:t>---</a:t>
            </a:r>
            <a:r>
              <a:rPr lang="en-US" dirty="0" smtClean="0"/>
              <a:t> </a:t>
            </a:r>
            <a:r>
              <a:rPr lang="en-US" dirty="0"/>
              <a:t>list loaded datasets, and allows the user to </a:t>
            </a:r>
            <a:r>
              <a:rPr lang="en-US" dirty="0" err="1"/>
              <a:t>swtich</a:t>
            </a:r>
            <a:r>
              <a:rPr lang="en-US" dirty="0"/>
              <a:t> back and forth among </a:t>
            </a:r>
            <a:r>
              <a:rPr lang="en-US" dirty="0" smtClean="0"/>
              <a:t>them</a:t>
            </a:r>
          </a:p>
          <a:p>
            <a:endParaRPr lang="en-US" dirty="0"/>
          </a:p>
          <a:p>
            <a:r>
              <a:rPr lang="en-US" b="1" dirty="0"/>
              <a:t>Help </a:t>
            </a:r>
            <a:r>
              <a:rPr lang="en-US" b="1" dirty="0" smtClean="0"/>
              <a:t>menu--- </a:t>
            </a:r>
            <a:r>
              <a:rPr lang="en-US" dirty="0" smtClean="0"/>
              <a:t>allow </a:t>
            </a:r>
            <a:r>
              <a:rPr lang="en-US" dirty="0"/>
              <a:t>users to call up documentation on EEGLAB functions and data structures, including function lists and scrolling function help </a:t>
            </a:r>
            <a:r>
              <a:rPr lang="en-US" dirty="0" smtClean="0"/>
              <a:t>messages</a:t>
            </a:r>
            <a:endParaRPr lang="en-US" dirty="0"/>
          </a:p>
        </p:txBody>
      </p:sp>
    </p:spTree>
    <p:extLst>
      <p:ext uri="{BB962C8B-B14F-4D97-AF65-F5344CB8AC3E}">
        <p14:creationId xmlns:p14="http://schemas.microsoft.com/office/powerpoint/2010/main" val="2825753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experiment description</a:t>
            </a:r>
            <a:br>
              <a:rPr lang="en-US" dirty="0"/>
            </a:br>
            <a:endParaRPr lang="en-US" dirty="0"/>
          </a:p>
        </p:txBody>
      </p:sp>
      <p:sp>
        <p:nvSpPr>
          <p:cNvPr id="3" name="Content Placeholder 2"/>
          <p:cNvSpPr>
            <a:spLocks noGrp="1"/>
          </p:cNvSpPr>
          <p:nvPr>
            <p:ph idx="1"/>
          </p:nvPr>
        </p:nvSpPr>
        <p:spPr>
          <a:xfrm>
            <a:off x="457200" y="1752601"/>
            <a:ext cx="8229600" cy="2362200"/>
          </a:xfrm>
        </p:spPr>
        <p:txBody>
          <a:bodyPr>
            <a:normAutofit/>
          </a:bodyPr>
          <a:lstStyle/>
          <a:p>
            <a:r>
              <a:rPr lang="en-US" sz="1600" dirty="0"/>
              <a:t>T</a:t>
            </a:r>
            <a:r>
              <a:rPr lang="en-US" sz="1600" dirty="0" smtClean="0"/>
              <a:t>wo </a:t>
            </a:r>
            <a:r>
              <a:rPr lang="en-US" sz="1600" dirty="0"/>
              <a:t>types of events "square" and "</a:t>
            </a:r>
            <a:r>
              <a:rPr lang="en-US" sz="1600" dirty="0" err="1"/>
              <a:t>rt</a:t>
            </a:r>
            <a:r>
              <a:rPr lang="en-US" sz="1600" dirty="0"/>
              <a:t>"; "square" events correspond to the appearance of a green colored square in the display and "</a:t>
            </a:r>
            <a:r>
              <a:rPr lang="en-US" sz="1600" dirty="0" err="1"/>
              <a:t>rt</a:t>
            </a:r>
            <a:r>
              <a:rPr lang="en-US" sz="1600" dirty="0"/>
              <a:t>" to the reaction time of the subject</a:t>
            </a:r>
            <a:r>
              <a:rPr lang="en-US" sz="1600" dirty="0" smtClean="0"/>
              <a:t>.</a:t>
            </a:r>
          </a:p>
          <a:p>
            <a:pPr marL="114300" indent="0">
              <a:buNone/>
            </a:pPr>
            <a:endParaRPr lang="en-US" sz="1600" dirty="0" smtClean="0"/>
          </a:p>
          <a:p>
            <a:r>
              <a:rPr lang="en-US" sz="1600" dirty="0"/>
              <a:t> In this experiment, the subject covertly attended to the selected location on the computer screen responded with a quick thumb button press only when a square was presented at this location. They were to ignore circles presented either at the </a:t>
            </a:r>
            <a:r>
              <a:rPr lang="en-US" sz="1600" dirty="0" smtClean="0"/>
              <a:t>attended </a:t>
            </a:r>
            <a:r>
              <a:rPr lang="en-US" sz="1600" dirty="0"/>
              <a:t>location or at an unattended location. </a:t>
            </a:r>
            <a:endParaRPr lang="en-US" sz="1600" dirty="0" smtClean="0"/>
          </a:p>
          <a:p>
            <a:endParaRPr lang="en-US" sz="1600" dirty="0"/>
          </a:p>
          <a:p>
            <a:endParaRPr lang="en-US" sz="1600" dirty="0"/>
          </a:p>
        </p:txBody>
      </p:sp>
      <p:grpSp>
        <p:nvGrpSpPr>
          <p:cNvPr id="18" name="Group 17"/>
          <p:cNvGrpSpPr/>
          <p:nvPr/>
        </p:nvGrpSpPr>
        <p:grpSpPr>
          <a:xfrm>
            <a:off x="2558144" y="4114800"/>
            <a:ext cx="2933700" cy="1981200"/>
            <a:chOff x="1295400" y="4572000"/>
            <a:chExt cx="2933700" cy="1981200"/>
          </a:xfrm>
        </p:grpSpPr>
        <p:sp>
          <p:nvSpPr>
            <p:cNvPr id="4" name="Rectangle 3"/>
            <p:cNvSpPr/>
            <p:nvPr/>
          </p:nvSpPr>
          <p:spPr>
            <a:xfrm>
              <a:off x="1295400" y="4572000"/>
              <a:ext cx="495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39044" y="5323114"/>
              <a:ext cx="495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33800" y="6096000"/>
              <a:ext cx="495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62844" y="4572000"/>
              <a:ext cx="4953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336222" y="5334000"/>
              <a:ext cx="4953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95400" y="6096000"/>
              <a:ext cx="4953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168979" y="6096000"/>
              <a:ext cx="4953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969079" y="6096000"/>
              <a:ext cx="4953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33800" y="4572000"/>
              <a:ext cx="4953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33800" y="5312228"/>
              <a:ext cx="4953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969079" y="5312227"/>
              <a:ext cx="4953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958194" y="4572000"/>
              <a:ext cx="4953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802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PIPELINE PART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File </a:t>
            </a:r>
            <a:r>
              <a:rPr lang="en-US" dirty="0"/>
              <a:t>&gt; Load existing </a:t>
            </a:r>
            <a:r>
              <a:rPr lang="en-US" dirty="0" smtClean="0"/>
              <a:t>dataset)</a:t>
            </a:r>
          </a:p>
          <a:p>
            <a:r>
              <a:rPr lang="en-US" dirty="0" smtClean="0"/>
              <a:t>Edit </a:t>
            </a:r>
            <a:r>
              <a:rPr lang="en-US" dirty="0"/>
              <a:t>&gt; Event Values </a:t>
            </a:r>
            <a:endParaRPr lang="en-US" dirty="0" smtClean="0"/>
          </a:p>
          <a:p>
            <a:r>
              <a:rPr lang="en-US" dirty="0" smtClean="0"/>
              <a:t>Edit </a:t>
            </a:r>
            <a:r>
              <a:rPr lang="en-US" dirty="0"/>
              <a:t>&gt; About this dataset</a:t>
            </a:r>
            <a:r>
              <a:rPr lang="en-US" dirty="0" smtClean="0"/>
              <a:t>.</a:t>
            </a:r>
          </a:p>
          <a:p>
            <a:r>
              <a:rPr lang="en-US" dirty="0"/>
              <a:t>Plot &gt; Channel data (scroll</a:t>
            </a:r>
            <a:r>
              <a:rPr lang="en-US" dirty="0" smtClean="0"/>
              <a:t>)</a:t>
            </a:r>
          </a:p>
          <a:p>
            <a:r>
              <a:rPr lang="en-US" dirty="0"/>
              <a:t>Voltage </a:t>
            </a:r>
            <a:r>
              <a:rPr lang="en-US" dirty="0" smtClean="0"/>
              <a:t>Scale</a:t>
            </a:r>
          </a:p>
          <a:p>
            <a:r>
              <a:rPr lang="en-US" dirty="0" smtClean="0"/>
              <a:t>Adjusting </a:t>
            </a:r>
            <a:r>
              <a:rPr lang="en-US" dirty="0"/>
              <a:t>time </a:t>
            </a:r>
            <a:r>
              <a:rPr lang="en-US" dirty="0" smtClean="0"/>
              <a:t>range</a:t>
            </a:r>
          </a:p>
          <a:p>
            <a:r>
              <a:rPr lang="en-US" dirty="0" smtClean="0"/>
              <a:t>Number </a:t>
            </a:r>
            <a:r>
              <a:rPr lang="en-US" dirty="0"/>
              <a:t>of Channels to </a:t>
            </a:r>
            <a:r>
              <a:rPr lang="en-US" dirty="0" smtClean="0"/>
              <a:t>Display</a:t>
            </a:r>
          </a:p>
          <a:p>
            <a:r>
              <a:rPr lang="en-US" dirty="0" smtClean="0"/>
              <a:t>Zoom</a:t>
            </a:r>
          </a:p>
          <a:p>
            <a:r>
              <a:rPr lang="en-US" dirty="0"/>
              <a:t>Grid </a:t>
            </a:r>
            <a:r>
              <a:rPr lang="en-US" dirty="0" smtClean="0"/>
              <a:t>Lines</a:t>
            </a:r>
          </a:p>
          <a:p>
            <a:r>
              <a:rPr lang="en-US" dirty="0"/>
              <a:t>Rejecting </a:t>
            </a:r>
            <a:r>
              <a:rPr lang="en-US" dirty="0" smtClean="0"/>
              <a:t>Data</a:t>
            </a:r>
          </a:p>
          <a:p>
            <a:r>
              <a:rPr lang="en-US" dirty="0" smtClean="0"/>
              <a:t>Zooming </a:t>
            </a:r>
            <a:r>
              <a:rPr lang="en-US" dirty="0"/>
              <a:t>must be disabled to select a portion of the </a:t>
            </a:r>
            <a:r>
              <a:rPr lang="en-US" dirty="0" smtClean="0"/>
              <a:t>data</a:t>
            </a:r>
            <a:endParaRPr lang="en-US" dirty="0"/>
          </a:p>
        </p:txBody>
      </p:sp>
    </p:spTree>
    <p:extLst>
      <p:ext uri="{BB962C8B-B14F-4D97-AF65-F5344CB8AC3E}">
        <p14:creationId xmlns:p14="http://schemas.microsoft.com/office/powerpoint/2010/main" val="1173139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PIPELINE PART </a:t>
            </a:r>
            <a:r>
              <a:rPr lang="en-US" dirty="0" smtClean="0"/>
              <a:t>2</a:t>
            </a:r>
            <a:endParaRPr lang="en-US" dirty="0"/>
          </a:p>
        </p:txBody>
      </p:sp>
      <p:sp>
        <p:nvSpPr>
          <p:cNvPr id="3" name="Content Placeholder 2"/>
          <p:cNvSpPr>
            <a:spLocks noGrp="1"/>
          </p:cNvSpPr>
          <p:nvPr>
            <p:ph idx="1"/>
          </p:nvPr>
        </p:nvSpPr>
        <p:spPr>
          <a:xfrm>
            <a:off x="457200" y="1752601"/>
            <a:ext cx="8229600" cy="1779907"/>
          </a:xfrm>
        </p:spPr>
        <p:txBody>
          <a:bodyPr>
            <a:normAutofit fontScale="92500"/>
          </a:bodyPr>
          <a:lstStyle/>
          <a:p>
            <a:r>
              <a:rPr lang="en-US" sz="1600" dirty="0"/>
              <a:t> Edit &gt; Channel locations. Read Locations </a:t>
            </a:r>
            <a:r>
              <a:rPr lang="en-US" sz="1600" dirty="0" smtClean="0"/>
              <a:t>– edit radius—topographic map</a:t>
            </a:r>
          </a:p>
          <a:p>
            <a:r>
              <a:rPr lang="en-US" sz="1600" dirty="0"/>
              <a:t> Plot &gt; Channel location &gt; By </a:t>
            </a:r>
            <a:r>
              <a:rPr lang="en-US" sz="1600" dirty="0" smtClean="0"/>
              <a:t>name</a:t>
            </a:r>
          </a:p>
          <a:p>
            <a:r>
              <a:rPr lang="en-US" sz="1600" dirty="0" smtClean="0"/>
              <a:t>Plot </a:t>
            </a:r>
            <a:r>
              <a:rPr lang="en-US" sz="1600" dirty="0"/>
              <a:t>&gt; Channel spectra and maps</a:t>
            </a:r>
            <a:r>
              <a:rPr lang="en-US" sz="1600" dirty="0" smtClean="0"/>
              <a:t>.</a:t>
            </a:r>
          </a:p>
          <a:p>
            <a:r>
              <a:rPr lang="en-US" sz="1600" dirty="0"/>
              <a:t>Each colored trace represents the spectrum of the activity of one data </a:t>
            </a:r>
            <a:r>
              <a:rPr lang="en-US" sz="1600" dirty="0" smtClean="0"/>
              <a:t>channel</a:t>
            </a:r>
          </a:p>
          <a:p>
            <a:r>
              <a:rPr lang="en-US" sz="1600" dirty="0"/>
              <a:t>Plot &gt; Channel properties- scalp location of a selected channel, its activity spectrum, and an ERP-image plot  of its activity in single-epochs</a:t>
            </a:r>
            <a:r>
              <a:rPr lang="en-US" sz="1600" dirty="0" smtClean="0"/>
              <a:t>.</a:t>
            </a:r>
          </a:p>
          <a:p>
            <a:endParaRPr lang="en-US" dirty="0" smtClean="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244" t="13958" r="21139" b="7382"/>
          <a:stretch/>
        </p:blipFill>
        <p:spPr bwMode="auto">
          <a:xfrm>
            <a:off x="838200" y="3429000"/>
            <a:ext cx="3124200" cy="3159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descr="C:\Users\nramakrishnan\Desktop\image.png"/>
          <p:cNvPicPr>
            <a:picLocks noChangeAspect="1" noChangeArrowheads="1"/>
          </p:cNvPicPr>
          <p:nvPr/>
        </p:nvPicPr>
        <p:blipFill rotWithShape="1">
          <a:blip r:embed="rId3">
            <a:extLst>
              <a:ext uri="{28A0092B-C50C-407E-A947-70E740481C1C}">
                <a14:useLocalDpi xmlns:a14="http://schemas.microsoft.com/office/drawing/2010/main" val="0"/>
              </a:ext>
            </a:extLst>
          </a:blip>
          <a:srcRect l="29002" t="3125" r="33373" b="20960"/>
          <a:stretch/>
        </p:blipFill>
        <p:spPr bwMode="auto">
          <a:xfrm>
            <a:off x="4419600" y="3429000"/>
            <a:ext cx="3124200" cy="319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021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PIPELINE PART 3</a:t>
            </a:r>
            <a:endParaRPr lang="en-US" dirty="0"/>
          </a:p>
        </p:txBody>
      </p:sp>
      <p:sp>
        <p:nvSpPr>
          <p:cNvPr id="3" name="Content Placeholder 2"/>
          <p:cNvSpPr>
            <a:spLocks noGrp="1"/>
          </p:cNvSpPr>
          <p:nvPr>
            <p:ph idx="1"/>
          </p:nvPr>
        </p:nvSpPr>
        <p:spPr>
          <a:xfrm>
            <a:off x="457200" y="1752600"/>
            <a:ext cx="8229600" cy="5029200"/>
          </a:xfrm>
        </p:spPr>
        <p:txBody>
          <a:bodyPr>
            <a:noAutofit/>
          </a:bodyPr>
          <a:lstStyle/>
          <a:p>
            <a:r>
              <a:rPr lang="en-US" sz="1400" b="1" dirty="0">
                <a:solidFill>
                  <a:schemeClr val="tx1"/>
                </a:solidFill>
                <a:cs typeface="Arial" panose="020B0604020202020204" pitchFamily="34" charset="0"/>
              </a:rPr>
              <a:t>Tools &gt; Change sampling </a:t>
            </a:r>
            <a:r>
              <a:rPr lang="en-US" sz="1400" b="1" dirty="0" smtClean="0">
                <a:solidFill>
                  <a:schemeClr val="tx1"/>
                </a:solidFill>
                <a:cs typeface="Arial" panose="020B0604020202020204" pitchFamily="34" charset="0"/>
              </a:rPr>
              <a:t>rate-</a:t>
            </a:r>
            <a:r>
              <a:rPr lang="en-US" sz="1400" dirty="0" smtClean="0">
                <a:solidFill>
                  <a:schemeClr val="tx1"/>
                </a:solidFill>
                <a:cs typeface="Arial" panose="020B0604020202020204" pitchFamily="34" charset="0"/>
              </a:rPr>
              <a:t>-- </a:t>
            </a:r>
            <a:r>
              <a:rPr lang="en-US" sz="1400" dirty="0">
                <a:solidFill>
                  <a:schemeClr val="tx1"/>
                </a:solidFill>
                <a:cs typeface="Arial" panose="020B0604020202020204" pitchFamily="34" charset="0"/>
              </a:rPr>
              <a:t>save memory and disk storage</a:t>
            </a:r>
            <a:endParaRPr lang="en-US" sz="1400" dirty="0" smtClean="0">
              <a:solidFill>
                <a:schemeClr val="tx1"/>
              </a:solidFill>
              <a:cs typeface="Arial" panose="020B0604020202020204" pitchFamily="34" charset="0"/>
            </a:endParaRPr>
          </a:p>
          <a:p>
            <a:pPr marL="114300" indent="0">
              <a:buNone/>
            </a:pPr>
            <a:r>
              <a:rPr lang="en-US" sz="1400" dirty="0" smtClean="0">
                <a:solidFill>
                  <a:schemeClr val="tx1"/>
                </a:solidFill>
                <a:cs typeface="Arial" panose="020B0604020202020204" pitchFamily="34" charset="0"/>
              </a:rPr>
              <a:t>Remove </a:t>
            </a:r>
            <a:r>
              <a:rPr lang="en-US" sz="1400" dirty="0">
                <a:solidFill>
                  <a:schemeClr val="tx1"/>
                </a:solidFill>
                <a:cs typeface="Arial" panose="020B0604020202020204" pitchFamily="34" charset="0"/>
              </a:rPr>
              <a:t>linear </a:t>
            </a:r>
            <a:r>
              <a:rPr lang="en-US" sz="1400" dirty="0" smtClean="0">
                <a:solidFill>
                  <a:schemeClr val="tx1"/>
                </a:solidFill>
                <a:cs typeface="Arial" panose="020B0604020202020204" pitchFamily="34" charset="0"/>
              </a:rPr>
              <a:t>trends-</a:t>
            </a:r>
            <a:r>
              <a:rPr lang="en-US" sz="1400" dirty="0" err="1" smtClean="0">
                <a:solidFill>
                  <a:schemeClr val="tx1"/>
                </a:solidFill>
                <a:cs typeface="Arial" panose="020B0604020202020204" pitchFamily="34" charset="0"/>
              </a:rPr>
              <a:t>Driect</a:t>
            </a:r>
            <a:r>
              <a:rPr lang="en-US" sz="1400" dirty="0" smtClean="0">
                <a:solidFill>
                  <a:schemeClr val="tx1"/>
                </a:solidFill>
                <a:cs typeface="Arial" panose="020B0604020202020204" pitchFamily="34" charset="0"/>
              </a:rPr>
              <a:t> Current, </a:t>
            </a:r>
            <a:r>
              <a:rPr lang="en-US" sz="1400" dirty="0">
                <a:solidFill>
                  <a:schemeClr val="tx1"/>
                </a:solidFill>
                <a:cs typeface="Arial" panose="020B0604020202020204" pitchFamily="34" charset="0"/>
              </a:rPr>
              <a:t>it is often desirable to high-pass filter the </a:t>
            </a:r>
            <a:r>
              <a:rPr lang="en-US" sz="1400" dirty="0" smtClean="0">
                <a:solidFill>
                  <a:schemeClr val="tx1"/>
                </a:solidFill>
                <a:cs typeface="Arial" panose="020B0604020202020204" pitchFamily="34" charset="0"/>
              </a:rPr>
              <a:t>data</a:t>
            </a:r>
          </a:p>
          <a:p>
            <a:r>
              <a:rPr lang="en-US" sz="1400" b="1" dirty="0" smtClean="0">
                <a:solidFill>
                  <a:schemeClr val="tx1"/>
                </a:solidFill>
                <a:cs typeface="Arial" panose="020B0604020202020204" pitchFamily="34" charset="0"/>
              </a:rPr>
              <a:t>Tools </a:t>
            </a:r>
            <a:r>
              <a:rPr lang="en-US" sz="1400" b="1" dirty="0">
                <a:solidFill>
                  <a:schemeClr val="tx1"/>
                </a:solidFill>
                <a:cs typeface="Arial" panose="020B0604020202020204" pitchFamily="34" charset="0"/>
              </a:rPr>
              <a:t>&gt; Filter the data </a:t>
            </a:r>
            <a:r>
              <a:rPr lang="en-US" sz="1400" dirty="0">
                <a:solidFill>
                  <a:schemeClr val="tx1"/>
                </a:solidFill>
                <a:cs typeface="Arial" panose="020B0604020202020204" pitchFamily="34" charset="0"/>
              </a:rPr>
              <a:t>&gt; Basic FIR filter checking the Overwrite parent checkbox, </a:t>
            </a:r>
            <a:endParaRPr lang="en-US" sz="1400" dirty="0" smtClean="0">
              <a:solidFill>
                <a:schemeClr val="tx1"/>
              </a:solidFill>
              <a:cs typeface="Arial" panose="020B0604020202020204" pitchFamily="34" charset="0"/>
            </a:endParaRPr>
          </a:p>
          <a:p>
            <a:r>
              <a:rPr lang="en-US" sz="1400" dirty="0">
                <a:solidFill>
                  <a:schemeClr val="tx1"/>
                </a:solidFill>
                <a:cs typeface="Arial" panose="020B0604020202020204" pitchFamily="34" charset="0"/>
              </a:rPr>
              <a:t>the low-pass filter and then, in a second call, the high-pass filter (or vice versa</a:t>
            </a:r>
            <a:r>
              <a:rPr lang="en-US" sz="1400" dirty="0" smtClean="0">
                <a:solidFill>
                  <a:schemeClr val="tx1"/>
                </a:solidFill>
                <a:cs typeface="Arial" panose="020B0604020202020204" pitchFamily="34" charset="0"/>
              </a:rPr>
              <a:t>).</a:t>
            </a:r>
          </a:p>
          <a:p>
            <a:r>
              <a:rPr lang="en-US" sz="1400" dirty="0" err="1" smtClean="0">
                <a:solidFill>
                  <a:schemeClr val="tx1"/>
                </a:solidFill>
                <a:cs typeface="Arial" panose="020B0604020202020204" pitchFamily="34" charset="0"/>
              </a:rPr>
              <a:t>bandpass</a:t>
            </a:r>
            <a:r>
              <a:rPr lang="en-US" sz="1400" dirty="0" smtClean="0">
                <a:solidFill>
                  <a:schemeClr val="tx1"/>
                </a:solidFill>
                <a:cs typeface="Arial" panose="020B0604020202020204" pitchFamily="34" charset="0"/>
              </a:rPr>
              <a:t> </a:t>
            </a:r>
            <a:r>
              <a:rPr lang="en-US" sz="1400" dirty="0">
                <a:solidFill>
                  <a:schemeClr val="tx1"/>
                </a:solidFill>
                <a:cs typeface="Arial" panose="020B0604020202020204" pitchFamily="34" charset="0"/>
              </a:rPr>
              <a:t>filtering is to remove 50-Hz or </a:t>
            </a:r>
            <a:r>
              <a:rPr lang="en-US" sz="1400" dirty="0" smtClean="0">
                <a:solidFill>
                  <a:schemeClr val="tx1"/>
                </a:solidFill>
                <a:cs typeface="Arial" panose="020B0604020202020204" pitchFamily="34" charset="0"/>
              </a:rPr>
              <a:t>60-Hz</a:t>
            </a:r>
          </a:p>
          <a:p>
            <a:r>
              <a:rPr lang="en-US" sz="1400" b="1" dirty="0" smtClean="0">
                <a:solidFill>
                  <a:schemeClr val="tx1"/>
                </a:solidFill>
                <a:cs typeface="Arial" panose="020B0604020202020204" pitchFamily="34" charset="0"/>
              </a:rPr>
              <a:t>Plot </a:t>
            </a:r>
            <a:r>
              <a:rPr lang="en-US" sz="1400" b="1" dirty="0">
                <a:solidFill>
                  <a:schemeClr val="tx1"/>
                </a:solidFill>
                <a:cs typeface="Arial" panose="020B0604020202020204" pitchFamily="34" charset="0"/>
              </a:rPr>
              <a:t>&gt; Channel spectra and maps </a:t>
            </a:r>
            <a:endParaRPr lang="en-US" sz="1400" b="1" dirty="0" smtClean="0">
              <a:solidFill>
                <a:schemeClr val="tx1"/>
              </a:solidFill>
              <a:cs typeface="Arial" panose="020B0604020202020204" pitchFamily="34" charset="0"/>
            </a:endParaRPr>
          </a:p>
          <a:p>
            <a:r>
              <a:rPr lang="en-US" sz="1400" b="1" dirty="0">
                <a:solidFill>
                  <a:schemeClr val="tx1"/>
                </a:solidFill>
                <a:cs typeface="Arial" panose="020B0604020202020204" pitchFamily="34" charset="0"/>
              </a:rPr>
              <a:t>Tools &gt; </a:t>
            </a:r>
            <a:r>
              <a:rPr lang="en-US" sz="1400" b="1" dirty="0" smtClean="0">
                <a:solidFill>
                  <a:schemeClr val="tx1"/>
                </a:solidFill>
                <a:cs typeface="Arial" panose="020B0604020202020204" pitchFamily="34" charset="0"/>
              </a:rPr>
              <a:t>Re-reference </a:t>
            </a:r>
            <a:r>
              <a:rPr lang="en-US" sz="1400" dirty="0" smtClean="0">
                <a:solidFill>
                  <a:schemeClr val="tx1"/>
                </a:solidFill>
                <a:cs typeface="Arial" panose="020B0604020202020204" pitchFamily="34" charset="0"/>
              </a:rPr>
              <a:t>----average</a:t>
            </a:r>
          </a:p>
          <a:p>
            <a:r>
              <a:rPr lang="en-US" sz="1400" b="1" dirty="0" smtClean="0">
                <a:solidFill>
                  <a:schemeClr val="tx1"/>
                </a:solidFill>
                <a:cs typeface="Arial" panose="020B0604020202020204" pitchFamily="34" charset="0"/>
              </a:rPr>
              <a:t>Re- Referencing Manually </a:t>
            </a:r>
            <a:r>
              <a:rPr lang="en-US" sz="1400" dirty="0" smtClean="0">
                <a:solidFill>
                  <a:schemeClr val="tx1"/>
                </a:solidFill>
                <a:cs typeface="Arial" panose="020B0604020202020204" pitchFamily="34" charset="0"/>
              </a:rPr>
              <a:t>---- Edit &gt; Channel Locations &gt; select channel &gt; Append button &gt; Look </a:t>
            </a:r>
            <a:r>
              <a:rPr lang="en-US" sz="1400" dirty="0">
                <a:solidFill>
                  <a:schemeClr val="tx1"/>
                </a:solidFill>
                <a:cs typeface="Arial" panose="020B0604020202020204" pitchFamily="34" charset="0"/>
              </a:rPr>
              <a:t>up </a:t>
            </a:r>
            <a:r>
              <a:rPr lang="en-US" sz="1400" dirty="0" err="1">
                <a:solidFill>
                  <a:schemeClr val="tx1"/>
                </a:solidFill>
                <a:cs typeface="Arial" panose="020B0604020202020204" pitchFamily="34" charset="0"/>
              </a:rPr>
              <a:t>locs</a:t>
            </a:r>
            <a:r>
              <a:rPr lang="en-US" sz="1400" dirty="0">
                <a:solidFill>
                  <a:schemeClr val="tx1"/>
                </a:solidFill>
                <a:cs typeface="Arial" panose="020B0604020202020204" pitchFamily="34" charset="0"/>
              </a:rPr>
              <a:t> </a:t>
            </a:r>
            <a:r>
              <a:rPr lang="en-US" sz="1400" dirty="0" smtClean="0">
                <a:solidFill>
                  <a:schemeClr val="tx1"/>
                </a:solidFill>
                <a:cs typeface="Arial" panose="020B0604020202020204" pitchFamily="34" charset="0"/>
              </a:rPr>
              <a:t>&gt; Set </a:t>
            </a:r>
            <a:r>
              <a:rPr lang="en-US" sz="1400" dirty="0">
                <a:solidFill>
                  <a:schemeClr val="tx1"/>
                </a:solidFill>
                <a:cs typeface="Arial" panose="020B0604020202020204" pitchFamily="34" charset="0"/>
              </a:rPr>
              <a:t>reference re-referencing </a:t>
            </a:r>
            <a:r>
              <a:rPr lang="en-US" sz="1400" dirty="0" smtClean="0">
                <a:solidFill>
                  <a:schemeClr val="tx1"/>
                </a:solidFill>
                <a:cs typeface="Arial" panose="020B0604020202020204" pitchFamily="34" charset="0"/>
              </a:rPr>
              <a:t>interface &gt;</a:t>
            </a:r>
            <a:r>
              <a:rPr lang="en-US" sz="1400" dirty="0">
                <a:solidFill>
                  <a:schemeClr val="tx1"/>
                </a:solidFill>
                <a:cs typeface="Arial" panose="020B0604020202020204" pitchFamily="34" charset="0"/>
              </a:rPr>
              <a:t> Retain old reference </a:t>
            </a:r>
            <a:r>
              <a:rPr lang="en-US" sz="1400" dirty="0" smtClean="0">
                <a:solidFill>
                  <a:schemeClr val="tx1"/>
                </a:solidFill>
                <a:cs typeface="Arial" panose="020B0604020202020204" pitchFamily="34" charset="0"/>
              </a:rPr>
              <a:t>button.</a:t>
            </a:r>
            <a:r>
              <a:rPr lang="en-US" sz="1400" dirty="0">
                <a:solidFill>
                  <a:schemeClr val="tx1"/>
                </a:solidFill>
                <a:cs typeface="Arial" panose="020B0604020202020204" pitchFamily="34" charset="0"/>
              </a:rPr>
              <a:t> </a:t>
            </a:r>
            <a:endParaRPr lang="en-US" sz="1400" dirty="0" smtClean="0">
              <a:solidFill>
                <a:schemeClr val="tx1"/>
              </a:solidFill>
              <a:cs typeface="Arial" panose="020B0604020202020204" pitchFamily="34" charset="0"/>
            </a:endParaRPr>
          </a:p>
          <a:p>
            <a:r>
              <a:rPr lang="en-US" sz="1400" dirty="0" smtClean="0">
                <a:solidFill>
                  <a:srgbClr val="FF0000"/>
                </a:solidFill>
                <a:cs typeface="Arial" panose="020B0604020202020204" pitchFamily="34" charset="0"/>
              </a:rPr>
              <a:t>(ICA </a:t>
            </a:r>
            <a:r>
              <a:rPr lang="en-US" sz="1400" dirty="0">
                <a:solidFill>
                  <a:srgbClr val="FF0000"/>
                </a:solidFill>
                <a:cs typeface="Arial" panose="020B0604020202020204" pitchFamily="34" charset="0"/>
              </a:rPr>
              <a:t>decomposition </a:t>
            </a:r>
            <a:r>
              <a:rPr lang="en-US" sz="1400" dirty="0" smtClean="0">
                <a:solidFill>
                  <a:srgbClr val="FF0000"/>
                </a:solidFill>
                <a:cs typeface="Arial" panose="020B0604020202020204" pitchFamily="34" charset="0"/>
              </a:rPr>
              <a:t>--the </a:t>
            </a:r>
            <a:r>
              <a:rPr lang="en-US" sz="1400" dirty="0">
                <a:solidFill>
                  <a:srgbClr val="FF0000"/>
                </a:solidFill>
                <a:cs typeface="Arial" panose="020B0604020202020204" pitchFamily="34" charset="0"/>
              </a:rPr>
              <a:t>selection of reference is not so </a:t>
            </a:r>
            <a:r>
              <a:rPr lang="en-US" sz="1400" dirty="0" smtClean="0">
                <a:solidFill>
                  <a:srgbClr val="FF0000"/>
                </a:solidFill>
                <a:cs typeface="Arial" panose="020B0604020202020204" pitchFamily="34" charset="0"/>
              </a:rPr>
              <a:t>important</a:t>
            </a:r>
            <a:r>
              <a:rPr lang="en-US" sz="1400" dirty="0">
                <a:solidFill>
                  <a:srgbClr val="FF0000"/>
                </a:solidFill>
                <a:cs typeface="Arial" panose="020B0604020202020204" pitchFamily="34" charset="0"/>
              </a:rPr>
              <a:t>)</a:t>
            </a:r>
            <a:endParaRPr lang="en-US" sz="1400" dirty="0" smtClean="0">
              <a:solidFill>
                <a:srgbClr val="FF0000"/>
              </a:solidFill>
              <a:cs typeface="Arial" panose="020B0604020202020204" pitchFamily="34" charset="0"/>
            </a:endParaRPr>
          </a:p>
          <a:p>
            <a:r>
              <a:rPr lang="en-US" sz="1400" dirty="0" smtClean="0">
                <a:solidFill>
                  <a:srgbClr val="FF0000"/>
                </a:solidFill>
                <a:cs typeface="Arial" panose="020B0604020202020204" pitchFamily="34" charset="0"/>
              </a:rPr>
              <a:t>(Record eye </a:t>
            </a:r>
            <a:r>
              <a:rPr lang="en-US" sz="1400" dirty="0">
                <a:solidFill>
                  <a:srgbClr val="FF0000"/>
                </a:solidFill>
                <a:cs typeface="Arial" panose="020B0604020202020204" pitchFamily="34" charset="0"/>
              </a:rPr>
              <a:t>channels (conventionally four channels, two for vertical eye movement detection and two for horizontal eye movement detection) using the same reference as other channels, instead of using bipolar </a:t>
            </a:r>
            <a:r>
              <a:rPr lang="en-US" sz="1400" dirty="0" smtClean="0">
                <a:solidFill>
                  <a:srgbClr val="FF0000"/>
                </a:solidFill>
                <a:cs typeface="Arial" panose="020B0604020202020204" pitchFamily="34" charset="0"/>
              </a:rPr>
              <a:t>montages</a:t>
            </a:r>
            <a:r>
              <a:rPr lang="en-US" sz="1400" dirty="0">
                <a:solidFill>
                  <a:srgbClr val="FF0000"/>
                </a:solidFill>
                <a:cs typeface="Arial" panose="020B0604020202020204" pitchFamily="34" charset="0"/>
              </a:rPr>
              <a:t>)</a:t>
            </a:r>
            <a:endParaRPr lang="en-US" sz="1400" dirty="0" smtClean="0">
              <a:solidFill>
                <a:srgbClr val="FF0000"/>
              </a:solidFill>
              <a:cs typeface="Arial" panose="020B0604020202020204" pitchFamily="34" charset="0"/>
            </a:endParaRPr>
          </a:p>
          <a:p>
            <a:r>
              <a:rPr lang="en-US" sz="1400" b="1" dirty="0" smtClean="0">
                <a:solidFill>
                  <a:schemeClr val="tx1"/>
                </a:solidFill>
                <a:cs typeface="Arial" panose="020B0604020202020204" pitchFamily="34" charset="0"/>
              </a:rPr>
              <a:t>Tools </a:t>
            </a:r>
            <a:r>
              <a:rPr lang="en-US" sz="1400" b="1" dirty="0">
                <a:solidFill>
                  <a:schemeClr val="tx1"/>
                </a:solidFill>
                <a:cs typeface="Arial" panose="020B0604020202020204" pitchFamily="34" charset="0"/>
              </a:rPr>
              <a:t>&gt; Extract Epochs &gt; …</a:t>
            </a:r>
            <a:r>
              <a:rPr lang="en-US" sz="1400" dirty="0">
                <a:solidFill>
                  <a:schemeClr val="tx1"/>
                </a:solidFill>
                <a:cs typeface="Arial" panose="020B0604020202020204" pitchFamily="34" charset="0"/>
              </a:rPr>
              <a:t>extract data epochs time locked to events of interest </a:t>
            </a:r>
            <a:endParaRPr lang="en-US" sz="1400" dirty="0" smtClean="0">
              <a:solidFill>
                <a:schemeClr val="tx1"/>
              </a:solidFill>
              <a:cs typeface="Arial" panose="020B0604020202020204" pitchFamily="34" charset="0"/>
            </a:endParaRPr>
          </a:p>
          <a:p>
            <a:r>
              <a:rPr lang="en-US" sz="1400" dirty="0" smtClean="0">
                <a:solidFill>
                  <a:schemeClr val="tx1"/>
                </a:solidFill>
                <a:cs typeface="Arial" panose="020B0604020202020204" pitchFamily="34" charset="0"/>
              </a:rPr>
              <a:t>Tools </a:t>
            </a:r>
            <a:r>
              <a:rPr lang="en-US" sz="1400" dirty="0">
                <a:solidFill>
                  <a:schemeClr val="tx1"/>
                </a:solidFill>
                <a:cs typeface="Arial" panose="020B0604020202020204" pitchFamily="34" charset="0"/>
              </a:rPr>
              <a:t>&gt; Remove baseline. Removing a mean baseline value from each epoch is useful when baseline differences between data epochs (e.g., those arising from low frequency drifts or </a:t>
            </a:r>
            <a:r>
              <a:rPr lang="en-US" sz="1400" dirty="0" smtClean="0">
                <a:solidFill>
                  <a:schemeClr val="tx1"/>
                </a:solidFill>
                <a:cs typeface="Arial" panose="020B0604020202020204" pitchFamily="34" charset="0"/>
              </a:rPr>
              <a:t>artifacts) </a:t>
            </a:r>
            <a:r>
              <a:rPr lang="en-US" sz="1400" dirty="0">
                <a:solidFill>
                  <a:schemeClr val="tx1"/>
                </a:solidFill>
                <a:cs typeface="Arial" panose="020B0604020202020204" pitchFamily="34" charset="0"/>
              </a:rPr>
              <a:t>are present---- skew data </a:t>
            </a:r>
            <a:r>
              <a:rPr lang="en-US" sz="1400" dirty="0" smtClean="0">
                <a:solidFill>
                  <a:schemeClr val="tx1"/>
                </a:solidFill>
                <a:cs typeface="Arial" panose="020B0604020202020204" pitchFamily="34" charset="0"/>
              </a:rPr>
              <a:t>analysis</a:t>
            </a:r>
          </a:p>
          <a:p>
            <a:r>
              <a:rPr lang="en-US" sz="1400" dirty="0" smtClean="0">
                <a:solidFill>
                  <a:schemeClr val="tx1"/>
                </a:solidFill>
                <a:cs typeface="Arial" panose="020B0604020202020204" pitchFamily="34" charset="0"/>
              </a:rPr>
              <a:t>Mean value can be used to find difference in data after time locking event</a:t>
            </a:r>
          </a:p>
          <a:p>
            <a:r>
              <a:rPr lang="en-US" sz="1400" dirty="0" smtClean="0">
                <a:solidFill>
                  <a:schemeClr val="tx1"/>
                </a:solidFill>
                <a:cs typeface="Arial" panose="020B0604020202020204" pitchFamily="34" charset="0"/>
              </a:rPr>
              <a:t>File </a:t>
            </a:r>
            <a:r>
              <a:rPr lang="en-US" sz="1400" dirty="0">
                <a:solidFill>
                  <a:schemeClr val="tx1"/>
                </a:solidFill>
                <a:cs typeface="Arial" panose="020B0604020202020204" pitchFamily="34" charset="0"/>
              </a:rPr>
              <a:t>&gt; Save </a:t>
            </a:r>
            <a:r>
              <a:rPr lang="en-US" sz="1400" dirty="0" smtClean="0">
                <a:solidFill>
                  <a:schemeClr val="tx1"/>
                </a:solidFill>
                <a:cs typeface="Arial" panose="020B0604020202020204" pitchFamily="34" charset="0"/>
              </a:rPr>
              <a:t>current </a:t>
            </a:r>
            <a:r>
              <a:rPr lang="en-US" sz="1400" dirty="0">
                <a:solidFill>
                  <a:schemeClr val="tx1"/>
                </a:solidFill>
                <a:cs typeface="Arial" panose="020B0604020202020204" pitchFamily="34" charset="0"/>
              </a:rPr>
              <a:t>dataset or File &gt; Save current </a:t>
            </a:r>
            <a:r>
              <a:rPr lang="en-US" sz="1400" dirty="0" smtClean="0">
                <a:solidFill>
                  <a:schemeClr val="tx1"/>
                </a:solidFill>
                <a:cs typeface="Arial" panose="020B0604020202020204" pitchFamily="34" charset="0"/>
              </a:rPr>
              <a:t>dataset</a:t>
            </a:r>
            <a:endParaRPr lang="en-US" sz="1400" dirty="0">
              <a:solidFill>
                <a:schemeClr val="tx1"/>
              </a:solidFill>
              <a:cs typeface="Arial" panose="020B0604020202020204" pitchFamily="34" charset="0"/>
            </a:endParaRPr>
          </a:p>
        </p:txBody>
      </p:sp>
    </p:spTree>
    <p:extLst>
      <p:ext uri="{BB962C8B-B14F-4D97-AF65-F5344CB8AC3E}">
        <p14:creationId xmlns:p14="http://schemas.microsoft.com/office/powerpoint/2010/main" val="880886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Rejecting artifacts </a:t>
            </a:r>
            <a:r>
              <a:rPr lang="en-US" dirty="0" smtClean="0"/>
              <a:t/>
            </a:r>
            <a:br>
              <a:rPr lang="en-US" dirty="0" smtClean="0"/>
            </a:br>
            <a:r>
              <a:rPr lang="en-US" dirty="0" smtClean="0"/>
              <a:t>seven-stage </a:t>
            </a:r>
            <a:r>
              <a:rPr lang="en-US" dirty="0"/>
              <a:t>method </a:t>
            </a:r>
          </a:p>
        </p:txBody>
      </p:sp>
      <p:sp>
        <p:nvSpPr>
          <p:cNvPr id="3" name="Content Placeholder 2"/>
          <p:cNvSpPr>
            <a:spLocks noGrp="1"/>
          </p:cNvSpPr>
          <p:nvPr>
            <p:ph idx="1"/>
          </p:nvPr>
        </p:nvSpPr>
        <p:spPr>
          <a:xfrm>
            <a:off x="457200" y="1752600"/>
            <a:ext cx="8229600" cy="4876800"/>
          </a:xfrm>
        </p:spPr>
        <p:txBody>
          <a:bodyPr>
            <a:normAutofit/>
          </a:bodyPr>
          <a:lstStyle/>
          <a:p>
            <a:pPr marL="114300" indent="0">
              <a:buNone/>
            </a:pPr>
            <a:r>
              <a:rPr lang="en-US" sz="1800" b="1" u="sng" dirty="0"/>
              <a:t>Rejecting artifacts in continuous </a:t>
            </a:r>
            <a:r>
              <a:rPr lang="en-US" sz="1800" b="1" u="sng" dirty="0" smtClean="0"/>
              <a:t>data</a:t>
            </a:r>
          </a:p>
          <a:p>
            <a:pPr marL="114300" indent="0">
              <a:buNone/>
            </a:pPr>
            <a:endParaRPr lang="en-US" sz="1800" b="1" u="sng" dirty="0"/>
          </a:p>
          <a:p>
            <a:r>
              <a:rPr lang="en-US" sz="1800" dirty="0"/>
              <a:t>Rejecting data by visual </a:t>
            </a:r>
            <a:r>
              <a:rPr lang="en-US" sz="1800" dirty="0" smtClean="0"/>
              <a:t>inspection---boundary </a:t>
            </a:r>
            <a:r>
              <a:rPr lang="en-US" sz="1800" dirty="0"/>
              <a:t>events (</a:t>
            </a:r>
            <a:r>
              <a:rPr lang="en-US" sz="1800" dirty="0" smtClean="0"/>
              <a:t>'before</a:t>
            </a:r>
            <a:r>
              <a:rPr lang="en-US" sz="1800" dirty="0"/>
              <a:t>' separating it into data </a:t>
            </a:r>
            <a:r>
              <a:rPr lang="en-US" sz="1800" dirty="0" smtClean="0"/>
              <a:t>epochs)</a:t>
            </a:r>
          </a:p>
          <a:p>
            <a:pPr marL="114300" indent="0">
              <a:buNone/>
            </a:pPr>
            <a:endParaRPr lang="en-US" sz="1800" dirty="0" smtClean="0"/>
          </a:p>
          <a:p>
            <a:r>
              <a:rPr lang="en-US" sz="1800" dirty="0" smtClean="0"/>
              <a:t>Rejecting </a:t>
            </a:r>
            <a:r>
              <a:rPr lang="en-US" sz="1800" dirty="0"/>
              <a:t>data channels based on channel </a:t>
            </a:r>
            <a:r>
              <a:rPr lang="en-US" sz="1800" dirty="0" smtClean="0"/>
              <a:t>statistics</a:t>
            </a:r>
          </a:p>
          <a:p>
            <a:pPr marL="114300" indent="0">
              <a:buNone/>
            </a:pPr>
            <a:endParaRPr lang="en-US" sz="1800" dirty="0" smtClean="0"/>
          </a:p>
          <a:p>
            <a:r>
              <a:rPr lang="en-US" sz="1800" dirty="0" smtClean="0"/>
              <a:t>Rejecting </a:t>
            </a:r>
            <a:r>
              <a:rPr lang="en-US" sz="1800" dirty="0"/>
              <a:t>artifacts in </a:t>
            </a:r>
            <a:r>
              <a:rPr lang="en-US" sz="1800" dirty="0" err="1"/>
              <a:t>epoched</a:t>
            </a:r>
            <a:r>
              <a:rPr lang="en-US" sz="1800" dirty="0"/>
              <a:t> </a:t>
            </a:r>
            <a:r>
              <a:rPr lang="en-US" sz="1800" dirty="0" smtClean="0"/>
              <a:t>data</a:t>
            </a:r>
          </a:p>
          <a:p>
            <a:pPr marL="754380" lvl="1" indent="-342900">
              <a:buFont typeface="+mj-lt"/>
              <a:buAutoNum type="arabicPeriod"/>
            </a:pPr>
            <a:r>
              <a:rPr lang="en-US" sz="1400" dirty="0" smtClean="0"/>
              <a:t>Rejecting </a:t>
            </a:r>
            <a:r>
              <a:rPr lang="en-US" sz="1400" dirty="0"/>
              <a:t>epochs by visual </a:t>
            </a:r>
            <a:r>
              <a:rPr lang="en-US" sz="1400" dirty="0" smtClean="0"/>
              <a:t>inspection</a:t>
            </a:r>
          </a:p>
          <a:p>
            <a:pPr marL="754380" lvl="1" indent="-342900">
              <a:buFont typeface="+mj-lt"/>
              <a:buAutoNum type="arabicPeriod"/>
            </a:pPr>
            <a:r>
              <a:rPr lang="en-US" sz="1400" dirty="0" smtClean="0"/>
              <a:t>Rejecting </a:t>
            </a:r>
            <a:r>
              <a:rPr lang="en-US" sz="1400" dirty="0"/>
              <a:t>extreme </a:t>
            </a:r>
            <a:r>
              <a:rPr lang="en-US" sz="1400" dirty="0" smtClean="0"/>
              <a:t>values</a:t>
            </a:r>
          </a:p>
          <a:p>
            <a:pPr marL="754380" lvl="1" indent="-342900">
              <a:buFont typeface="+mj-lt"/>
              <a:buAutoNum type="arabicPeriod"/>
            </a:pPr>
            <a:r>
              <a:rPr lang="en-US" sz="1400" dirty="0" smtClean="0"/>
              <a:t>Rejecting </a:t>
            </a:r>
            <a:r>
              <a:rPr lang="en-US" sz="1400" dirty="0"/>
              <a:t>abnormal trends</a:t>
            </a:r>
          </a:p>
          <a:p>
            <a:pPr marL="754380" lvl="1" indent="-342900">
              <a:buFont typeface="+mj-lt"/>
              <a:buAutoNum type="arabicPeriod"/>
            </a:pPr>
            <a:r>
              <a:rPr lang="en-US" sz="1400" dirty="0"/>
              <a:t>Rejecting improbable </a:t>
            </a:r>
            <a:r>
              <a:rPr lang="en-US" sz="1400" dirty="0" smtClean="0"/>
              <a:t>data</a:t>
            </a:r>
          </a:p>
          <a:p>
            <a:pPr marL="754380" lvl="1" indent="-342900">
              <a:buFont typeface="+mj-lt"/>
              <a:buAutoNum type="arabicPeriod"/>
            </a:pPr>
            <a:r>
              <a:rPr lang="en-US" sz="1400" dirty="0"/>
              <a:t>Rejecting abnormally distributed </a:t>
            </a:r>
            <a:r>
              <a:rPr lang="en-US" sz="1400" dirty="0" smtClean="0"/>
              <a:t>data</a:t>
            </a:r>
          </a:p>
          <a:p>
            <a:pPr marL="754380" lvl="1" indent="-342900">
              <a:buFont typeface="+mj-lt"/>
              <a:buAutoNum type="arabicPeriod"/>
            </a:pPr>
            <a:r>
              <a:rPr lang="en-US" sz="1400" dirty="0"/>
              <a:t>Rejecting abnormal </a:t>
            </a:r>
            <a:r>
              <a:rPr lang="en-US" sz="1400" dirty="0" smtClean="0"/>
              <a:t>spectra</a:t>
            </a:r>
          </a:p>
        </p:txBody>
      </p:sp>
    </p:spTree>
    <p:extLst>
      <p:ext uri="{BB962C8B-B14F-4D97-AF65-F5344CB8AC3E}">
        <p14:creationId xmlns:p14="http://schemas.microsoft.com/office/powerpoint/2010/main" val="495129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bad channels-based on channel statistics</a:t>
            </a:r>
            <a:endParaRPr lang="en-US" dirty="0"/>
          </a:p>
        </p:txBody>
      </p:sp>
      <p:sp>
        <p:nvSpPr>
          <p:cNvPr id="3" name="Content Placeholder 2"/>
          <p:cNvSpPr>
            <a:spLocks noGrp="1"/>
          </p:cNvSpPr>
          <p:nvPr>
            <p:ph idx="1"/>
          </p:nvPr>
        </p:nvSpPr>
        <p:spPr>
          <a:xfrm>
            <a:off x="533400" y="1524000"/>
            <a:ext cx="8229600" cy="1219200"/>
          </a:xfrm>
        </p:spPr>
        <p:txBody>
          <a:bodyPr>
            <a:normAutofit/>
          </a:bodyPr>
          <a:lstStyle/>
          <a:p>
            <a:r>
              <a:rPr lang="en-US" sz="1800" dirty="0"/>
              <a:t>Plot &gt; Data statistics &gt; channel statistics.</a:t>
            </a:r>
          </a:p>
          <a:p>
            <a:r>
              <a:rPr lang="en-US" sz="1800" dirty="0"/>
              <a:t>signal mean, standard deviation, </a:t>
            </a:r>
            <a:r>
              <a:rPr lang="en-US" sz="1800" dirty="0" err="1"/>
              <a:t>skewness</a:t>
            </a:r>
            <a:r>
              <a:rPr lang="en-US" sz="1800" dirty="0"/>
              <a:t>, and kurtosis </a:t>
            </a:r>
          </a:p>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716" t="20471" r="25203" b="26325"/>
          <a:stretch/>
        </p:blipFill>
        <p:spPr bwMode="auto">
          <a:xfrm>
            <a:off x="381000" y="2362200"/>
            <a:ext cx="5497551" cy="433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019800" y="2351314"/>
            <a:ext cx="2971800" cy="2308324"/>
          </a:xfrm>
          <a:prstGeom prst="rect">
            <a:avLst/>
          </a:prstGeom>
        </p:spPr>
        <p:txBody>
          <a:bodyPr wrap="square">
            <a:spAutoFit/>
          </a:bodyPr>
          <a:lstStyle/>
          <a:p>
            <a:pPr marL="285750" indent="-285750">
              <a:buFont typeface="Arial" panose="020B0604020202020204" pitchFamily="34" charset="0"/>
              <a:buChar char="•"/>
            </a:pPr>
            <a:r>
              <a:rPr lang="en-US" sz="1200" dirty="0" smtClean="0"/>
              <a:t>Mean</a:t>
            </a:r>
          </a:p>
          <a:p>
            <a:pPr marL="285750" indent="-285750">
              <a:buFont typeface="Arial" panose="020B0604020202020204" pitchFamily="34" charset="0"/>
              <a:buChar char="•"/>
            </a:pPr>
            <a:r>
              <a:rPr lang="en-US" sz="1200" dirty="0" smtClean="0"/>
              <a:t>a </a:t>
            </a:r>
            <a:r>
              <a:rPr lang="en-US" sz="1200" dirty="0"/>
              <a:t>fitted normal </a:t>
            </a:r>
            <a:r>
              <a:rPr lang="en-US" sz="1200" dirty="0" smtClean="0"/>
              <a:t>distribution(light </a:t>
            </a:r>
            <a:r>
              <a:rPr lang="en-US" sz="1200" dirty="0"/>
              <a:t>blue </a:t>
            </a:r>
            <a:r>
              <a:rPr lang="en-US" sz="1200" dirty="0" smtClean="0"/>
              <a:t>curve)</a:t>
            </a:r>
          </a:p>
          <a:p>
            <a:pPr marL="285750" indent="-285750">
              <a:buFont typeface="Arial" panose="020B0604020202020204" pitchFamily="34" charset="0"/>
              <a:buChar char="•"/>
            </a:pPr>
            <a:r>
              <a:rPr lang="en-US" sz="1200" dirty="0"/>
              <a:t>a normal distribution fitted to the trimmed data (yellow curve</a:t>
            </a:r>
            <a:r>
              <a:rPr lang="en-US" sz="1200" dirty="0" smtClean="0"/>
              <a:t>)</a:t>
            </a:r>
          </a:p>
          <a:p>
            <a:pPr marL="285750" indent="-285750">
              <a:buFont typeface="Arial" panose="020B0604020202020204" pitchFamily="34" charset="0"/>
              <a:buChar char="•"/>
            </a:pPr>
            <a:r>
              <a:rPr lang="en-US" sz="1200" dirty="0"/>
              <a:t>P and 1-P percentile points are marked with yellow ticks on the X </a:t>
            </a:r>
            <a:r>
              <a:rPr lang="en-US" sz="1200" dirty="0" smtClean="0"/>
              <a:t>axis</a:t>
            </a:r>
          </a:p>
          <a:p>
            <a:pPr marL="285750" indent="-285750">
              <a:buFont typeface="Arial" panose="020B0604020202020204" pitchFamily="34" charset="0"/>
              <a:buChar char="•"/>
            </a:pPr>
            <a:r>
              <a:rPr lang="en-US" sz="1200" dirty="0"/>
              <a:t>lower quartile (25th-percentile), median, and upper quartile (75th-percentile) values.</a:t>
            </a:r>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27939707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461</TotalTime>
  <Words>1564</Words>
  <Application>Microsoft Office PowerPoint</Application>
  <PresentationFormat>On-screen Show (4:3)</PresentationFormat>
  <Paragraphs>125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Apothecary</vt:lpstr>
      <vt:lpstr>EEG preprocessing in  EEG Lab</vt:lpstr>
      <vt:lpstr>Eeg lAB</vt:lpstr>
      <vt:lpstr>GUI HELP</vt:lpstr>
      <vt:lpstr>Sample experiment description </vt:lpstr>
      <vt:lpstr>PREPROCESSING PIPELINE PART 1</vt:lpstr>
      <vt:lpstr>PREPROCESSING PIPELINE PART 2</vt:lpstr>
      <vt:lpstr>PREPROCESSING PIPELINE PART 3</vt:lpstr>
      <vt:lpstr>Rejecting artifacts  seven-stage method </vt:lpstr>
      <vt:lpstr>Remove bad channels-based on channel statistics</vt:lpstr>
      <vt:lpstr>Loading epoch data</vt:lpstr>
      <vt:lpstr>Rejecting artifacts in epoched data</vt:lpstr>
      <vt:lpstr>Rejecting Artifacts</vt:lpstr>
      <vt:lpstr>additional</vt:lpstr>
      <vt:lpstr>UNITL PLOTTING ERP</vt:lpstr>
      <vt:lpstr>Difference between eeg and field trip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EEG preprocessing in  EEG Lab and Field Trip</dc:title>
  <dc:creator>Ramakrishnan, Nithya</dc:creator>
  <cp:lastModifiedBy>Ramakrishnan, Nithya</cp:lastModifiedBy>
  <cp:revision>23</cp:revision>
  <dcterms:created xsi:type="dcterms:W3CDTF">2014-07-08T19:40:52Z</dcterms:created>
  <dcterms:modified xsi:type="dcterms:W3CDTF">2014-07-09T18:28:43Z</dcterms:modified>
</cp:coreProperties>
</file>