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77" r:id="rId5"/>
    <p:sldMasterId id="2147483691" r:id="rId6"/>
    <p:sldMasterId id="2147483705" r:id="rId7"/>
    <p:sldMasterId id="2147483710" r:id="rId8"/>
  </p:sldMasterIdLst>
  <p:notesMasterIdLst>
    <p:notesMasterId r:id="rId33"/>
  </p:notesMasterIdLst>
  <p:sldIdLst>
    <p:sldId id="261" r:id="rId9"/>
    <p:sldId id="271" r:id="rId10"/>
    <p:sldId id="787" r:id="rId11"/>
    <p:sldId id="788" r:id="rId12"/>
    <p:sldId id="789" r:id="rId13"/>
    <p:sldId id="790" r:id="rId14"/>
    <p:sldId id="795" r:id="rId15"/>
    <p:sldId id="791" r:id="rId16"/>
    <p:sldId id="798" r:id="rId17"/>
    <p:sldId id="782" r:id="rId18"/>
    <p:sldId id="771" r:id="rId19"/>
    <p:sldId id="796" r:id="rId20"/>
    <p:sldId id="799" r:id="rId21"/>
    <p:sldId id="785" r:id="rId22"/>
    <p:sldId id="797" r:id="rId23"/>
    <p:sldId id="772" r:id="rId24"/>
    <p:sldId id="774" r:id="rId25"/>
    <p:sldId id="775" r:id="rId26"/>
    <p:sldId id="762" r:id="rId27"/>
    <p:sldId id="780" r:id="rId28"/>
    <p:sldId id="800" r:id="rId29"/>
    <p:sldId id="792" r:id="rId30"/>
    <p:sldId id="793" r:id="rId31"/>
    <p:sldId id="66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shra, Suman (Cognizant)" initials="MS(" lastIdx="2" clrIdx="0"/>
  <p:cmAuthor id="1" name="Windows User" initials="W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3FF"/>
    <a:srgbClr val="F300ED"/>
    <a:srgbClr val="FFFFCC"/>
    <a:srgbClr val="F3F9ED"/>
    <a:srgbClr val="F0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6" autoAdjust="0"/>
    <p:restoredTop sz="91536" autoAdjust="0"/>
  </p:normalViewPr>
  <p:slideViewPr>
    <p:cSldViewPr snapToGrid="0">
      <p:cViewPr varScale="1">
        <p:scale>
          <a:sx n="67" d="100"/>
          <a:sy n="67" d="100"/>
        </p:scale>
        <p:origin x="5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E4D77-454C-4CB9-8E67-71FE0737F7B6}" type="datetimeFigureOut">
              <a:rPr lang="en-US" smtClean="0"/>
              <a:t>11/9/2017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E288B-D924-4062-B2EA-6B51158AB4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1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88B-D924-4062-B2EA-6B51158AB47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20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View: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the view on presentation, business and data layer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layers can continue to be highlighted with less attention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 on the presentation, business and data layers to showcase how they are composed, modularized, specific/specialized NFR details applied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integration heavy solution – represent how each individual integrations are processed, represent data exchanged, synchronous/asynchronous process, error handling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elaborate how certain cross cutting concerns are working together,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depedencies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the cross cutting concerns with the layers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D1A3F-E26F-0746-9C91-BACD508E813C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569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 Recommendation: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technologies with version details, open source or commercial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few indications on why certain technologies are used as part of the solution.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D1A3F-E26F-0746-9C91-BACD508E813C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61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 Recommendation: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technologies with version details, open source or commercial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few indications on why certain technologies are used as part of the solution.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D1A3F-E26F-0746-9C91-BACD508E813C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035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View + Advantages of the deployment architecture: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firewalls, load balancers, failover, scaling design (application &amp; database),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external entities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dependencies on use of internal enterprise systems that will be used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highlights of the deployment as bullet points like fail over support, seasonal growth, cloud dependency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D1A3F-E26F-0746-9C91-BACD508E813C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58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View + Advantages of the deployment architecture: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firewalls, load balancers, failover, scaling design (application &amp; database),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external entities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dependencies on use of internal enterprise systems that will be used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highlights of the deployment as bullet points like fail over support, seasonal growth, cloud dependency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88B-D924-4062-B2EA-6B51158AB47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85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NFRs identified and addressed in the solution: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slide to detail all the NFR identified and how the solution plans to address the same.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the NFR’s under solution highlights – headings like performance, security followed by listing the NFR – followed by the key solution highlights that will be used to address it.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the solution highlights crisp – few bullet points and the details can be speaking points.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88B-D924-4062-B2EA-6B51158AB47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9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 Highlights: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must provide solution coverage from business and non functional, coming together with correct technology and deployment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more of a consolidation slide which should provide the client stakeholders  repeat hearing of the solution highlights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the content under – business context – functionality, non-functionality, process. Under each heading highlight the critical requirements and few lines on technology enablement the success of the solution.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 the key highlight messages – bold, use colors to ensure the slide has key messages, correct terminologies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point mentioned in the Key drivers should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related and expanded in relevance to the solution in this slide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D1A3F-E26F-0746-9C91-BACD508E813C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61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Context: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slide needs to include a representation of ALL the stakeholders, integrating systems, databases,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depedency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other internal systems like centralized authentication, ESB, Data hub etc.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diagram to define the boundaries around stakeholders, internal parts of the system, external and internal integrations, data exchange formats,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88B-D924-4062-B2EA-6B51158AB47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44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7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D1A3F-E26F-0746-9C91-BACD508E813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61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88B-D924-4062-B2EA-6B51158AB47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32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- Introduction: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the slide with business centric relevance, avoid bringing in technology as much possible.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 being too specific as part of this slide – abstraction to a level helps enable discussions or voice out things as part of presentation that is not too clear/black-white.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statement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copy paste content from the case study. Keep it bullet points.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the things that are not working or seen as a problem to the business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provide details that they want to improve or change (this comes in objective)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it business specific – use technology only if provided as part of the problem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is to break the problem statement to areas of improvements - bring clarity to  what can be done at a business level to help solve the business problem, no technology details or very minimal. Keep it in bullet points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Proposed Solution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 technology and business solution together – keep technology related content to the minimal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is to deliver directions on how the solution will be delivered – what changes will be done at a business level? What kind of high level technical details will be used to support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D1A3F-E26F-0746-9C91-BACD508E813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6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scope/Out of scope: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the focus on 3 items - business functionality, non-functional and process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details around appropriate headings (under each of the above 3 areas – business functionality, non-functional and process)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additional slide if required in case of space constraint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need to elaborate the complete requirement – use key words and speak the details as part of the talking points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very important to capture the out of scope items clearly. Out of scope are not assumptions, they are items that will be not be delivered or supported by Cognizant.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make guesses or your own assumptions and decide it as scope (in or out) – assumptions and risk section can handle the unknowns.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functionality – 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all business functional items – do not miss any functional requirement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same business terms as in the case study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elaborate the requirement – keep it crisp in one or two words – talk the details during the presentation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Non-functional (NFR)–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all known non-functional items – do not miss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Non-functional items must have SLA or metrics identified that will be used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valdiate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NFR 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sucessfully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delivered. Incase SLA or metrics or not provided use the risk/assumption section to capture it.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add any thing additional when it is not mentioned – like support for mobile, native interface, user experience, multiple browser support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–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SDLC process related items to be included – What services will Cognizant deliver?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include the standard known items like development, documentation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Capture the uncommon process items like What types of testing done? How long is the support?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 related to cost of hardware, license are included as part of assumptions and risks not in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D1A3F-E26F-0746-9C91-BACD508E813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6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Drivers: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to include in the slide what are the key inputs that will help elaborate the solution further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 can be related from business and technology context.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Drivers should classify the inputs that is planned to be used as part of deriving the solution both from a business and technology view point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repeat the scope items – identify what needs to be considered as business inputs (data, process, stakeholders, automation) to evolve a solution for the business functionality. On similar line for technical items (can talk about style of architecture, platform that will help elaborate a better solution, any technology standards, highlight frameworks) – relate on how it helps as talking points. The technology driver is not a listing of technologies used as part of the solution.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Regulatory drivers – Capture what is provided as part of case study under regulatory, legal, geographic specific compliances. In case study does not provide but the solution dictates to addressing specific regulatory constraints – this can be added.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business and technology drivers should be expanded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explained in Solution highlights slide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D1A3F-E26F-0746-9C91-BACD508E813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00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&amp; Risk: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include what has been explicitly stated as part of the case study.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slide is there to include our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verfication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items that is not explicit/hidden in the case study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the assumptions and risks into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approperiate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categories like – functional, non-functional, cost, regulatory etc.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are items that are assumed to be part of the scope (we have identified 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inscope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not explicitly mentioned or want to validate our assumption)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Risks – Items that we have identified that is going to challenge the end solution. These are mostly around non-functional items (performance, security, integration etc.)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risk item/bullet point must have a minimal one liner on the mitigation path. Do not provide too many details on the mitigation, use the details as talking points on the slide.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related items like Acceptance testing to be handled by client, Hardware to be provided by the client, Software license for COTS products, Third-party integration meeting planned SLA, etc. can be included as part of assumptions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88B-D924-4062-B2EA-6B51158AB47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01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some content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D1A3F-E26F-0746-9C91-BACD508E813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58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Context: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slide needs to include a representation of ALL the stakeholders, integrating systems, databases,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depedency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other internal systems like centralized authentication, ESB, Data hub etc.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diagram to define the boundaries around stakeholders, internal parts of the system, external and internal integrations, data exchange formats,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88B-D924-4062-B2EA-6B51158AB47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7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View: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the view on presentation, business and data layer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layers can continue to be highlighted with less attention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 on the presentation, business and data layers to showcase how they are composed, modularized, specific/specialized NFR details applied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integration heavy solution – represent how each individual integrations are processed, represent data exchanged, synchronous/asynchronous process, error handling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elaborate how certain cross cutting concerns are working together,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depedencies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the cross cutting concerns with the layers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D1A3F-E26F-0746-9C91-BACD508E813C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6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552101"/>
            <a:ext cx="9144000" cy="2219217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78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3" name="Picture 12" descr="PATH_perspect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2552101"/>
            <a:ext cx="9144000" cy="2219217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90407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3346210"/>
            <a:ext cx="8284633" cy="5847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9363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Speaker Name / Title</a:t>
            </a:r>
          </a:p>
        </p:txBody>
      </p:sp>
      <p:pic>
        <p:nvPicPr>
          <p:cNvPr id="10" name="Picture 9" descr="Cognizant_LOGO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4" y="471927"/>
            <a:ext cx="2015716" cy="61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4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 rot="5400000">
            <a:off x="3746500" y="-1490146"/>
            <a:ext cx="1650998" cy="914400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prstClr val="black"/>
              </a:solidFill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2" y="2256353"/>
            <a:ext cx="9144002" cy="2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3898886"/>
            <a:ext cx="9144000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7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png"/>
          <p:cNvPicPr>
            <a:picLocks noChangeAspect="1"/>
          </p:cNvPicPr>
          <p:nvPr userDrawn="1"/>
        </p:nvPicPr>
        <p:blipFill rotWithShape="1">
          <a:blip r:embed="rId2" cstate="screen"/>
          <a:srcRect b="11746"/>
          <a:stretch/>
        </p:blipFill>
        <p:spPr>
          <a:xfrm>
            <a:off x="0" y="0"/>
            <a:ext cx="9143999" cy="62991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612576" y="1265122"/>
            <a:ext cx="9756576" cy="5045819"/>
            <a:chOff x="-612576" y="1018384"/>
            <a:chExt cx="9513416" cy="5045819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3"/>
            <a:stretch/>
          </p:blipFill>
          <p:spPr>
            <a:xfrm>
              <a:off x="-612576" y="1018384"/>
              <a:ext cx="9513416" cy="5045819"/>
            </a:xfrm>
            <a:prstGeom prst="rect">
              <a:avLst/>
            </a:prstGeom>
          </p:spPr>
        </p:pic>
        <p:pic>
          <p:nvPicPr>
            <p:cNvPr id="11" name="Picture 10" descr="KC_end_asset.png"/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0855" r="-2" b="77947"/>
            <a:stretch/>
          </p:blipFill>
          <p:spPr>
            <a:xfrm>
              <a:off x="5292080" y="3355283"/>
              <a:ext cx="3608759" cy="605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8540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3169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</p:spTree>
    <p:extLst>
      <p:ext uri="{BB962C8B-B14F-4D97-AF65-F5344CB8AC3E}">
        <p14:creationId xmlns:p14="http://schemas.microsoft.com/office/powerpoint/2010/main" val="320354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11251"/>
            <a:ext cx="9144000" cy="520571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</p:spTree>
    <p:extLst>
      <p:ext uri="{BB962C8B-B14F-4D97-AF65-F5344CB8AC3E}">
        <p14:creationId xmlns:p14="http://schemas.microsoft.com/office/powerpoint/2010/main" val="1392876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4205" y="530148"/>
            <a:ext cx="4241518" cy="5770104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-1" y="0"/>
            <a:ext cx="4468375" cy="630025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3116346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png"/>
          <p:cNvPicPr>
            <a:picLocks noChangeAspect="1"/>
          </p:cNvPicPr>
          <p:nvPr userDrawn="1"/>
        </p:nvPicPr>
        <p:blipFill rotWithShape="1">
          <a:blip r:embed="rId2" cstate="screen"/>
          <a:srcRect b="11746"/>
          <a:stretch/>
        </p:blipFill>
        <p:spPr>
          <a:xfrm>
            <a:off x="0" y="0"/>
            <a:ext cx="9143999" cy="6299195"/>
          </a:xfrm>
          <a:prstGeom prst="rect">
            <a:avLst/>
          </a:prstGeom>
        </p:spPr>
      </p:pic>
      <p:pic>
        <p:nvPicPr>
          <p:cNvPr id="9" name="Picture 8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37" y="337320"/>
            <a:ext cx="2258154" cy="684559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319004"/>
            <a:ext cx="9144000" cy="548068"/>
            <a:chOff x="0" y="6319004"/>
            <a:chExt cx="9160968" cy="548068"/>
          </a:xfrm>
        </p:grpSpPr>
        <p:sp>
          <p:nvSpPr>
            <p:cNvPr id="11" name="Rectangle 10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90" y="2007155"/>
            <a:ext cx="5321368" cy="5226261"/>
          </a:xfrm>
          <a:prstGeom prst="rect">
            <a:avLst/>
          </a:prstGeom>
        </p:spPr>
      </p:pic>
      <p:pic>
        <p:nvPicPr>
          <p:cNvPr id="18" name="Picture 17" descr="KC_end_asset.pn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855" r="-2" b="77947"/>
          <a:stretch/>
        </p:blipFill>
        <p:spPr>
          <a:xfrm>
            <a:off x="5114157" y="2061149"/>
            <a:ext cx="4055318" cy="60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41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330261"/>
            <a:ext cx="8458638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07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858" y="73740"/>
            <a:ext cx="8459701" cy="607258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1028" y="1137831"/>
            <a:ext cx="8451972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4" y="568222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483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2255" y="1138800"/>
            <a:ext cx="8376303" cy="996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3225" y="2491489"/>
            <a:ext cx="4072450" cy="302877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499" y="2496491"/>
            <a:ext cx="3924301" cy="30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920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2777" y="1136112"/>
            <a:ext cx="4162898" cy="4942955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09" y="1136114"/>
            <a:ext cx="4078091" cy="495246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67104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1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858" y="73740"/>
            <a:ext cx="8459701" cy="607258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1028" y="1137831"/>
            <a:ext cx="8451972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4" y="568222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93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1127645"/>
            <a:ext cx="3975294" cy="4976822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1131943"/>
            <a:ext cx="4170874" cy="49690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431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2388" y="1137108"/>
            <a:ext cx="4173286" cy="49588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09" y="1144580"/>
            <a:ext cx="4078091" cy="49590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1233169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06401" y="1144580"/>
            <a:ext cx="8369300" cy="470588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1581215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 rot="5400000">
            <a:off x="3746500" y="-1490146"/>
            <a:ext cx="1650998" cy="914400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prstClr val="black"/>
              </a:solidFill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2" y="2256353"/>
            <a:ext cx="9144002" cy="2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3898886"/>
            <a:ext cx="9144000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678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png"/>
          <p:cNvPicPr>
            <a:picLocks noChangeAspect="1"/>
          </p:cNvPicPr>
          <p:nvPr userDrawn="1"/>
        </p:nvPicPr>
        <p:blipFill rotWithShape="1">
          <a:blip r:embed="rId2" cstate="screen"/>
          <a:srcRect b="11746"/>
          <a:stretch/>
        </p:blipFill>
        <p:spPr>
          <a:xfrm>
            <a:off x="0" y="0"/>
            <a:ext cx="9143999" cy="62991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612576" y="1265122"/>
            <a:ext cx="9756576" cy="5045819"/>
            <a:chOff x="-612576" y="1018384"/>
            <a:chExt cx="9513416" cy="5045819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3"/>
            <a:stretch/>
          </p:blipFill>
          <p:spPr>
            <a:xfrm>
              <a:off x="-612576" y="1018384"/>
              <a:ext cx="9513416" cy="5045819"/>
            </a:xfrm>
            <a:prstGeom prst="rect">
              <a:avLst/>
            </a:prstGeom>
          </p:spPr>
        </p:pic>
        <p:pic>
          <p:nvPicPr>
            <p:cNvPr id="11" name="Picture 10" descr="KC_end_asset.png"/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0855" r="-2" b="77947"/>
            <a:stretch/>
          </p:blipFill>
          <p:spPr>
            <a:xfrm>
              <a:off x="5292080" y="3355283"/>
              <a:ext cx="3608759" cy="605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954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3169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</p:spTree>
    <p:extLst>
      <p:ext uri="{BB962C8B-B14F-4D97-AF65-F5344CB8AC3E}">
        <p14:creationId xmlns:p14="http://schemas.microsoft.com/office/powerpoint/2010/main" val="27083652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11251"/>
            <a:ext cx="9144000" cy="520571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</p:spTree>
    <p:extLst>
      <p:ext uri="{BB962C8B-B14F-4D97-AF65-F5344CB8AC3E}">
        <p14:creationId xmlns:p14="http://schemas.microsoft.com/office/powerpoint/2010/main" val="26475809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4205" y="530148"/>
            <a:ext cx="4241518" cy="5770104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-1" y="0"/>
            <a:ext cx="4468375" cy="630025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511356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png"/>
          <p:cNvPicPr>
            <a:picLocks noChangeAspect="1"/>
          </p:cNvPicPr>
          <p:nvPr userDrawn="1"/>
        </p:nvPicPr>
        <p:blipFill rotWithShape="1">
          <a:blip r:embed="rId2" cstate="screen"/>
          <a:srcRect b="11746"/>
          <a:stretch/>
        </p:blipFill>
        <p:spPr>
          <a:xfrm>
            <a:off x="0" y="0"/>
            <a:ext cx="9143999" cy="6299195"/>
          </a:xfrm>
          <a:prstGeom prst="rect">
            <a:avLst/>
          </a:prstGeom>
        </p:spPr>
      </p:pic>
      <p:pic>
        <p:nvPicPr>
          <p:cNvPr id="9" name="Picture 8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37" y="337320"/>
            <a:ext cx="2258154" cy="684559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319004"/>
            <a:ext cx="9144000" cy="548068"/>
            <a:chOff x="0" y="6319004"/>
            <a:chExt cx="9160968" cy="548068"/>
          </a:xfrm>
        </p:grpSpPr>
        <p:sp>
          <p:nvSpPr>
            <p:cNvPr id="11" name="Rectangle 10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274" y="6476194"/>
              <a:ext cx="19231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50" kern="0" dirty="0">
                  <a:solidFill>
                    <a:sysClr val="window" lastClr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© 2015 Cognizant 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90" y="2007155"/>
            <a:ext cx="5321368" cy="5226261"/>
          </a:xfrm>
          <a:prstGeom prst="rect">
            <a:avLst/>
          </a:prstGeom>
        </p:spPr>
      </p:pic>
      <p:pic>
        <p:nvPicPr>
          <p:cNvPr id="18" name="Picture 17" descr="KC_end_asset.pn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855" r="-2" b="77947"/>
          <a:stretch/>
        </p:blipFill>
        <p:spPr>
          <a:xfrm>
            <a:off x="5114157" y="2061149"/>
            <a:ext cx="4055318" cy="60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752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25000">
                <a:schemeClr val="accent5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484195" y="6569138"/>
            <a:ext cx="27368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|  ©2016, Cognizant 	</a:t>
            </a: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-12677" y="6569138"/>
            <a:ext cx="8239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fld id="{FD40DECE-B3C8-403B-89ED-0C48EA3F2B3C}" type="slidenum">
              <a:rPr lang="en-US" sz="1200" b="1" smtClean="0">
                <a:solidFill>
                  <a:srgbClr val="C0504D"/>
                </a:solidFill>
                <a:latin typeface="Cambria" pitchFamily="18" charset="0"/>
              </a:rPr>
              <a:pPr algn="ct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b="1" dirty="0">
              <a:solidFill>
                <a:srgbClr val="C0504D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4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330261"/>
            <a:ext cx="8458638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089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825500" y="5181600"/>
            <a:ext cx="83058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prstClr val="black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4" name="Picture 9" descr="Cognizant_36x84_04D.png"/>
          <p:cNvPicPr>
            <a:picLocks noChangeAspect="1"/>
          </p:cNvPicPr>
          <p:nvPr userDrawn="1"/>
        </p:nvPicPr>
        <p:blipFill>
          <a:blip r:embed="rId2" cstate="print"/>
          <a:srcRect t="1440"/>
          <a:stretch>
            <a:fillRect/>
          </a:stretch>
        </p:blipFill>
        <p:spPr bwMode="auto">
          <a:xfrm>
            <a:off x="107969" y="44450"/>
            <a:ext cx="576263" cy="361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6553208"/>
            <a:ext cx="9144000" cy="322263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572000"/>
            <a:ext cx="8077200" cy="533400"/>
          </a:xfrm>
        </p:spPr>
        <p:txBody>
          <a:bodyPr anchor="ctr"/>
          <a:lstStyle>
            <a:lvl1pPr marL="0" indent="0" algn="l">
              <a:buNone/>
              <a:defRPr sz="360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1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0274" y="12700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531526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ocial_responsibility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5400000">
            <a:off x="-1230030" y="1230030"/>
            <a:ext cx="6041460" cy="358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33600"/>
            <a:ext cx="2743200" cy="707886"/>
          </a:xfrm>
          <a:prstGeom prst="rect">
            <a:avLst/>
          </a:prstGeom>
        </p:spPr>
        <p:txBody>
          <a:bodyPr wrap="square" rIns="45720" anchor="b">
            <a:spAutoFit/>
          </a:bodyPr>
          <a:lstStyle>
            <a:lvl1pPr>
              <a:defRPr lang="en-US" sz="2000" dirty="0">
                <a:solidFill>
                  <a:schemeClr val="bg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algn="l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3134386"/>
            <a:ext cx="2743200" cy="276999"/>
          </a:xfrm>
          <a:prstGeom prst="rect">
            <a:avLst/>
          </a:prstGeom>
        </p:spPr>
        <p:txBody>
          <a:bodyPr wrap="square" rIns="45720" anchor="t">
            <a:spAutoFit/>
          </a:bodyPr>
          <a:lstStyle>
            <a:lvl1pPr>
              <a:defRPr lang="en-US" sz="1200" dirty="0" smtClean="0">
                <a:solidFill>
                  <a:schemeClr val="bg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76200" y="2971806"/>
            <a:ext cx="251460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ide_circles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882066" y="16891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7010400" y="6262421"/>
            <a:ext cx="1981200" cy="41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www.cognizant.com</a:t>
            </a:r>
          </a:p>
          <a:p>
            <a:pPr algn="r"/>
            <a:r>
              <a: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Copyright © 2016 Cognizant</a:t>
            </a:r>
          </a:p>
        </p:txBody>
      </p:sp>
    </p:spTree>
    <p:extLst>
      <p:ext uri="{BB962C8B-B14F-4D97-AF65-F5344CB8AC3E}">
        <p14:creationId xmlns:p14="http://schemas.microsoft.com/office/powerpoint/2010/main" val="2250119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330261"/>
            <a:ext cx="8458638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9869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858" y="73740"/>
            <a:ext cx="8459701" cy="607258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1028" y="1137831"/>
            <a:ext cx="8451972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4" y="568222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006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2255" y="1138800"/>
            <a:ext cx="8376303" cy="996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3225" y="2491489"/>
            <a:ext cx="4072450" cy="302877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499" y="2496491"/>
            <a:ext cx="3924301" cy="30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955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2777" y="1136112"/>
            <a:ext cx="4162898" cy="4942955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09" y="1136114"/>
            <a:ext cx="4078091" cy="495246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67104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89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1127645"/>
            <a:ext cx="3975294" cy="4976822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1131943"/>
            <a:ext cx="4170874" cy="49690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813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2388" y="1137108"/>
            <a:ext cx="4173286" cy="49588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09" y="1144580"/>
            <a:ext cx="4078091" cy="49590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1905259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06401" y="1144580"/>
            <a:ext cx="8369300" cy="470588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2812751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 rot="5400000">
            <a:off x="3746500" y="-1490146"/>
            <a:ext cx="1650998" cy="914400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prstClr val="black"/>
              </a:solidFill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2" y="2256353"/>
            <a:ext cx="9144002" cy="2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3898886"/>
            <a:ext cx="9144000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84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858" y="73740"/>
            <a:ext cx="8459701" cy="607258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1028" y="1137831"/>
            <a:ext cx="8451972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4" y="568222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322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png"/>
          <p:cNvPicPr>
            <a:picLocks noChangeAspect="1"/>
          </p:cNvPicPr>
          <p:nvPr userDrawn="1"/>
        </p:nvPicPr>
        <p:blipFill rotWithShape="1">
          <a:blip r:embed="rId2" cstate="screen"/>
          <a:srcRect b="11746"/>
          <a:stretch/>
        </p:blipFill>
        <p:spPr>
          <a:xfrm>
            <a:off x="0" y="0"/>
            <a:ext cx="9143999" cy="62991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612576" y="1265122"/>
            <a:ext cx="9756576" cy="5045819"/>
            <a:chOff x="-612576" y="1018384"/>
            <a:chExt cx="9513416" cy="5045819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3"/>
            <a:stretch/>
          </p:blipFill>
          <p:spPr>
            <a:xfrm>
              <a:off x="-612576" y="1018384"/>
              <a:ext cx="9513416" cy="5045819"/>
            </a:xfrm>
            <a:prstGeom prst="rect">
              <a:avLst/>
            </a:prstGeom>
          </p:spPr>
        </p:pic>
        <p:pic>
          <p:nvPicPr>
            <p:cNvPr id="11" name="Picture 10" descr="KC_end_asset.png"/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0855" r="-2" b="77947"/>
            <a:stretch/>
          </p:blipFill>
          <p:spPr>
            <a:xfrm>
              <a:off x="5292080" y="3355283"/>
              <a:ext cx="3608759" cy="605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71009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3169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</p:spTree>
    <p:extLst>
      <p:ext uri="{BB962C8B-B14F-4D97-AF65-F5344CB8AC3E}">
        <p14:creationId xmlns:p14="http://schemas.microsoft.com/office/powerpoint/2010/main" val="41536906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11251"/>
            <a:ext cx="9144000" cy="520571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</p:spTree>
    <p:extLst>
      <p:ext uri="{BB962C8B-B14F-4D97-AF65-F5344CB8AC3E}">
        <p14:creationId xmlns:p14="http://schemas.microsoft.com/office/powerpoint/2010/main" val="36437337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4205" y="530148"/>
            <a:ext cx="4241518" cy="5770104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-1" y="0"/>
            <a:ext cx="4468375" cy="630025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36632576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png"/>
          <p:cNvPicPr>
            <a:picLocks noChangeAspect="1"/>
          </p:cNvPicPr>
          <p:nvPr userDrawn="1"/>
        </p:nvPicPr>
        <p:blipFill rotWithShape="1">
          <a:blip r:embed="rId2" cstate="screen"/>
          <a:srcRect b="11746"/>
          <a:stretch/>
        </p:blipFill>
        <p:spPr>
          <a:xfrm>
            <a:off x="0" y="0"/>
            <a:ext cx="9143999" cy="6299195"/>
          </a:xfrm>
          <a:prstGeom prst="rect">
            <a:avLst/>
          </a:prstGeom>
        </p:spPr>
      </p:pic>
      <p:pic>
        <p:nvPicPr>
          <p:cNvPr id="9" name="Picture 8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37" y="337320"/>
            <a:ext cx="2258154" cy="684559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319004"/>
            <a:ext cx="9144000" cy="548068"/>
            <a:chOff x="0" y="6319004"/>
            <a:chExt cx="9160968" cy="548068"/>
          </a:xfrm>
        </p:grpSpPr>
        <p:sp>
          <p:nvSpPr>
            <p:cNvPr id="11" name="Rectangle 10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274" y="6476194"/>
              <a:ext cx="19231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50" kern="0" dirty="0">
                  <a:solidFill>
                    <a:sysClr val="window" lastClr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© 2015 Cognizant 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90" y="2007155"/>
            <a:ext cx="5321368" cy="5226261"/>
          </a:xfrm>
          <a:prstGeom prst="rect">
            <a:avLst/>
          </a:prstGeom>
        </p:spPr>
      </p:pic>
      <p:pic>
        <p:nvPicPr>
          <p:cNvPr id="18" name="Picture 17" descr="KC_end_asset.pn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855" r="-2" b="77947"/>
          <a:stretch/>
        </p:blipFill>
        <p:spPr>
          <a:xfrm>
            <a:off x="5114157" y="2061149"/>
            <a:ext cx="4055318" cy="60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476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©2011, Cognizant 		</a:t>
            </a:r>
            <a:endParaRPr lang="en-US" sz="900" b="0" dirty="0">
              <a:solidFill>
                <a:srgbClr val="000000"/>
              </a:solidFill>
              <a:latin typeface="Verdana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610600" cy="5235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13471175-BCE6-4789-B003-4C91CF037D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2255" y="1138800"/>
            <a:ext cx="8376303" cy="996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3225" y="2491489"/>
            <a:ext cx="4072450" cy="302877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499" y="2496491"/>
            <a:ext cx="3924301" cy="30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6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2777" y="1136112"/>
            <a:ext cx="4162898" cy="4942955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09" y="1136114"/>
            <a:ext cx="4078091" cy="495246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67104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5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1127645"/>
            <a:ext cx="3975294" cy="4976822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1131943"/>
            <a:ext cx="4170874" cy="49690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17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2388" y="1137108"/>
            <a:ext cx="4173286" cy="49588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09" y="1144580"/>
            <a:ext cx="4078091" cy="49590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275246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06401" y="1144580"/>
            <a:ext cx="8369300" cy="470588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347126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6319004"/>
            <a:ext cx="9144000" cy="548068"/>
            <a:chOff x="0" y="6319004"/>
            <a:chExt cx="9160968" cy="548068"/>
          </a:xfrm>
        </p:grpSpPr>
        <p:sp>
          <p:nvSpPr>
            <p:cNvPr id="27" name="Rectangle 26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1274" y="6476194"/>
              <a:ext cx="19231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50" kern="0" dirty="0">
                  <a:solidFill>
                    <a:sysClr val="window" lastClr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© 2016 Cognizant 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090" y="6375970"/>
            <a:ext cx="440354" cy="433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457200"/>
            <a:fld id="{B32AB80A-78BA-6B42-BA0D-B44ACF890F5A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330261"/>
            <a:ext cx="8382437" cy="6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Header text</a:t>
            </a:r>
          </a:p>
        </p:txBody>
      </p:sp>
      <p:pic>
        <p:nvPicPr>
          <p:cNvPr id="10" name="Picture 9" descr="Cognizant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400800"/>
            <a:ext cx="1295399" cy="3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1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25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6319004"/>
            <a:ext cx="9144000" cy="548068"/>
            <a:chOff x="0" y="6319004"/>
            <a:chExt cx="9160968" cy="548068"/>
          </a:xfrm>
        </p:grpSpPr>
        <p:sp>
          <p:nvSpPr>
            <p:cNvPr id="27" name="Rectangle 26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1274" y="6476194"/>
              <a:ext cx="19231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900" kern="0" dirty="0">
                  <a:solidFill>
                    <a:sysClr val="window" lastClr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© 2016 Cognizant 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090" y="6375970"/>
            <a:ext cx="440354" cy="433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 defTabSz="457200"/>
            <a:fld id="{B32AB80A-78BA-6B42-BA0D-B44ACF890F5A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330261"/>
            <a:ext cx="8382437" cy="6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Header text</a:t>
            </a:r>
          </a:p>
        </p:txBody>
      </p:sp>
      <p:pic>
        <p:nvPicPr>
          <p:cNvPr id="2" name="Picture 1" descr="Cognizant_LOGO_whit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400800"/>
            <a:ext cx="1295399" cy="3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2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6319004"/>
            <a:ext cx="9144000" cy="548068"/>
            <a:chOff x="0" y="6319004"/>
            <a:chExt cx="9160968" cy="548068"/>
          </a:xfrm>
        </p:grpSpPr>
        <p:sp>
          <p:nvSpPr>
            <p:cNvPr id="27" name="Rectangle 26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090" y="6375970"/>
            <a:ext cx="440354" cy="433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 defTabSz="457200"/>
            <a:fld id="{B32AB80A-78BA-6B42-BA0D-B44ACF890F5A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330261"/>
            <a:ext cx="8382437" cy="6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Header text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79827" y="6476194"/>
            <a:ext cx="1919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2016 Cognizant </a:t>
            </a:r>
          </a:p>
        </p:txBody>
      </p:sp>
      <p:pic>
        <p:nvPicPr>
          <p:cNvPr id="10" name="Picture 9" descr="Cognizant_LOGO_white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400800"/>
            <a:ext cx="1295399" cy="3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5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584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  <p:sldLayoutId id="2147483709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Arial" pitchFamily="34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Arial" pitchFamily="34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Arial" pitchFamily="34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D97BB"/>
          </a:solidFill>
          <a:latin typeface="Arial" pitchFamily="34" charset="0"/>
          <a:ea typeface="ＭＳ Ｐゴシック" pitchFamily="-12" charset="-128"/>
          <a:cs typeface="ＭＳ Ｐゴシック" pitchFamily="-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buChar char="•"/>
        <a:defRPr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6319004"/>
            <a:ext cx="9144000" cy="548068"/>
            <a:chOff x="0" y="6319004"/>
            <a:chExt cx="9160968" cy="548068"/>
          </a:xfrm>
        </p:grpSpPr>
        <p:sp>
          <p:nvSpPr>
            <p:cNvPr id="27" name="Rectangle 26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1274" y="6476194"/>
              <a:ext cx="19231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900" kern="0" dirty="0">
                  <a:solidFill>
                    <a:sysClr val="window" lastClr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© 2016 Cognizant 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090" y="6375970"/>
            <a:ext cx="440354" cy="433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 defTabSz="457200"/>
            <a:fld id="{B32AB80A-78BA-6B42-BA0D-B44ACF890F5A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330261"/>
            <a:ext cx="8382437" cy="6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Header text</a:t>
            </a:r>
          </a:p>
        </p:txBody>
      </p:sp>
      <p:pic>
        <p:nvPicPr>
          <p:cNvPr id="2" name="Picture 1" descr="Cognizant_LOGO_white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400800"/>
            <a:ext cx="1295399" cy="3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3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52400" y="2639363"/>
            <a:ext cx="8991600" cy="1081899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Cashier Module Revamp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>
                <a:solidFill>
                  <a:schemeClr val="tx2">
                    <a:lumMod val="90000"/>
                    <a:lumOff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800" b="1">
                <a:solidFill>
                  <a:schemeClr val="tx2">
                    <a:lumMod val="90000"/>
                    <a:lumOff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Individual </a:t>
            </a:r>
            <a:r>
              <a:rPr lang="en-US" sz="1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study</a:t>
            </a:r>
            <a:endParaRPr lang="en-US" sz="2400" b="1" dirty="0">
              <a:solidFill>
                <a:schemeClr val="tx2">
                  <a:lumMod val="90000"/>
                  <a:lumOff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62200"/>
            <a:ext cx="91440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Aspiring Architect Program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92593" y="5090879"/>
            <a:ext cx="2771104" cy="389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Nithyaraj K (409842)</a:t>
            </a:r>
          </a:p>
        </p:txBody>
      </p:sp>
    </p:spTree>
    <p:extLst>
      <p:ext uri="{BB962C8B-B14F-4D97-AF65-F5344CB8AC3E}">
        <p14:creationId xmlns:p14="http://schemas.microsoft.com/office/powerpoint/2010/main" val="383662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0858" y="73740"/>
            <a:ext cx="8459701" cy="482441"/>
          </a:xfrm>
        </p:spPr>
        <p:txBody>
          <a:bodyPr/>
          <a:lstStyle/>
          <a:p>
            <a:r>
              <a:rPr lang="en-US" dirty="0"/>
              <a:t>System context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5" y="625785"/>
            <a:ext cx="6958012" cy="55908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229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View </a:t>
            </a:r>
          </a:p>
        </p:txBody>
      </p:sp>
      <p:pic>
        <p:nvPicPr>
          <p:cNvPr id="4" name="Picture 4" descr="Basic Sequence Diagram - Page 1 (2).png">
            <a:extLst>
              <a:ext uri="{FF2B5EF4-FFF2-40B4-BE49-F238E27FC236}">
                <a16:creationId xmlns:a16="http://schemas.microsoft.com/office/drawing/2014/main" id="{409F1422-29DE-4C8C-A3A4-B6869526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546754"/>
            <a:ext cx="8096249" cy="593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4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12</a:t>
            </a:fld>
            <a:endParaRPr lang="en-US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" y="842963"/>
            <a:ext cx="9066162" cy="51006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79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13</a:t>
            </a:fld>
            <a:endParaRPr lang="en-US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</a:t>
            </a:r>
            <a:r>
              <a:rPr lang="en-US" dirty="0" smtClean="0"/>
              <a:t>Architecture (Layered)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1176337"/>
            <a:ext cx="81057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14</a:t>
            </a:fld>
            <a:endParaRPr lang="en-US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Recommendation – Option 1</a:t>
            </a:r>
          </a:p>
        </p:txBody>
      </p:sp>
      <p:sp>
        <p:nvSpPr>
          <p:cNvPr id="419" name="AutoShape 2" descr="Image result for us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80693"/>
              </p:ext>
            </p:extLst>
          </p:nvPr>
        </p:nvGraphicFramePr>
        <p:xfrm>
          <a:off x="460375" y="950259"/>
          <a:ext cx="8105775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14551822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Technologies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Version/Details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200" dirty="0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Server</a:t>
                      </a:r>
                      <a:endParaRPr lang="en-IN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Apache Tomcat 9.0</a:t>
                      </a:r>
                      <a:endParaRPr lang="en-IN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200" dirty="0"/>
                        <a:t>Open Source Application Server and has complete support for Micro Services framework and will be suitable for cloud migration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Framework 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Service Discovery and Explorer, API Gateway using Spring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Boot (Eureka Netflix)</a:t>
                      </a:r>
                      <a:endParaRPr lang="en-IN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Spring IOC has a feature to decouple the services and for logging AOP is a best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option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Netflix Discovery Server and Client option can be easily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implemented using Spring boot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Platform</a:t>
                      </a:r>
                      <a:endParaRPr lang="en-IN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JDK 1.8.x</a:t>
                      </a:r>
                      <a:endParaRPr lang="en-IN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access</a:t>
                      </a:r>
                      <a:endParaRPr lang="en-IN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Hibernate 5.0.7</a:t>
                      </a:r>
                      <a:endParaRPr lang="en-IN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Oracle 12g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200" dirty="0"/>
                        <a:t>Support for Distributed Transaction </a:t>
                      </a:r>
                      <a:r>
                        <a:rPr lang="en-IN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Management </a:t>
                      </a:r>
                    </a:p>
                    <a:p>
                      <a:pPr lvl="0">
                        <a:buNone/>
                      </a:pPr>
                      <a:r>
                        <a:rPr lang="en-IN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Support for Master-Master and Master-Slave Replication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Application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Gradle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200" dirty="0"/>
                        <a:t>Dependency Management is managed better than Maven and best suited with JDK </a:t>
                      </a:r>
                      <a:r>
                        <a:rPr lang="en-IN" sz="1200" dirty="0" smtClean="0"/>
                        <a:t>1.7+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Application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Eclipse </a:t>
                      </a:r>
                      <a:r>
                        <a:rPr lang="en-IN" sz="1200" dirty="0" smtClean="0"/>
                        <a:t>IDE / Oxygen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200" dirty="0" smtClean="0"/>
                        <a:t>In-Built</a:t>
                      </a:r>
                      <a:r>
                        <a:rPr lang="en-IN" sz="1200" baseline="0" dirty="0" smtClean="0"/>
                        <a:t> s</a:t>
                      </a:r>
                      <a:r>
                        <a:rPr lang="en-IN" sz="1200" dirty="0" smtClean="0"/>
                        <a:t>upport for Git, Gradle and Maven frameworks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CD/CI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Git, Jenkins, Nexus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6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Static 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SonarQube,</a:t>
                      </a:r>
                      <a:r>
                        <a:rPr lang="en-IN" sz="1200" baseline="0" dirty="0"/>
                        <a:t> PMD and Check style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9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Unit Testing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JUnit</a:t>
                      </a:r>
                      <a:r>
                        <a:rPr lang="en-IN" sz="1200" baseline="0" dirty="0"/>
                        <a:t>, Mockito and </a:t>
                      </a:r>
                      <a:r>
                        <a:rPr lang="en-IN" sz="1200" baseline="0" dirty="0" err="1"/>
                        <a:t>PowerMock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8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37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15</a:t>
            </a:fld>
            <a:endParaRPr lang="en-US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Recommendation – Option 2</a:t>
            </a:r>
          </a:p>
        </p:txBody>
      </p:sp>
      <p:sp>
        <p:nvSpPr>
          <p:cNvPr id="419" name="AutoShape 2" descr="Image result for us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A980AF-50CE-4F84-8C17-D459A067E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71830"/>
              </p:ext>
            </p:extLst>
          </p:nvPr>
        </p:nvGraphicFramePr>
        <p:xfrm>
          <a:off x="460075" y="948905"/>
          <a:ext cx="8105775" cy="479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1455182239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Technologies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Version/Details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200" dirty="0" smtClean="0"/>
                        <a:t>Rationale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Server</a:t>
                      </a:r>
                      <a:endParaRPr lang="en-IN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IBM WebSphere</a:t>
                      </a:r>
                      <a:r>
                        <a:rPr lang="en-IN" sz="1200" baseline="0" dirty="0"/>
                        <a:t> 8.5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200" dirty="0"/>
                        <a:t>High Performance server and highly configurable server will be suitable to handle high throughput, Limited support for Scalability requirements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Framework 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framework 4.3.2</a:t>
                      </a:r>
                      <a:endParaRPr lang="en-IN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Spring IOC has a feature to decouple the services and for logging AOP is a best option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Platform</a:t>
                      </a:r>
                      <a:endParaRPr lang="en-IN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JDK 1.8.x</a:t>
                      </a:r>
                      <a:endParaRPr lang="en-IN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access</a:t>
                      </a:r>
                      <a:endParaRPr lang="en-IN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Hibernate 5.0.7</a:t>
                      </a:r>
                      <a:endParaRPr lang="en-IN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IBM DB2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200" dirty="0"/>
                        <a:t>Support for Distributed Transaction Management </a:t>
                      </a:r>
                    </a:p>
                    <a:p>
                      <a:pPr lvl="0">
                        <a:buNone/>
                      </a:pPr>
                      <a:r>
                        <a:rPr lang="en-IN" sz="1200" dirty="0" smtClean="0"/>
                        <a:t>Limited support for DB </a:t>
                      </a:r>
                      <a:r>
                        <a:rPr lang="en-IN" sz="1200" dirty="0"/>
                        <a:t>replication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Application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Maven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200" dirty="0"/>
                        <a:t>Simple and powerful tool for developers, fast learning curve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Application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 smtClean="0"/>
                        <a:t>IBM RAD 9.0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200" dirty="0" smtClean="0"/>
                        <a:t>Has built</a:t>
                      </a:r>
                      <a:r>
                        <a:rPr lang="en-IN" sz="1200" baseline="0" dirty="0" smtClean="0"/>
                        <a:t> in plugins for Thread ,head dump analysis and IBM Coding Standard templates are </a:t>
                      </a:r>
                      <a:r>
                        <a:rPr lang="en-IN" sz="1200" baseline="0" dirty="0" err="1" smtClean="0"/>
                        <a:t>availble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CD/CI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Git, Jenkins, Nexus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6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Static 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SonarQube,</a:t>
                      </a:r>
                      <a:r>
                        <a:rPr lang="en-IN" sz="1200" baseline="0" dirty="0"/>
                        <a:t> PMD and Check style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9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Unit Testing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JUnit</a:t>
                      </a:r>
                      <a:r>
                        <a:rPr lang="en-IN" sz="1200" baseline="0" dirty="0"/>
                        <a:t>, Mockito and </a:t>
                      </a:r>
                      <a:r>
                        <a:rPr lang="en-IN" sz="1200" baseline="0" dirty="0" err="1"/>
                        <a:t>PowerMock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8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679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16</a:t>
            </a:fld>
            <a:endParaRPr lang="en-US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 view</a:t>
            </a:r>
          </a:p>
        </p:txBody>
      </p:sp>
      <p:sp>
        <p:nvSpPr>
          <p:cNvPr id="419" name="AutoShape 2" descr="Image result for us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8" y="784900"/>
            <a:ext cx="7755156" cy="5307435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298155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in Deployment Architecture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The grouping of components, and load balancers is offered to achieve scalability and availability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Additional instances can be added to the cluster in any of the tiers to distribute the load and reduce the response time, to have high volume of transactions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Each component is distributed to Multiple Tiers so that change in one layer will have no or very less impact on other layers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This solution has DB failover mechanism to achieve high availability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In future this solution can be implemented in cloud environment easily</a:t>
            </a:r>
          </a:p>
        </p:txBody>
      </p:sp>
    </p:spTree>
    <p:extLst>
      <p:ext uri="{BB962C8B-B14F-4D97-AF65-F5344CB8AC3E}">
        <p14:creationId xmlns:p14="http://schemas.microsoft.com/office/powerpoint/2010/main" val="84767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NFRs identified and addressed in solution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11028" y="1137831"/>
            <a:ext cx="8451972" cy="4622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non-functional requirements identified and addressed for the Prescription interpreter system are listed below:</a:t>
            </a:r>
            <a:endParaRPr lang="en-US" i="1" dirty="0"/>
          </a:p>
          <a:p>
            <a:pPr lvl="0"/>
            <a:r>
              <a:rPr lang="en-US" dirty="0"/>
              <a:t>Security</a:t>
            </a:r>
            <a:endParaRPr lang="en-US" i="1" dirty="0"/>
          </a:p>
          <a:p>
            <a:pPr lvl="0"/>
            <a:r>
              <a:rPr lang="en-US" dirty="0"/>
              <a:t>Interoperability</a:t>
            </a:r>
            <a:endParaRPr lang="en-US" i="1" dirty="0"/>
          </a:p>
          <a:p>
            <a:pPr lvl="0"/>
            <a:r>
              <a:rPr lang="en-US" dirty="0"/>
              <a:t>Framework</a:t>
            </a:r>
            <a:endParaRPr lang="en-US" i="1" dirty="0"/>
          </a:p>
          <a:p>
            <a:pPr lvl="0"/>
            <a:r>
              <a:rPr lang="en-US" dirty="0"/>
              <a:t>Portability</a:t>
            </a:r>
            <a:endParaRPr lang="en-US" i="1" dirty="0"/>
          </a:p>
          <a:p>
            <a:pPr lvl="0"/>
            <a:r>
              <a:rPr lang="en-US" dirty="0"/>
              <a:t>Scalability</a:t>
            </a:r>
            <a:endParaRPr lang="en-US" i="1" dirty="0"/>
          </a:p>
          <a:p>
            <a:pPr lvl="0"/>
            <a:r>
              <a:rPr lang="en-US" dirty="0"/>
              <a:t>Backup and Restore</a:t>
            </a:r>
            <a:endParaRPr lang="en-US" i="1" dirty="0"/>
          </a:p>
          <a:p>
            <a:pPr lvl="0"/>
            <a:r>
              <a:rPr lang="en-US" dirty="0"/>
              <a:t>Performance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7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19</a:t>
            </a:fld>
            <a:endParaRPr lang="en-US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Highlights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60358"/>
              </p:ext>
            </p:extLst>
          </p:nvPr>
        </p:nvGraphicFramePr>
        <p:xfrm>
          <a:off x="457200" y="873760"/>
          <a:ext cx="8290560" cy="325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259">
                <a:tc>
                  <a:txBody>
                    <a:bodyPr/>
                    <a:lstStyle/>
                    <a:p>
                      <a:r>
                        <a:rPr lang="en-IN" sz="1100" dirty="0"/>
                        <a:t>Key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Proposed Solution Highlights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509">
                <a:tc>
                  <a:txBody>
                    <a:bodyPr/>
                    <a:lstStyle/>
                    <a:p>
                      <a:pPr marR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R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Interface Compatible with tabs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Responsive Web design Frameworks would be used to create device specific responsive pages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would be designed to support mobile browsers of different sizes based on device specifics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509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instances for multiple regions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would be designed with scalable, distributed data architecture for storing data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would be designed for load balanced REST API/Web interfaces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Cloud Hosting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would be designed to support cloud hosting by following cloud specific patterns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75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Authentication will be done LDAP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Once Authenticated user will be authorized to access screens/menus based on role configured for the user</a:t>
                      </a:r>
                      <a:endParaRPr lang="en-IN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57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-3078386" y="6371773"/>
            <a:ext cx="440354" cy="433958"/>
          </a:xfr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2</a:t>
            </a:fld>
            <a:endParaRPr lang="en-US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04464" y="1046375"/>
            <a:ext cx="140855" cy="182880"/>
          </a:xfrm>
          <a:prstGeom prst="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1949" y="962834"/>
            <a:ext cx="4716667" cy="18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In Scope/Out of Scope</a:t>
            </a:r>
          </a:p>
        </p:txBody>
      </p:sp>
      <p:sp>
        <p:nvSpPr>
          <p:cNvPr id="89" name="Rectangle 3"/>
          <p:cNvSpPr>
            <a:spLocks noChangeArrowheads="1"/>
          </p:cNvSpPr>
          <p:nvPr/>
        </p:nvSpPr>
        <p:spPr bwMode="auto">
          <a:xfrm>
            <a:off x="504464" y="738498"/>
            <a:ext cx="140855" cy="182880"/>
          </a:xfrm>
          <a:prstGeom prst="rect">
            <a:avLst/>
          </a:prstGeom>
          <a:solidFill>
            <a:srgbClr val="00B05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38065" y="626678"/>
            <a:ext cx="2898446" cy="18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1960" y="638721"/>
            <a:ext cx="47166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496118" y="1745962"/>
            <a:ext cx="140855" cy="182880"/>
          </a:xfrm>
          <a:prstGeom prst="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1958" y="1667110"/>
            <a:ext cx="4716667" cy="18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Key Functionality &amp; Features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499806" y="1388004"/>
            <a:ext cx="140855" cy="182880"/>
          </a:xfrm>
          <a:prstGeom prst="rect">
            <a:avLst/>
          </a:prstGeom>
          <a:solidFill>
            <a:srgbClr val="00B05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4142" y="1525473"/>
            <a:ext cx="2898446" cy="18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1956" y="1322037"/>
            <a:ext cx="4716667" cy="18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Key Drivers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504464" y="2539585"/>
            <a:ext cx="140855" cy="182880"/>
          </a:xfrm>
          <a:prstGeom prst="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496118" y="2170460"/>
            <a:ext cx="140855" cy="182880"/>
          </a:xfrm>
          <a:prstGeom prst="rect">
            <a:avLst/>
          </a:prstGeom>
          <a:solidFill>
            <a:srgbClr val="00B05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5319" y="2064750"/>
            <a:ext cx="2898446" cy="18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1956" y="2094008"/>
            <a:ext cx="4716667" cy="18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Functional View – System Context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18314" y="3393493"/>
            <a:ext cx="140855" cy="182880"/>
          </a:xfrm>
          <a:prstGeom prst="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518314" y="2972229"/>
            <a:ext cx="140855" cy="182880"/>
          </a:xfrm>
          <a:prstGeom prst="rect">
            <a:avLst/>
          </a:prstGeom>
          <a:solidFill>
            <a:srgbClr val="00B05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90465" y="2604027"/>
            <a:ext cx="2898446" cy="18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01954" y="2910230"/>
            <a:ext cx="4716667" cy="18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Application Architecture</a:t>
            </a: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538065" y="4179005"/>
            <a:ext cx="140855" cy="182880"/>
          </a:xfrm>
          <a:prstGeom prst="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01948" y="3295713"/>
            <a:ext cx="4716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Logical View</a:t>
            </a:r>
          </a:p>
        </p:txBody>
      </p:sp>
      <p:sp>
        <p:nvSpPr>
          <p:cNvPr id="77" name="Rectangle 3"/>
          <p:cNvSpPr>
            <a:spLocks noChangeArrowheads="1"/>
          </p:cNvSpPr>
          <p:nvPr/>
        </p:nvSpPr>
        <p:spPr bwMode="auto">
          <a:xfrm>
            <a:off x="545765" y="4555341"/>
            <a:ext cx="140855" cy="182880"/>
          </a:xfrm>
          <a:prstGeom prst="rect">
            <a:avLst/>
          </a:prstGeom>
          <a:solidFill>
            <a:srgbClr val="00B05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79551" y="3502822"/>
            <a:ext cx="2898446" cy="18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01948" y="3706688"/>
            <a:ext cx="4716667" cy="18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Technology Recommendation</a:t>
            </a:r>
          </a:p>
        </p:txBody>
      </p:sp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543768" y="5345612"/>
            <a:ext cx="140855" cy="182880"/>
          </a:xfrm>
          <a:prstGeom prst="rect">
            <a:avLst/>
          </a:prstGeom>
          <a:solidFill>
            <a:srgbClr val="00B05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93251" y="4064809"/>
            <a:ext cx="4716667" cy="18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Deployment View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1948" y="5293543"/>
            <a:ext cx="4716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Solution Highlights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75771" y="5480171"/>
            <a:ext cx="2898446" cy="18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1949" y="4887042"/>
            <a:ext cx="4716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NFRs Identified and addressed in solution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528921" y="3806057"/>
            <a:ext cx="140855" cy="182880"/>
          </a:xfrm>
          <a:prstGeom prst="rect">
            <a:avLst/>
          </a:prstGeom>
          <a:solidFill>
            <a:srgbClr val="00B05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1948" y="2471270"/>
            <a:ext cx="4716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Functional Decomposition – Use cases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01950" y="4460330"/>
            <a:ext cx="3577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Advantages in Deployment Architecture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545764" y="4946546"/>
            <a:ext cx="140855" cy="182880"/>
          </a:xfrm>
          <a:prstGeom prst="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1949" y="5647599"/>
            <a:ext cx="4716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Assumptions &amp; Risks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545764" y="5707103"/>
            <a:ext cx="140855" cy="182880"/>
          </a:xfrm>
          <a:prstGeom prst="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3250" y="6016898"/>
            <a:ext cx="4716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Release Plan</a:t>
            </a: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41523" y="6107109"/>
            <a:ext cx="140855" cy="182880"/>
          </a:xfrm>
          <a:prstGeom prst="rect">
            <a:avLst/>
          </a:prstGeom>
          <a:solidFill>
            <a:srgbClr val="00B05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8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41325" y="3274994"/>
            <a:ext cx="8458200" cy="608013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75400"/>
            <a:ext cx="441325" cy="434975"/>
          </a:xfrm>
        </p:spPr>
        <p:txBody>
          <a:bodyPr/>
          <a:lstStyle/>
          <a:p>
            <a:pPr>
              <a:defRPr/>
            </a:pPr>
            <a:fld id="{13471175-BCE6-4789-B003-4C91CF037D2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39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0858" y="73740"/>
            <a:ext cx="8459701" cy="482441"/>
          </a:xfrm>
        </p:spPr>
        <p:txBody>
          <a:bodyPr/>
          <a:lstStyle/>
          <a:p>
            <a:r>
              <a:rPr lang="en-US" dirty="0"/>
              <a:t>System context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733425"/>
            <a:ext cx="72294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71175-BCE6-4789-B003-4C91CF037D2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1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Plan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49664"/>
              </p:ext>
            </p:extLst>
          </p:nvPr>
        </p:nvGraphicFramePr>
        <p:xfrm>
          <a:off x="457200" y="723900"/>
          <a:ext cx="8242301" cy="5024216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83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61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Sprint1</a:t>
                      </a:r>
                    </a:p>
                  </a:txBody>
                  <a:tcPr marL="8596" marR="8596" marT="85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Sprint2</a:t>
                      </a:r>
                    </a:p>
                  </a:txBody>
                  <a:tcPr marL="8596" marR="8596" marT="85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Sprint3</a:t>
                      </a:r>
                    </a:p>
                  </a:txBody>
                  <a:tcPr marL="8596" marR="8596" marT="85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Sprint4</a:t>
                      </a:r>
                    </a:p>
                  </a:txBody>
                  <a:tcPr marL="8596" marR="8596" marT="85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Sprint5</a:t>
                      </a:r>
                    </a:p>
                  </a:txBody>
                  <a:tcPr marL="8596" marR="8596" marT="85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Sprint6</a:t>
                      </a:r>
                    </a:p>
                  </a:txBody>
                  <a:tcPr marL="8596" marR="8596" marT="85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Sprint7</a:t>
                      </a:r>
                    </a:p>
                  </a:txBody>
                  <a:tcPr marL="8596" marR="8596" marT="85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Sprint8</a:t>
                      </a:r>
                    </a:p>
                  </a:txBody>
                  <a:tcPr marL="8596" marR="8596" marT="85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243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Infrastructure Set Up, Process and Tool Readiness</a:t>
                      </a:r>
                    </a:p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Tx/>
                        <a:buNone/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Screen Prototypes review</a:t>
                      </a:r>
                    </a:p>
                  </a:txBody>
                  <a:tcPr marL="8596" marR="8596" marT="85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Screen Prototypes Feedback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Receipt Printing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Search, View results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Payment Gateway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Integration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Login/Logout/Remember/Forgot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Administration Page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Integration of enterprise web service to get prescription details using dummy data</a:t>
                      </a:r>
                    </a:p>
                  </a:txBody>
                  <a:tcPr marL="8596" marR="8596" marT="85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Application Information Panel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Applicant’s conditional summary and detail screens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 Customer Feedback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Integration of enterprise web service to get prescription details</a:t>
                      </a:r>
                    </a:p>
                  </a:txBody>
                  <a:tcPr marL="8596" marR="8596" marT="85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l" fontAlgn="b">
                        <a:buFont typeface="Arial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Export and Print Capability</a:t>
                      </a:r>
                    </a:p>
                    <a:p>
                      <a:pPr marL="0" indent="0" algn="l" fontAlgn="b">
                        <a:buFont typeface="Arial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 Feedback</a:t>
                      </a:r>
                    </a:p>
                    <a:p>
                      <a:pPr marL="0" indent="0" algn="l" fontAlgn="b">
                        <a:buFont typeface="Arial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Acceptance Testing and address feedback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Rollout and Support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</a:t>
                      </a:r>
                    </a:p>
                  </a:txBody>
                  <a:tcPr marL="8596" marR="8596" marT="85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207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71175-BCE6-4789-B003-4C91CF037D2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1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1348" y="772071"/>
            <a:ext cx="8451972" cy="4622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GUI    - Graphical User Interface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PAS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Policy Administration System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MIB   - Medical Information Bureau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M.D.  - Doctor of Medicine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IIS      - Internet Information Services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HLD   - High Level Design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LLD    - Low Level Design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DB	   - Database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JS	   - Java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68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375400"/>
            <a:ext cx="441325" cy="434975"/>
          </a:xfr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 idx="4294967295"/>
          </p:nvPr>
        </p:nvSpPr>
        <p:spPr>
          <a:xfrm>
            <a:off x="485649" y="1885369"/>
            <a:ext cx="4571542" cy="870272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6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6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6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6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6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6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6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6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r>
              <a:rPr lang="en-US" sz="6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r>
              <a:rPr lang="en-US" sz="6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en-US" sz="6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7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Triangle 13"/>
          <p:cNvSpPr/>
          <p:nvPr/>
        </p:nvSpPr>
        <p:spPr>
          <a:xfrm flipH="1" flipV="1">
            <a:off x="287372" y="3788803"/>
            <a:ext cx="127408" cy="177221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15" name="Right Triangle 14"/>
          <p:cNvSpPr/>
          <p:nvPr/>
        </p:nvSpPr>
        <p:spPr>
          <a:xfrm flipH="1" flipV="1">
            <a:off x="3360771" y="3788803"/>
            <a:ext cx="127408" cy="177221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3" name="Right Triangle 2"/>
          <p:cNvSpPr/>
          <p:nvPr/>
        </p:nvSpPr>
        <p:spPr>
          <a:xfrm flipH="1" flipV="1">
            <a:off x="287372" y="1270579"/>
            <a:ext cx="127408" cy="177221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51077" y="1087699"/>
            <a:ext cx="8564324" cy="2227001"/>
          </a:xfrm>
          <a:prstGeom prst="roundRect">
            <a:avLst>
              <a:gd name="adj" fmla="val 2316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ysClr val="window" lastClr="FFFFFF"/>
              </a:gs>
            </a:gsLst>
            <a:lin ang="16200000" scaled="1"/>
            <a:tileRect/>
          </a:gra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91440" num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Arial" pitchFamily="34" charset="0"/>
              <a:buChar char="•"/>
            </a:pPr>
            <a:r>
              <a:rPr lang="en-US" sz="1250" dirty="0">
                <a:latin typeface="Calibri" pitchFamily="34" charset="0"/>
              </a:rPr>
              <a:t>Currently Cashier transactions are tightly coupled with PAS and other internal Systems, Cashier transactions can be accessed only when PAS application is running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50" dirty="0">
                <a:latin typeface="Calibri" pitchFamily="34" charset="0"/>
              </a:rPr>
              <a:t>Cashier Module is not extendable to have additional payment handlers, so to add any payment handlers current framework will have impact of all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50" dirty="0">
                <a:latin typeface="Calibri" pitchFamily="34" charset="0"/>
              </a:rPr>
              <a:t>Cashiers are now manually looking at various data manually without having well defined process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50" dirty="0">
                <a:latin typeface="Calibri" pitchFamily="34" charset="0"/>
              </a:rPr>
              <a:t>To reprocess any missing or mismatch transactions Cashiers need to perform same set of repeated tasks for syncing the data which is time consuming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50" dirty="0">
                <a:latin typeface="Calibri" pitchFamily="34" charset="0"/>
              </a:rPr>
              <a:t>Audits and Reports are not available to track the orders and the implications of them to derive metrics and recommendations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  <a:latin typeface="Calibri" pitchFamily="34" charset="0"/>
                <a:ea typeface="Tahoma" pitchFamily="34" charset="0"/>
                <a:cs typeface="Tahoma" pitchFamily="34" charset="0"/>
              </a:rPr>
              <a:pPr/>
              <a:t>3</a:t>
            </a:fld>
            <a:endParaRPr lang="en-US" dirty="0">
              <a:solidFill>
                <a:prstClr val="white"/>
              </a:solidFill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7" name="Pentagon 6"/>
          <p:cNvSpPr/>
          <p:nvPr/>
        </p:nvSpPr>
        <p:spPr>
          <a:xfrm>
            <a:off x="287371" y="795867"/>
            <a:ext cx="4171950" cy="474712"/>
          </a:xfrm>
          <a:prstGeom prst="homePlat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Problem Statement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87372" y="3573264"/>
            <a:ext cx="3004593" cy="2686021"/>
          </a:xfrm>
          <a:prstGeom prst="roundRect">
            <a:avLst>
              <a:gd name="adj" fmla="val 2316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ysClr val="window" lastClr="FFFFFF"/>
              </a:gs>
            </a:gsLst>
            <a:lin ang="16200000" scaled="1"/>
            <a:tileRect/>
          </a:gra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274320" rIns="91440" numCol="1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50" dirty="0">
                <a:latin typeface="Calibri" pitchFamily="34" charset="0"/>
              </a:rPr>
              <a:t>To Provide a web based system which is available 24X7 for the cashiers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50" dirty="0">
                <a:latin typeface="Calibri" pitchFamily="34" charset="0"/>
              </a:rPr>
              <a:t>Flexible to connect with additional payment handlers and system to have capability like </a:t>
            </a:r>
          </a:p>
          <a:p>
            <a:pPr indent="-457200"/>
            <a:r>
              <a:rPr lang="en-US" sz="1250" dirty="0">
                <a:latin typeface="Calibri" pitchFamily="34" charset="0"/>
              </a:rPr>
              <a:t>          a. validate duplicate entries</a:t>
            </a:r>
          </a:p>
          <a:p>
            <a:pPr indent="-457200"/>
            <a:r>
              <a:rPr lang="en-US" sz="1250" dirty="0">
                <a:latin typeface="Calibri" pitchFamily="34" charset="0"/>
              </a:rPr>
              <a:t>          b. improve user experience</a:t>
            </a:r>
          </a:p>
          <a:p>
            <a:pPr indent="-457200"/>
            <a:r>
              <a:rPr lang="en-US" sz="1250" dirty="0">
                <a:latin typeface="Calibri" pitchFamily="34" charset="0"/>
              </a:rPr>
              <a:t>          c. improve efficiency and accuracy</a:t>
            </a:r>
          </a:p>
          <a:p>
            <a:pPr indent="-457200"/>
            <a:r>
              <a:rPr lang="en-US" sz="1250" dirty="0">
                <a:latin typeface="Calibri" pitchFamily="34" charset="0"/>
              </a:rPr>
              <a:t>          d. Cross Browser Compatibility</a:t>
            </a:r>
          </a:p>
          <a:p>
            <a:pPr indent="-457200"/>
            <a:endParaRPr lang="en-US" sz="1250" dirty="0">
              <a:latin typeface="Calibri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50" dirty="0">
                <a:latin typeface="Calibri" pitchFamily="34" charset="0"/>
              </a:rPr>
              <a:t>Support for remote printing of the receipt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sz="1250" dirty="0">
              <a:latin typeface="Calibri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5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156739" y="3390385"/>
            <a:ext cx="2197100" cy="365760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Objective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488179" y="3573264"/>
            <a:ext cx="5427221" cy="2686022"/>
          </a:xfrm>
          <a:prstGeom prst="roundRect">
            <a:avLst>
              <a:gd name="adj" fmla="val 2316"/>
            </a:avLst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ysClr val="window" lastClr="FFFFFF"/>
              </a:gs>
            </a:gsLst>
            <a:lin ang="16200000" scaled="1"/>
            <a:tileRect/>
          </a:gra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274320" rIns="91440" numCol="1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25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Proposal is to build the solution using Java technology stack with HTML 5 and Angular JS to support extendible responsive web design. The engagement will be executed in </a:t>
            </a:r>
            <a:r>
              <a:rPr lang="en-US" sz="125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Agile-Scrum (2 weeks Sprint) methodologies</a:t>
            </a:r>
            <a:r>
              <a:rPr lang="en-US" sz="125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will release the Prescription Interpreter GUI in </a:t>
            </a:r>
            <a:r>
              <a:rPr lang="en-US" sz="125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sprints</a:t>
            </a:r>
            <a:endParaRPr lang="en-US" sz="125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25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solution architecture will have failover and disaster recovery setup for high availability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5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Industry best practices like PADSS, PCIDSS and OWASP standards and CI/CD tools like Git, Jenkins, SonarQube and Nexus Repository will be used as part of this solution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5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solution architecture will allow </a:t>
            </a:r>
            <a:r>
              <a:rPr lang="en-US" sz="125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 payment handlers </a:t>
            </a:r>
            <a:r>
              <a:rPr lang="en-US" sz="125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the new feature extension (Merchant bank, PPS, etc.)</a:t>
            </a:r>
          </a:p>
        </p:txBody>
      </p:sp>
      <p:sp>
        <p:nvSpPr>
          <p:cNvPr id="12" name="Pentagon 11"/>
          <p:cNvSpPr/>
          <p:nvPr/>
        </p:nvSpPr>
        <p:spPr>
          <a:xfrm>
            <a:off x="3360771" y="3390385"/>
            <a:ext cx="2197100" cy="365760"/>
          </a:xfrm>
          <a:prstGeom prst="homePlat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Proposed Solution</a:t>
            </a:r>
          </a:p>
        </p:txBody>
      </p:sp>
      <p:pic>
        <p:nvPicPr>
          <p:cNvPr id="16" name="Picture 30" descr="D:\backup\2015\February\02.02.2015\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113" y="5859438"/>
            <a:ext cx="386326" cy="36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balaajee.M\2010\May\18.05.10\ist2_5269669-solu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45089" y="2752181"/>
            <a:ext cx="422811" cy="476590"/>
          </a:xfrm>
          <a:prstGeom prst="rect">
            <a:avLst/>
          </a:prstGeom>
          <a:noFill/>
        </p:spPr>
      </p:pic>
      <p:pic>
        <p:nvPicPr>
          <p:cNvPr id="18" name="Picture 136" descr="D:\backup\2013\Apr\03.04.2013\d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942" y="5901042"/>
            <a:ext cx="473022" cy="36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Triangle 18"/>
          <p:cNvSpPr/>
          <p:nvPr/>
        </p:nvSpPr>
        <p:spPr>
          <a:xfrm flipH="1" flipV="1">
            <a:off x="133668" y="3788803"/>
            <a:ext cx="127408" cy="177221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7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4</a:t>
            </a:fld>
            <a:endParaRPr lang="en-US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Scope/Out of Scope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38579" y="1121233"/>
            <a:ext cx="4342278" cy="5116286"/>
          </a:xfrm>
          <a:prstGeom prst="roundRect">
            <a:avLst>
              <a:gd name="adj" fmla="val 2316"/>
            </a:avLst>
          </a:prstGeom>
          <a:gradFill flip="none" rotWithShape="1">
            <a:gsLst>
              <a:gs pos="0">
                <a:srgbClr val="9BBB59">
                  <a:lumMod val="20000"/>
                  <a:lumOff val="80000"/>
                </a:srgbClr>
              </a:gs>
              <a:gs pos="50000">
                <a:sysClr val="window" lastClr="FFFFFF"/>
              </a:gs>
            </a:gsLst>
            <a:lin ang="16200000" scaled="1"/>
            <a:tileRect/>
          </a:gradFill>
          <a:ln w="9525" cap="flat" cmpd="sng" algn="ctr">
            <a:solidFill>
              <a:srgbClr val="9BBB59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640080" num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Cashier Module Revamp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latin typeface="Calibri" pitchFamily="34" charset="0"/>
              </a:rPr>
              <a:t>Decoupling the existing Cahier Module from PAS and payment gateway integration.</a:t>
            </a:r>
            <a:endParaRPr lang="en-US" dirty="0">
              <a:latin typeface="Arial"/>
              <a:cs typeface="Arial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latin typeface="Calibri" pitchFamily="34" charset="0"/>
              </a:rPr>
              <a:t>Reporting for Payment Entry, Cash and Credit card payment</a:t>
            </a:r>
            <a:endParaRPr lang="en-US" dirty="0">
              <a:cs typeface="Arial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latin typeface="Calibri" pitchFamily="34" charset="0"/>
              </a:rPr>
              <a:t>Payment configuration to be managed by administrator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latin typeface="Calibri" pitchFamily="34" charset="0"/>
              </a:rPr>
              <a:t>Receipt Printing / Reprinting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latin typeface="Calibri" pitchFamily="34" charset="0"/>
              </a:rPr>
              <a:t>Batch Processing of payment transactions to handle service availability when the dependent services(PAS) are not available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latin typeface="Calibri" pitchFamily="34" charset="0"/>
              </a:rPr>
              <a:t>High Availability(24 X 7) of Cashier Services</a:t>
            </a:r>
            <a:endParaRPr lang="en-US" sz="1200" dirty="0">
              <a:latin typeface="Calibri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of enterprise web service to get policy details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 and Print Capability</a:t>
            </a:r>
          </a:p>
          <a:p>
            <a:r>
              <a:rPr lang="en-US" sz="14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Group (~20K)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latin typeface="Calibri" pitchFamily="34" charset="0"/>
              </a:rPr>
              <a:t>Cashier Operator –  Access to Cashier Operations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>
                <a:latin typeface="Calibri" pitchFamily="34" charset="0"/>
              </a:rPr>
              <a:t>Administrator – Add or Configure Cashiers</a:t>
            </a:r>
          </a:p>
          <a:p>
            <a:r>
              <a:rPr lang="en-US" sz="14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 Functional Items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 time would be 3 seconds or less with 100 concurrent users. 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session inactivity timeout is 20 minutes.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components must be deployable to Tomcat 6.x/IIS 7.x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Scalable data model to support future reporting requirements</a:t>
            </a:r>
          </a:p>
          <a:p>
            <a:pPr lvl="1"/>
            <a:endParaRPr lang="en-US" sz="12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789714" y="1164777"/>
            <a:ext cx="4176156" cy="5040080"/>
          </a:xfrm>
          <a:prstGeom prst="roundRect">
            <a:avLst>
              <a:gd name="adj" fmla="val 2316"/>
            </a:avLst>
          </a:prstGeom>
          <a:gradFill flip="none" rotWithShape="1">
            <a:gsLst>
              <a:gs pos="0">
                <a:srgbClr val="9BBB59">
                  <a:lumMod val="20000"/>
                  <a:lumOff val="80000"/>
                </a:srgbClr>
              </a:gs>
              <a:gs pos="50000">
                <a:sysClr val="window" lastClr="FFFFFF"/>
              </a:gs>
            </a:gsLst>
            <a:lin ang="16200000" scaled="1"/>
            <a:tileRect/>
          </a:gradFill>
          <a:ln w="9525" cap="flat" cmpd="sng" algn="ctr">
            <a:solidFill>
              <a:srgbClr val="9BBB59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Ins="640080" numCol="1" anchor="t"/>
          <a:lstStyle/>
          <a:p>
            <a:endParaRPr lang="en-US" sz="14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Changes to upstream and downstream systems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Email, Fax, External Alerts, SMS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acceptance test</a:t>
            </a:r>
          </a:p>
          <a:p>
            <a:endParaRPr lang="en-US" sz="14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Below are out of scope for this proposal. However, the solution is proposed to accommodate them in future releases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UW workflow Integration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 Payment handler Integration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UW next steps recommendation capability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device (Smartphone) ready (Testing)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Specific analytics and reports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Ready Infrastructure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4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9463" y="642256"/>
            <a:ext cx="4331393" cy="500749"/>
          </a:xfrm>
          <a:prstGeom prst="roundRect">
            <a:avLst>
              <a:gd name="adj" fmla="val 579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In Scope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822372" y="674914"/>
            <a:ext cx="4135075" cy="500749"/>
          </a:xfrm>
          <a:prstGeom prst="roundRect">
            <a:avLst>
              <a:gd name="adj" fmla="val 579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Out Of Scope</a:t>
            </a:r>
          </a:p>
        </p:txBody>
      </p:sp>
    </p:spTree>
    <p:extLst>
      <p:ext uri="{BB962C8B-B14F-4D97-AF65-F5344CB8AC3E}">
        <p14:creationId xmlns:p14="http://schemas.microsoft.com/office/powerpoint/2010/main" val="154781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 rot="16200000" flipH="1">
            <a:off x="3593379" y="2049546"/>
            <a:ext cx="3255175" cy="1052266"/>
          </a:xfrm>
          <a:custGeom>
            <a:avLst/>
            <a:gdLst>
              <a:gd name="connsiteX0" fmla="*/ 0 w 6607629"/>
              <a:gd name="connsiteY0" fmla="*/ 1665514 h 1665514"/>
              <a:gd name="connsiteX1" fmla="*/ 1633553 w 6607629"/>
              <a:gd name="connsiteY1" fmla="*/ 0 h 1665514"/>
              <a:gd name="connsiteX2" fmla="*/ 4974076 w 6607629"/>
              <a:gd name="connsiteY2" fmla="*/ 0 h 1665514"/>
              <a:gd name="connsiteX3" fmla="*/ 6607629 w 6607629"/>
              <a:gd name="connsiteY3" fmla="*/ 1665514 h 1665514"/>
              <a:gd name="connsiteX4" fmla="*/ 0 w 6607629"/>
              <a:gd name="connsiteY4" fmla="*/ 1665514 h 1665514"/>
              <a:gd name="connsiteX0" fmla="*/ 0 w 5682342"/>
              <a:gd name="connsiteY0" fmla="*/ 772884 h 1665514"/>
              <a:gd name="connsiteX1" fmla="*/ 708266 w 5682342"/>
              <a:gd name="connsiteY1" fmla="*/ 0 h 1665514"/>
              <a:gd name="connsiteX2" fmla="*/ 4048789 w 5682342"/>
              <a:gd name="connsiteY2" fmla="*/ 0 h 1665514"/>
              <a:gd name="connsiteX3" fmla="*/ 5682342 w 5682342"/>
              <a:gd name="connsiteY3" fmla="*/ 1665514 h 1665514"/>
              <a:gd name="connsiteX4" fmla="*/ 0 w 5682342"/>
              <a:gd name="connsiteY4" fmla="*/ 772884 h 1665514"/>
              <a:gd name="connsiteX0" fmla="*/ 0 w 5682342"/>
              <a:gd name="connsiteY0" fmla="*/ 772884 h 1788884"/>
              <a:gd name="connsiteX1" fmla="*/ 708266 w 5682342"/>
              <a:gd name="connsiteY1" fmla="*/ 0 h 1788884"/>
              <a:gd name="connsiteX2" fmla="*/ 4048789 w 5682342"/>
              <a:gd name="connsiteY2" fmla="*/ 0 h 1788884"/>
              <a:gd name="connsiteX3" fmla="*/ 5682342 w 5682342"/>
              <a:gd name="connsiteY3" fmla="*/ 1665514 h 1788884"/>
              <a:gd name="connsiteX4" fmla="*/ 0 w 5682342"/>
              <a:gd name="connsiteY4" fmla="*/ 772884 h 1788884"/>
              <a:gd name="connsiteX0" fmla="*/ 0 w 4724399"/>
              <a:gd name="connsiteY0" fmla="*/ 772884 h 1788884"/>
              <a:gd name="connsiteX1" fmla="*/ 708266 w 4724399"/>
              <a:gd name="connsiteY1" fmla="*/ 0 h 1788884"/>
              <a:gd name="connsiteX2" fmla="*/ 4048789 w 4724399"/>
              <a:gd name="connsiteY2" fmla="*/ 0 h 1788884"/>
              <a:gd name="connsiteX3" fmla="*/ 4724399 w 4724399"/>
              <a:gd name="connsiteY3" fmla="*/ 696686 h 1788884"/>
              <a:gd name="connsiteX4" fmla="*/ 0 w 4724399"/>
              <a:gd name="connsiteY4" fmla="*/ 772884 h 1788884"/>
              <a:gd name="connsiteX0" fmla="*/ 0 w 4724399"/>
              <a:gd name="connsiteY0" fmla="*/ 772884 h 1923143"/>
              <a:gd name="connsiteX1" fmla="*/ 708266 w 4724399"/>
              <a:gd name="connsiteY1" fmla="*/ 0 h 1923143"/>
              <a:gd name="connsiteX2" fmla="*/ 4048789 w 4724399"/>
              <a:gd name="connsiteY2" fmla="*/ 0 h 1923143"/>
              <a:gd name="connsiteX3" fmla="*/ 4724399 w 4724399"/>
              <a:gd name="connsiteY3" fmla="*/ 696686 h 1923143"/>
              <a:gd name="connsiteX4" fmla="*/ 0 w 4724399"/>
              <a:gd name="connsiteY4" fmla="*/ 772884 h 1923143"/>
              <a:gd name="connsiteX0" fmla="*/ 0 w 4724399"/>
              <a:gd name="connsiteY0" fmla="*/ 772884 h 2140857"/>
              <a:gd name="connsiteX1" fmla="*/ 708266 w 4724399"/>
              <a:gd name="connsiteY1" fmla="*/ 0 h 2140857"/>
              <a:gd name="connsiteX2" fmla="*/ 4048789 w 4724399"/>
              <a:gd name="connsiteY2" fmla="*/ 0 h 2140857"/>
              <a:gd name="connsiteX3" fmla="*/ 4724399 w 4724399"/>
              <a:gd name="connsiteY3" fmla="*/ 696686 h 2140857"/>
              <a:gd name="connsiteX4" fmla="*/ 0 w 4724399"/>
              <a:gd name="connsiteY4" fmla="*/ 772884 h 2140857"/>
              <a:gd name="connsiteX0" fmla="*/ 0 w 4724399"/>
              <a:gd name="connsiteY0" fmla="*/ 783769 h 2151742"/>
              <a:gd name="connsiteX1" fmla="*/ 708266 w 4724399"/>
              <a:gd name="connsiteY1" fmla="*/ 10885 h 2151742"/>
              <a:gd name="connsiteX2" fmla="*/ 2981989 w 4724399"/>
              <a:gd name="connsiteY2" fmla="*/ 0 h 2151742"/>
              <a:gd name="connsiteX3" fmla="*/ 4724399 w 4724399"/>
              <a:gd name="connsiteY3" fmla="*/ 707571 h 2151742"/>
              <a:gd name="connsiteX4" fmla="*/ 0 w 4724399"/>
              <a:gd name="connsiteY4" fmla="*/ 783769 h 2151742"/>
              <a:gd name="connsiteX0" fmla="*/ 0 w 4724399"/>
              <a:gd name="connsiteY0" fmla="*/ 783769 h 2151742"/>
              <a:gd name="connsiteX1" fmla="*/ 1568237 w 4724399"/>
              <a:gd name="connsiteY1" fmla="*/ 163285 h 2151742"/>
              <a:gd name="connsiteX2" fmla="*/ 2981989 w 4724399"/>
              <a:gd name="connsiteY2" fmla="*/ 0 h 2151742"/>
              <a:gd name="connsiteX3" fmla="*/ 4724399 w 4724399"/>
              <a:gd name="connsiteY3" fmla="*/ 707571 h 2151742"/>
              <a:gd name="connsiteX4" fmla="*/ 0 w 4724399"/>
              <a:gd name="connsiteY4" fmla="*/ 783769 h 2151742"/>
              <a:gd name="connsiteX0" fmla="*/ 0 w 4724399"/>
              <a:gd name="connsiteY0" fmla="*/ 674912 h 2042885"/>
              <a:gd name="connsiteX1" fmla="*/ 1568237 w 4724399"/>
              <a:gd name="connsiteY1" fmla="*/ 54428 h 2042885"/>
              <a:gd name="connsiteX2" fmla="*/ 3005573 w 4724399"/>
              <a:gd name="connsiteY2" fmla="*/ 0 h 2042885"/>
              <a:gd name="connsiteX3" fmla="*/ 4724399 w 4724399"/>
              <a:gd name="connsiteY3" fmla="*/ 598714 h 2042885"/>
              <a:gd name="connsiteX4" fmla="*/ 0 w 4724399"/>
              <a:gd name="connsiteY4" fmla="*/ 674912 h 2042885"/>
              <a:gd name="connsiteX0" fmla="*/ 0 w 4724399"/>
              <a:gd name="connsiteY0" fmla="*/ 620484 h 1988457"/>
              <a:gd name="connsiteX1" fmla="*/ 1568237 w 4724399"/>
              <a:gd name="connsiteY1" fmla="*/ 0 h 1988457"/>
              <a:gd name="connsiteX2" fmla="*/ 2974728 w 4724399"/>
              <a:gd name="connsiteY2" fmla="*/ 0 h 1988457"/>
              <a:gd name="connsiteX3" fmla="*/ 4724399 w 4724399"/>
              <a:gd name="connsiteY3" fmla="*/ 544286 h 1988457"/>
              <a:gd name="connsiteX4" fmla="*/ 0 w 4724399"/>
              <a:gd name="connsiteY4" fmla="*/ 620484 h 1988457"/>
              <a:gd name="connsiteX0" fmla="*/ 0 w 4950176"/>
              <a:gd name="connsiteY0" fmla="*/ 0 h 1283381"/>
              <a:gd name="connsiteX1" fmla="*/ 1794014 w 4950176"/>
              <a:gd name="connsiteY1" fmla="*/ 11693 h 1283381"/>
              <a:gd name="connsiteX2" fmla="*/ 3200505 w 4950176"/>
              <a:gd name="connsiteY2" fmla="*/ 11693 h 1283381"/>
              <a:gd name="connsiteX3" fmla="*/ 4950176 w 4950176"/>
              <a:gd name="connsiteY3" fmla="*/ 555979 h 1283381"/>
              <a:gd name="connsiteX4" fmla="*/ 0 w 4950176"/>
              <a:gd name="connsiteY4" fmla="*/ 0 h 1283381"/>
              <a:gd name="connsiteX0" fmla="*/ 0 w 4950176"/>
              <a:gd name="connsiteY0" fmla="*/ 0 h 1539220"/>
              <a:gd name="connsiteX1" fmla="*/ 1794014 w 4950176"/>
              <a:gd name="connsiteY1" fmla="*/ 11693 h 1539220"/>
              <a:gd name="connsiteX2" fmla="*/ 3200505 w 4950176"/>
              <a:gd name="connsiteY2" fmla="*/ 11693 h 1539220"/>
              <a:gd name="connsiteX3" fmla="*/ 4950176 w 4950176"/>
              <a:gd name="connsiteY3" fmla="*/ 555979 h 1539220"/>
              <a:gd name="connsiteX4" fmla="*/ 0 w 4950176"/>
              <a:gd name="connsiteY4" fmla="*/ 0 h 1539220"/>
              <a:gd name="connsiteX0" fmla="*/ 0 w 5164665"/>
              <a:gd name="connsiteY0" fmla="*/ 42332 h 1277394"/>
              <a:gd name="connsiteX1" fmla="*/ 1794014 w 5164665"/>
              <a:gd name="connsiteY1" fmla="*/ 54025 h 1277394"/>
              <a:gd name="connsiteX2" fmla="*/ 3200505 w 5164665"/>
              <a:gd name="connsiteY2" fmla="*/ 54025 h 1277394"/>
              <a:gd name="connsiteX3" fmla="*/ 5164665 w 5164665"/>
              <a:gd name="connsiteY3" fmla="*/ 0 h 1277394"/>
              <a:gd name="connsiteX4" fmla="*/ 0 w 5164665"/>
              <a:gd name="connsiteY4" fmla="*/ 42332 h 1277394"/>
              <a:gd name="connsiteX0" fmla="*/ 0 w 5164665"/>
              <a:gd name="connsiteY0" fmla="*/ 42332 h 1615918"/>
              <a:gd name="connsiteX1" fmla="*/ 1794014 w 5164665"/>
              <a:gd name="connsiteY1" fmla="*/ 54025 h 1615918"/>
              <a:gd name="connsiteX2" fmla="*/ 3200505 w 5164665"/>
              <a:gd name="connsiteY2" fmla="*/ 54025 h 1615918"/>
              <a:gd name="connsiteX3" fmla="*/ 5164665 w 5164665"/>
              <a:gd name="connsiteY3" fmla="*/ 0 h 1615918"/>
              <a:gd name="connsiteX4" fmla="*/ 0 w 5164665"/>
              <a:gd name="connsiteY4" fmla="*/ 42332 h 1615918"/>
              <a:gd name="connsiteX0" fmla="*/ 0 w 5164664"/>
              <a:gd name="connsiteY0" fmla="*/ 0 h 1610158"/>
              <a:gd name="connsiteX1" fmla="*/ 1794013 w 5164664"/>
              <a:gd name="connsiteY1" fmla="*/ 79427 h 1610158"/>
              <a:gd name="connsiteX2" fmla="*/ 3200504 w 5164664"/>
              <a:gd name="connsiteY2" fmla="*/ 79427 h 1610158"/>
              <a:gd name="connsiteX3" fmla="*/ 5164664 w 5164664"/>
              <a:gd name="connsiteY3" fmla="*/ 25402 h 1610158"/>
              <a:gd name="connsiteX4" fmla="*/ 0 w 5164664"/>
              <a:gd name="connsiteY4" fmla="*/ 0 h 1610158"/>
              <a:gd name="connsiteX0" fmla="*/ 0 w 5164664"/>
              <a:gd name="connsiteY0" fmla="*/ 0 h 1610158"/>
              <a:gd name="connsiteX1" fmla="*/ 1827880 w 5164664"/>
              <a:gd name="connsiteY1" fmla="*/ 34272 h 1610158"/>
              <a:gd name="connsiteX2" fmla="*/ 3200504 w 5164664"/>
              <a:gd name="connsiteY2" fmla="*/ 79427 h 1610158"/>
              <a:gd name="connsiteX3" fmla="*/ 5164664 w 5164664"/>
              <a:gd name="connsiteY3" fmla="*/ 25402 h 1610158"/>
              <a:gd name="connsiteX4" fmla="*/ 0 w 5164664"/>
              <a:gd name="connsiteY4" fmla="*/ 0 h 1610158"/>
              <a:gd name="connsiteX0" fmla="*/ 0 w 5164664"/>
              <a:gd name="connsiteY0" fmla="*/ 0 h 1610158"/>
              <a:gd name="connsiteX1" fmla="*/ 1827880 w 5164664"/>
              <a:gd name="connsiteY1" fmla="*/ 34272 h 1610158"/>
              <a:gd name="connsiteX2" fmla="*/ 3200504 w 5164664"/>
              <a:gd name="connsiteY2" fmla="*/ 34271 h 1610158"/>
              <a:gd name="connsiteX3" fmla="*/ 5164664 w 5164664"/>
              <a:gd name="connsiteY3" fmla="*/ 25402 h 1610158"/>
              <a:gd name="connsiteX4" fmla="*/ 0 w 5164664"/>
              <a:gd name="connsiteY4" fmla="*/ 0 h 1610158"/>
              <a:gd name="connsiteX0" fmla="*/ 0 w 4927598"/>
              <a:gd name="connsiteY0" fmla="*/ 539042 h 1869047"/>
              <a:gd name="connsiteX1" fmla="*/ 1590814 w 4927598"/>
              <a:gd name="connsiteY1" fmla="*/ 8870 h 1869047"/>
              <a:gd name="connsiteX2" fmla="*/ 2963438 w 4927598"/>
              <a:gd name="connsiteY2" fmla="*/ 8869 h 1869047"/>
              <a:gd name="connsiteX3" fmla="*/ 4927598 w 4927598"/>
              <a:gd name="connsiteY3" fmla="*/ 0 h 1869047"/>
              <a:gd name="connsiteX4" fmla="*/ 0 w 4927598"/>
              <a:gd name="connsiteY4" fmla="*/ 539042 h 1869047"/>
              <a:gd name="connsiteX0" fmla="*/ 0 w 4656667"/>
              <a:gd name="connsiteY0" fmla="*/ 530173 h 2121946"/>
              <a:gd name="connsiteX1" fmla="*/ 1590814 w 4656667"/>
              <a:gd name="connsiteY1" fmla="*/ 1 h 2121946"/>
              <a:gd name="connsiteX2" fmla="*/ 2963438 w 4656667"/>
              <a:gd name="connsiteY2" fmla="*/ 0 h 2121946"/>
              <a:gd name="connsiteX3" fmla="*/ 4656667 w 4656667"/>
              <a:gd name="connsiteY3" fmla="*/ 521708 h 2121946"/>
              <a:gd name="connsiteX4" fmla="*/ 0 w 4656667"/>
              <a:gd name="connsiteY4" fmla="*/ 530173 h 2121946"/>
              <a:gd name="connsiteX0" fmla="*/ 0 w 4656667"/>
              <a:gd name="connsiteY0" fmla="*/ 530173 h 1800450"/>
              <a:gd name="connsiteX1" fmla="*/ 1590814 w 4656667"/>
              <a:gd name="connsiteY1" fmla="*/ 1 h 1800450"/>
              <a:gd name="connsiteX2" fmla="*/ 2963438 w 4656667"/>
              <a:gd name="connsiteY2" fmla="*/ 0 h 1800450"/>
              <a:gd name="connsiteX3" fmla="*/ 4656667 w 4656667"/>
              <a:gd name="connsiteY3" fmla="*/ 521708 h 1800450"/>
              <a:gd name="connsiteX4" fmla="*/ 0 w 4656667"/>
              <a:gd name="connsiteY4" fmla="*/ 530173 h 1800450"/>
              <a:gd name="connsiteX0" fmla="*/ 0 w 4656667"/>
              <a:gd name="connsiteY0" fmla="*/ 530173 h 1540145"/>
              <a:gd name="connsiteX1" fmla="*/ 1590814 w 4656667"/>
              <a:gd name="connsiteY1" fmla="*/ 1 h 1540145"/>
              <a:gd name="connsiteX2" fmla="*/ 2963438 w 4656667"/>
              <a:gd name="connsiteY2" fmla="*/ 0 h 1540145"/>
              <a:gd name="connsiteX3" fmla="*/ 4656667 w 4656667"/>
              <a:gd name="connsiteY3" fmla="*/ 521708 h 1540145"/>
              <a:gd name="connsiteX4" fmla="*/ 0 w 4656667"/>
              <a:gd name="connsiteY4" fmla="*/ 530173 h 1540145"/>
              <a:gd name="connsiteX0" fmla="*/ 0 w 4047067"/>
              <a:gd name="connsiteY0" fmla="*/ 530173 h 1959567"/>
              <a:gd name="connsiteX1" fmla="*/ 1590814 w 4047067"/>
              <a:gd name="connsiteY1" fmla="*/ 1 h 1959567"/>
              <a:gd name="connsiteX2" fmla="*/ 2963438 w 4047067"/>
              <a:gd name="connsiteY2" fmla="*/ 0 h 1959567"/>
              <a:gd name="connsiteX3" fmla="*/ 4047067 w 4047067"/>
              <a:gd name="connsiteY3" fmla="*/ 1142596 h 1959567"/>
              <a:gd name="connsiteX4" fmla="*/ 0 w 4047067"/>
              <a:gd name="connsiteY4" fmla="*/ 530173 h 1959567"/>
              <a:gd name="connsiteX0" fmla="*/ 0 w 3324578"/>
              <a:gd name="connsiteY0" fmla="*/ 1207506 h 2183401"/>
              <a:gd name="connsiteX1" fmla="*/ 868325 w 3324578"/>
              <a:gd name="connsiteY1" fmla="*/ 1 h 2183401"/>
              <a:gd name="connsiteX2" fmla="*/ 2240949 w 3324578"/>
              <a:gd name="connsiteY2" fmla="*/ 0 h 2183401"/>
              <a:gd name="connsiteX3" fmla="*/ 3324578 w 3324578"/>
              <a:gd name="connsiteY3" fmla="*/ 1142596 h 2183401"/>
              <a:gd name="connsiteX4" fmla="*/ 0 w 3324578"/>
              <a:gd name="connsiteY4" fmla="*/ 1207506 h 2183401"/>
              <a:gd name="connsiteX0" fmla="*/ 0 w 3324578"/>
              <a:gd name="connsiteY0" fmla="*/ 1207506 h 2015073"/>
              <a:gd name="connsiteX1" fmla="*/ 868325 w 3324578"/>
              <a:gd name="connsiteY1" fmla="*/ 1 h 2015073"/>
              <a:gd name="connsiteX2" fmla="*/ 2240949 w 3324578"/>
              <a:gd name="connsiteY2" fmla="*/ 0 h 2015073"/>
              <a:gd name="connsiteX3" fmla="*/ 3324578 w 3324578"/>
              <a:gd name="connsiteY3" fmla="*/ 1142596 h 2015073"/>
              <a:gd name="connsiteX4" fmla="*/ 0 w 3324578"/>
              <a:gd name="connsiteY4" fmla="*/ 1207506 h 2015073"/>
              <a:gd name="connsiteX0" fmla="*/ 0 w 3324578"/>
              <a:gd name="connsiteY0" fmla="*/ 1207506 h 1599090"/>
              <a:gd name="connsiteX1" fmla="*/ 868325 w 3324578"/>
              <a:gd name="connsiteY1" fmla="*/ 1 h 1599090"/>
              <a:gd name="connsiteX2" fmla="*/ 2240949 w 3324578"/>
              <a:gd name="connsiteY2" fmla="*/ 0 h 1599090"/>
              <a:gd name="connsiteX3" fmla="*/ 3324578 w 3324578"/>
              <a:gd name="connsiteY3" fmla="*/ 1142596 h 1599090"/>
              <a:gd name="connsiteX4" fmla="*/ 0 w 3324578"/>
              <a:gd name="connsiteY4" fmla="*/ 1207506 h 1599090"/>
              <a:gd name="connsiteX0" fmla="*/ 0 w 4390620"/>
              <a:gd name="connsiteY0" fmla="*/ 454486 h 1412642"/>
              <a:gd name="connsiteX1" fmla="*/ 1934367 w 4390620"/>
              <a:gd name="connsiteY1" fmla="*/ 1 h 1412642"/>
              <a:gd name="connsiteX2" fmla="*/ 3306991 w 4390620"/>
              <a:gd name="connsiteY2" fmla="*/ 0 h 1412642"/>
              <a:gd name="connsiteX3" fmla="*/ 4390620 w 4390620"/>
              <a:gd name="connsiteY3" fmla="*/ 1142596 h 1412642"/>
              <a:gd name="connsiteX4" fmla="*/ 0 w 4390620"/>
              <a:gd name="connsiteY4" fmla="*/ 454486 h 1412642"/>
              <a:gd name="connsiteX0" fmla="*/ 0 w 4390620"/>
              <a:gd name="connsiteY0" fmla="*/ 454486 h 1554520"/>
              <a:gd name="connsiteX1" fmla="*/ 1934367 w 4390620"/>
              <a:gd name="connsiteY1" fmla="*/ 1 h 1554520"/>
              <a:gd name="connsiteX2" fmla="*/ 3306991 w 4390620"/>
              <a:gd name="connsiteY2" fmla="*/ 0 h 1554520"/>
              <a:gd name="connsiteX3" fmla="*/ 4390620 w 4390620"/>
              <a:gd name="connsiteY3" fmla="*/ 1142596 h 1554520"/>
              <a:gd name="connsiteX4" fmla="*/ 0 w 4390620"/>
              <a:gd name="connsiteY4" fmla="*/ 454486 h 1554520"/>
              <a:gd name="connsiteX0" fmla="*/ 0 w 5176827"/>
              <a:gd name="connsiteY0" fmla="*/ 454486 h 1224411"/>
              <a:gd name="connsiteX1" fmla="*/ 1934367 w 5176827"/>
              <a:gd name="connsiteY1" fmla="*/ 1 h 1224411"/>
              <a:gd name="connsiteX2" fmla="*/ 3306991 w 5176827"/>
              <a:gd name="connsiteY2" fmla="*/ 0 h 1224411"/>
              <a:gd name="connsiteX3" fmla="*/ 5176827 w 5176827"/>
              <a:gd name="connsiteY3" fmla="*/ 600424 h 1224411"/>
              <a:gd name="connsiteX4" fmla="*/ 0 w 5176827"/>
              <a:gd name="connsiteY4" fmla="*/ 454486 h 1224411"/>
              <a:gd name="connsiteX0" fmla="*/ 0 w 5350061"/>
              <a:gd name="connsiteY0" fmla="*/ 454486 h 1090835"/>
              <a:gd name="connsiteX1" fmla="*/ 1934367 w 5350061"/>
              <a:gd name="connsiteY1" fmla="*/ 1 h 1090835"/>
              <a:gd name="connsiteX2" fmla="*/ 3306991 w 5350061"/>
              <a:gd name="connsiteY2" fmla="*/ 0 h 1090835"/>
              <a:gd name="connsiteX3" fmla="*/ 5350061 w 5350061"/>
              <a:gd name="connsiteY3" fmla="*/ 299215 h 1090835"/>
              <a:gd name="connsiteX4" fmla="*/ 0 w 5350061"/>
              <a:gd name="connsiteY4" fmla="*/ 454486 h 1090835"/>
              <a:gd name="connsiteX0" fmla="*/ 0 w 5350061"/>
              <a:gd name="connsiteY0" fmla="*/ 454486 h 1629708"/>
              <a:gd name="connsiteX1" fmla="*/ 1934367 w 5350061"/>
              <a:gd name="connsiteY1" fmla="*/ 1 h 1629708"/>
              <a:gd name="connsiteX2" fmla="*/ 3306991 w 5350061"/>
              <a:gd name="connsiteY2" fmla="*/ 0 h 1629708"/>
              <a:gd name="connsiteX3" fmla="*/ 5350061 w 5350061"/>
              <a:gd name="connsiteY3" fmla="*/ 299215 h 1629708"/>
              <a:gd name="connsiteX4" fmla="*/ 0 w 5350061"/>
              <a:gd name="connsiteY4" fmla="*/ 454486 h 1629708"/>
              <a:gd name="connsiteX0" fmla="*/ 0 w 5350061"/>
              <a:gd name="connsiteY0" fmla="*/ 454485 h 1629707"/>
              <a:gd name="connsiteX1" fmla="*/ 1934367 w 5350061"/>
              <a:gd name="connsiteY1" fmla="*/ 0 h 1629707"/>
              <a:gd name="connsiteX2" fmla="*/ 3760059 w 5350061"/>
              <a:gd name="connsiteY2" fmla="*/ 45180 h 1629707"/>
              <a:gd name="connsiteX3" fmla="*/ 5350061 w 5350061"/>
              <a:gd name="connsiteY3" fmla="*/ 299214 h 1629707"/>
              <a:gd name="connsiteX4" fmla="*/ 0 w 5350061"/>
              <a:gd name="connsiteY4" fmla="*/ 454485 h 1629707"/>
              <a:gd name="connsiteX0" fmla="*/ 0 w 5350061"/>
              <a:gd name="connsiteY0" fmla="*/ 409305 h 1584527"/>
              <a:gd name="connsiteX1" fmla="*/ 1601232 w 5350061"/>
              <a:gd name="connsiteY1" fmla="*/ 1 h 1584527"/>
              <a:gd name="connsiteX2" fmla="*/ 3760059 w 5350061"/>
              <a:gd name="connsiteY2" fmla="*/ 0 h 1584527"/>
              <a:gd name="connsiteX3" fmla="*/ 5350061 w 5350061"/>
              <a:gd name="connsiteY3" fmla="*/ 254034 h 1584527"/>
              <a:gd name="connsiteX4" fmla="*/ 0 w 5350061"/>
              <a:gd name="connsiteY4" fmla="*/ 409305 h 1584527"/>
              <a:gd name="connsiteX0" fmla="*/ 0 w 5350061"/>
              <a:gd name="connsiteY0" fmla="*/ 559909 h 1735131"/>
              <a:gd name="connsiteX1" fmla="*/ 2067625 w 5350061"/>
              <a:gd name="connsiteY1" fmla="*/ 0 h 1735131"/>
              <a:gd name="connsiteX2" fmla="*/ 3760059 w 5350061"/>
              <a:gd name="connsiteY2" fmla="*/ 150604 h 1735131"/>
              <a:gd name="connsiteX3" fmla="*/ 5350061 w 5350061"/>
              <a:gd name="connsiteY3" fmla="*/ 404638 h 1735131"/>
              <a:gd name="connsiteX4" fmla="*/ 0 w 5350061"/>
              <a:gd name="connsiteY4" fmla="*/ 559909 h 1735131"/>
              <a:gd name="connsiteX0" fmla="*/ 0 w 5350061"/>
              <a:gd name="connsiteY0" fmla="*/ 574972 h 1750194"/>
              <a:gd name="connsiteX1" fmla="*/ 2067625 w 5350061"/>
              <a:gd name="connsiteY1" fmla="*/ 15063 h 1750194"/>
              <a:gd name="connsiteX2" fmla="*/ 3306994 w 5350061"/>
              <a:gd name="connsiteY2" fmla="*/ 1 h 1750194"/>
              <a:gd name="connsiteX3" fmla="*/ 5350061 w 5350061"/>
              <a:gd name="connsiteY3" fmla="*/ 419701 h 1750194"/>
              <a:gd name="connsiteX4" fmla="*/ 0 w 5350061"/>
              <a:gd name="connsiteY4" fmla="*/ 574972 h 1750194"/>
              <a:gd name="connsiteX0" fmla="*/ 0 w 5365673"/>
              <a:gd name="connsiteY0" fmla="*/ 631198 h 1568328"/>
              <a:gd name="connsiteX1" fmla="*/ 2067625 w 5365673"/>
              <a:gd name="connsiteY1" fmla="*/ 71289 h 1568328"/>
              <a:gd name="connsiteX2" fmla="*/ 3306994 w 5365673"/>
              <a:gd name="connsiteY2" fmla="*/ 56227 h 1568328"/>
              <a:gd name="connsiteX3" fmla="*/ 5365674 w 5365673"/>
              <a:gd name="connsiteY3" fmla="*/ 38441 h 1568328"/>
              <a:gd name="connsiteX4" fmla="*/ 0 w 5365673"/>
              <a:gd name="connsiteY4" fmla="*/ 631198 h 1568328"/>
              <a:gd name="connsiteX0" fmla="*/ 0 w 5365675"/>
              <a:gd name="connsiteY0" fmla="*/ 592757 h 1529887"/>
              <a:gd name="connsiteX1" fmla="*/ 2067625 w 5365675"/>
              <a:gd name="connsiteY1" fmla="*/ 32848 h 1529887"/>
              <a:gd name="connsiteX2" fmla="*/ 3306994 w 5365675"/>
              <a:gd name="connsiteY2" fmla="*/ 17786 h 1529887"/>
              <a:gd name="connsiteX3" fmla="*/ 5365674 w 5365675"/>
              <a:gd name="connsiteY3" fmla="*/ 0 h 1529887"/>
              <a:gd name="connsiteX4" fmla="*/ 0 w 5365675"/>
              <a:gd name="connsiteY4" fmla="*/ 592757 h 1529887"/>
              <a:gd name="connsiteX0" fmla="*/ 0 w 5365673"/>
              <a:gd name="connsiteY0" fmla="*/ 592757 h 1529887"/>
              <a:gd name="connsiteX1" fmla="*/ 2067625 w 5365673"/>
              <a:gd name="connsiteY1" fmla="*/ 32848 h 1529887"/>
              <a:gd name="connsiteX2" fmla="*/ 3306994 w 5365673"/>
              <a:gd name="connsiteY2" fmla="*/ 17786 h 1529887"/>
              <a:gd name="connsiteX3" fmla="*/ 5365674 w 5365673"/>
              <a:gd name="connsiteY3" fmla="*/ 0 h 1529887"/>
              <a:gd name="connsiteX4" fmla="*/ 0 w 5365673"/>
              <a:gd name="connsiteY4" fmla="*/ 592757 h 1529887"/>
              <a:gd name="connsiteX0" fmla="*/ 0 w 5334456"/>
              <a:gd name="connsiteY0" fmla="*/ 116665 h 1314817"/>
              <a:gd name="connsiteX1" fmla="*/ 2036407 w 5334456"/>
              <a:gd name="connsiteY1" fmla="*/ 32848 h 1314817"/>
              <a:gd name="connsiteX2" fmla="*/ 3275776 w 5334456"/>
              <a:gd name="connsiteY2" fmla="*/ 17786 h 1314817"/>
              <a:gd name="connsiteX3" fmla="*/ 5334456 w 5334456"/>
              <a:gd name="connsiteY3" fmla="*/ 0 h 1314817"/>
              <a:gd name="connsiteX4" fmla="*/ 0 w 5334456"/>
              <a:gd name="connsiteY4" fmla="*/ 116665 h 1314817"/>
              <a:gd name="connsiteX0" fmla="*/ 0 w 5334456"/>
              <a:gd name="connsiteY0" fmla="*/ 116665 h 1421509"/>
              <a:gd name="connsiteX1" fmla="*/ 2036407 w 5334456"/>
              <a:gd name="connsiteY1" fmla="*/ 32848 h 1421509"/>
              <a:gd name="connsiteX2" fmla="*/ 3275776 w 5334456"/>
              <a:gd name="connsiteY2" fmla="*/ 17786 h 1421509"/>
              <a:gd name="connsiteX3" fmla="*/ 5334456 w 5334456"/>
              <a:gd name="connsiteY3" fmla="*/ 0 h 1421509"/>
              <a:gd name="connsiteX4" fmla="*/ 0 w 5334456"/>
              <a:gd name="connsiteY4" fmla="*/ 116665 h 1421509"/>
              <a:gd name="connsiteX0" fmla="*/ 0 w 5334456"/>
              <a:gd name="connsiteY0" fmla="*/ 116665 h 1421509"/>
              <a:gd name="connsiteX1" fmla="*/ 2036407 w 5334456"/>
              <a:gd name="connsiteY1" fmla="*/ 32848 h 1421509"/>
              <a:gd name="connsiteX2" fmla="*/ 3275776 w 5334456"/>
              <a:gd name="connsiteY2" fmla="*/ 17786 h 1421509"/>
              <a:gd name="connsiteX3" fmla="*/ 5334456 w 5334456"/>
              <a:gd name="connsiteY3" fmla="*/ 0 h 1421509"/>
              <a:gd name="connsiteX4" fmla="*/ 0 w 5334456"/>
              <a:gd name="connsiteY4" fmla="*/ 116665 h 142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456" h="1421509">
                <a:moveTo>
                  <a:pt x="0" y="116665"/>
                </a:moveTo>
                <a:lnTo>
                  <a:pt x="2036407" y="32848"/>
                </a:lnTo>
                <a:lnTo>
                  <a:pt x="3275776" y="17786"/>
                </a:lnTo>
                <a:lnTo>
                  <a:pt x="5334456" y="0"/>
                </a:lnTo>
                <a:cubicBezTo>
                  <a:pt x="4165515" y="2220159"/>
                  <a:pt x="916042" y="1507456"/>
                  <a:pt x="0" y="116665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alpha val="0"/>
                </a:sysClr>
              </a:gs>
              <a:gs pos="100000">
                <a:srgbClr val="9BBB59">
                  <a:lumMod val="40000"/>
                  <a:lumOff val="60000"/>
                </a:srgbClr>
              </a:gs>
            </a:gsLst>
            <a:lin ang="16200000" scaled="1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2" name="Pie 71"/>
          <p:cNvSpPr/>
          <p:nvPr/>
        </p:nvSpPr>
        <p:spPr>
          <a:xfrm flipV="1">
            <a:off x="3986041" y="1895360"/>
            <a:ext cx="1333784" cy="1329489"/>
          </a:xfrm>
          <a:prstGeom prst="pie">
            <a:avLst>
              <a:gd name="adj1" fmla="val 16244728"/>
              <a:gd name="adj2" fmla="val 543619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5</a:t>
            </a:fld>
            <a:endParaRPr lang="en-US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Drivers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873024" y="2542087"/>
            <a:ext cx="515056" cy="1087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sp>
        <p:nvSpPr>
          <p:cNvPr id="15" name="Rounded Rectangle 14"/>
          <p:cNvSpPr/>
          <p:nvPr/>
        </p:nvSpPr>
        <p:spPr>
          <a:xfrm>
            <a:off x="485430" y="938573"/>
            <a:ext cx="2370603" cy="3605868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2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Increase the efficiency of underwriters turn around time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2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Increase quality on decision making by providing correct insights and next steps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2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Integrate third party Payment providers to support additional payment options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2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Increase speed to market at the point of sale  to become leader in industry</a:t>
            </a:r>
          </a:p>
        </p:txBody>
      </p:sp>
      <p:sp>
        <p:nvSpPr>
          <p:cNvPr id="20" name="Freeform 19"/>
          <p:cNvSpPr/>
          <p:nvPr/>
        </p:nvSpPr>
        <p:spPr>
          <a:xfrm rot="5400000">
            <a:off x="2408499" y="2008742"/>
            <a:ext cx="3264696" cy="1124359"/>
          </a:xfrm>
          <a:custGeom>
            <a:avLst/>
            <a:gdLst>
              <a:gd name="connsiteX0" fmla="*/ 0 w 6607629"/>
              <a:gd name="connsiteY0" fmla="*/ 1665514 h 1665514"/>
              <a:gd name="connsiteX1" fmla="*/ 1633553 w 6607629"/>
              <a:gd name="connsiteY1" fmla="*/ 0 h 1665514"/>
              <a:gd name="connsiteX2" fmla="*/ 4974076 w 6607629"/>
              <a:gd name="connsiteY2" fmla="*/ 0 h 1665514"/>
              <a:gd name="connsiteX3" fmla="*/ 6607629 w 6607629"/>
              <a:gd name="connsiteY3" fmla="*/ 1665514 h 1665514"/>
              <a:gd name="connsiteX4" fmla="*/ 0 w 6607629"/>
              <a:gd name="connsiteY4" fmla="*/ 1665514 h 1665514"/>
              <a:gd name="connsiteX0" fmla="*/ 0 w 5682342"/>
              <a:gd name="connsiteY0" fmla="*/ 772884 h 1665514"/>
              <a:gd name="connsiteX1" fmla="*/ 708266 w 5682342"/>
              <a:gd name="connsiteY1" fmla="*/ 0 h 1665514"/>
              <a:gd name="connsiteX2" fmla="*/ 4048789 w 5682342"/>
              <a:gd name="connsiteY2" fmla="*/ 0 h 1665514"/>
              <a:gd name="connsiteX3" fmla="*/ 5682342 w 5682342"/>
              <a:gd name="connsiteY3" fmla="*/ 1665514 h 1665514"/>
              <a:gd name="connsiteX4" fmla="*/ 0 w 5682342"/>
              <a:gd name="connsiteY4" fmla="*/ 772884 h 1665514"/>
              <a:gd name="connsiteX0" fmla="*/ 0 w 5682342"/>
              <a:gd name="connsiteY0" fmla="*/ 772884 h 1788884"/>
              <a:gd name="connsiteX1" fmla="*/ 708266 w 5682342"/>
              <a:gd name="connsiteY1" fmla="*/ 0 h 1788884"/>
              <a:gd name="connsiteX2" fmla="*/ 4048789 w 5682342"/>
              <a:gd name="connsiteY2" fmla="*/ 0 h 1788884"/>
              <a:gd name="connsiteX3" fmla="*/ 5682342 w 5682342"/>
              <a:gd name="connsiteY3" fmla="*/ 1665514 h 1788884"/>
              <a:gd name="connsiteX4" fmla="*/ 0 w 5682342"/>
              <a:gd name="connsiteY4" fmla="*/ 772884 h 1788884"/>
              <a:gd name="connsiteX0" fmla="*/ 0 w 4724399"/>
              <a:gd name="connsiteY0" fmla="*/ 772884 h 1788884"/>
              <a:gd name="connsiteX1" fmla="*/ 708266 w 4724399"/>
              <a:gd name="connsiteY1" fmla="*/ 0 h 1788884"/>
              <a:gd name="connsiteX2" fmla="*/ 4048789 w 4724399"/>
              <a:gd name="connsiteY2" fmla="*/ 0 h 1788884"/>
              <a:gd name="connsiteX3" fmla="*/ 4724399 w 4724399"/>
              <a:gd name="connsiteY3" fmla="*/ 696686 h 1788884"/>
              <a:gd name="connsiteX4" fmla="*/ 0 w 4724399"/>
              <a:gd name="connsiteY4" fmla="*/ 772884 h 1788884"/>
              <a:gd name="connsiteX0" fmla="*/ 0 w 4724399"/>
              <a:gd name="connsiteY0" fmla="*/ 772884 h 1923143"/>
              <a:gd name="connsiteX1" fmla="*/ 708266 w 4724399"/>
              <a:gd name="connsiteY1" fmla="*/ 0 h 1923143"/>
              <a:gd name="connsiteX2" fmla="*/ 4048789 w 4724399"/>
              <a:gd name="connsiteY2" fmla="*/ 0 h 1923143"/>
              <a:gd name="connsiteX3" fmla="*/ 4724399 w 4724399"/>
              <a:gd name="connsiteY3" fmla="*/ 696686 h 1923143"/>
              <a:gd name="connsiteX4" fmla="*/ 0 w 4724399"/>
              <a:gd name="connsiteY4" fmla="*/ 772884 h 1923143"/>
              <a:gd name="connsiteX0" fmla="*/ 0 w 4724399"/>
              <a:gd name="connsiteY0" fmla="*/ 772884 h 2140857"/>
              <a:gd name="connsiteX1" fmla="*/ 708266 w 4724399"/>
              <a:gd name="connsiteY1" fmla="*/ 0 h 2140857"/>
              <a:gd name="connsiteX2" fmla="*/ 4048789 w 4724399"/>
              <a:gd name="connsiteY2" fmla="*/ 0 h 2140857"/>
              <a:gd name="connsiteX3" fmla="*/ 4724399 w 4724399"/>
              <a:gd name="connsiteY3" fmla="*/ 696686 h 2140857"/>
              <a:gd name="connsiteX4" fmla="*/ 0 w 4724399"/>
              <a:gd name="connsiteY4" fmla="*/ 772884 h 2140857"/>
              <a:gd name="connsiteX0" fmla="*/ 0 w 4724399"/>
              <a:gd name="connsiteY0" fmla="*/ 783769 h 2151742"/>
              <a:gd name="connsiteX1" fmla="*/ 708266 w 4724399"/>
              <a:gd name="connsiteY1" fmla="*/ 10885 h 2151742"/>
              <a:gd name="connsiteX2" fmla="*/ 2981989 w 4724399"/>
              <a:gd name="connsiteY2" fmla="*/ 0 h 2151742"/>
              <a:gd name="connsiteX3" fmla="*/ 4724399 w 4724399"/>
              <a:gd name="connsiteY3" fmla="*/ 707571 h 2151742"/>
              <a:gd name="connsiteX4" fmla="*/ 0 w 4724399"/>
              <a:gd name="connsiteY4" fmla="*/ 783769 h 2151742"/>
              <a:gd name="connsiteX0" fmla="*/ 0 w 4724399"/>
              <a:gd name="connsiteY0" fmla="*/ 783769 h 2151742"/>
              <a:gd name="connsiteX1" fmla="*/ 1568237 w 4724399"/>
              <a:gd name="connsiteY1" fmla="*/ 163285 h 2151742"/>
              <a:gd name="connsiteX2" fmla="*/ 2981989 w 4724399"/>
              <a:gd name="connsiteY2" fmla="*/ 0 h 2151742"/>
              <a:gd name="connsiteX3" fmla="*/ 4724399 w 4724399"/>
              <a:gd name="connsiteY3" fmla="*/ 707571 h 2151742"/>
              <a:gd name="connsiteX4" fmla="*/ 0 w 4724399"/>
              <a:gd name="connsiteY4" fmla="*/ 783769 h 2151742"/>
              <a:gd name="connsiteX0" fmla="*/ 0 w 4724399"/>
              <a:gd name="connsiteY0" fmla="*/ 674912 h 2042885"/>
              <a:gd name="connsiteX1" fmla="*/ 1568237 w 4724399"/>
              <a:gd name="connsiteY1" fmla="*/ 54428 h 2042885"/>
              <a:gd name="connsiteX2" fmla="*/ 3005573 w 4724399"/>
              <a:gd name="connsiteY2" fmla="*/ 0 h 2042885"/>
              <a:gd name="connsiteX3" fmla="*/ 4724399 w 4724399"/>
              <a:gd name="connsiteY3" fmla="*/ 598714 h 2042885"/>
              <a:gd name="connsiteX4" fmla="*/ 0 w 4724399"/>
              <a:gd name="connsiteY4" fmla="*/ 674912 h 2042885"/>
              <a:gd name="connsiteX0" fmla="*/ 0 w 4724399"/>
              <a:gd name="connsiteY0" fmla="*/ 620484 h 1988457"/>
              <a:gd name="connsiteX1" fmla="*/ 1568237 w 4724399"/>
              <a:gd name="connsiteY1" fmla="*/ 0 h 1988457"/>
              <a:gd name="connsiteX2" fmla="*/ 2974728 w 4724399"/>
              <a:gd name="connsiteY2" fmla="*/ 0 h 1988457"/>
              <a:gd name="connsiteX3" fmla="*/ 4724399 w 4724399"/>
              <a:gd name="connsiteY3" fmla="*/ 544286 h 1988457"/>
              <a:gd name="connsiteX4" fmla="*/ 0 w 4724399"/>
              <a:gd name="connsiteY4" fmla="*/ 620484 h 1988457"/>
              <a:gd name="connsiteX0" fmla="*/ 0 w 4950176"/>
              <a:gd name="connsiteY0" fmla="*/ 0 h 1283381"/>
              <a:gd name="connsiteX1" fmla="*/ 1794014 w 4950176"/>
              <a:gd name="connsiteY1" fmla="*/ 11693 h 1283381"/>
              <a:gd name="connsiteX2" fmla="*/ 3200505 w 4950176"/>
              <a:gd name="connsiteY2" fmla="*/ 11693 h 1283381"/>
              <a:gd name="connsiteX3" fmla="*/ 4950176 w 4950176"/>
              <a:gd name="connsiteY3" fmla="*/ 555979 h 1283381"/>
              <a:gd name="connsiteX4" fmla="*/ 0 w 4950176"/>
              <a:gd name="connsiteY4" fmla="*/ 0 h 1283381"/>
              <a:gd name="connsiteX0" fmla="*/ 0 w 4950176"/>
              <a:gd name="connsiteY0" fmla="*/ 0 h 1539220"/>
              <a:gd name="connsiteX1" fmla="*/ 1794014 w 4950176"/>
              <a:gd name="connsiteY1" fmla="*/ 11693 h 1539220"/>
              <a:gd name="connsiteX2" fmla="*/ 3200505 w 4950176"/>
              <a:gd name="connsiteY2" fmla="*/ 11693 h 1539220"/>
              <a:gd name="connsiteX3" fmla="*/ 4950176 w 4950176"/>
              <a:gd name="connsiteY3" fmla="*/ 555979 h 1539220"/>
              <a:gd name="connsiteX4" fmla="*/ 0 w 4950176"/>
              <a:gd name="connsiteY4" fmla="*/ 0 h 1539220"/>
              <a:gd name="connsiteX0" fmla="*/ 0 w 5164665"/>
              <a:gd name="connsiteY0" fmla="*/ 42332 h 1277394"/>
              <a:gd name="connsiteX1" fmla="*/ 1794014 w 5164665"/>
              <a:gd name="connsiteY1" fmla="*/ 54025 h 1277394"/>
              <a:gd name="connsiteX2" fmla="*/ 3200505 w 5164665"/>
              <a:gd name="connsiteY2" fmla="*/ 54025 h 1277394"/>
              <a:gd name="connsiteX3" fmla="*/ 5164665 w 5164665"/>
              <a:gd name="connsiteY3" fmla="*/ 0 h 1277394"/>
              <a:gd name="connsiteX4" fmla="*/ 0 w 5164665"/>
              <a:gd name="connsiteY4" fmla="*/ 42332 h 1277394"/>
              <a:gd name="connsiteX0" fmla="*/ 0 w 5164665"/>
              <a:gd name="connsiteY0" fmla="*/ 42332 h 1615918"/>
              <a:gd name="connsiteX1" fmla="*/ 1794014 w 5164665"/>
              <a:gd name="connsiteY1" fmla="*/ 54025 h 1615918"/>
              <a:gd name="connsiteX2" fmla="*/ 3200505 w 5164665"/>
              <a:gd name="connsiteY2" fmla="*/ 54025 h 1615918"/>
              <a:gd name="connsiteX3" fmla="*/ 5164665 w 5164665"/>
              <a:gd name="connsiteY3" fmla="*/ 0 h 1615918"/>
              <a:gd name="connsiteX4" fmla="*/ 0 w 5164665"/>
              <a:gd name="connsiteY4" fmla="*/ 42332 h 1615918"/>
              <a:gd name="connsiteX0" fmla="*/ 0 w 5164664"/>
              <a:gd name="connsiteY0" fmla="*/ 0 h 1610158"/>
              <a:gd name="connsiteX1" fmla="*/ 1794013 w 5164664"/>
              <a:gd name="connsiteY1" fmla="*/ 79427 h 1610158"/>
              <a:gd name="connsiteX2" fmla="*/ 3200504 w 5164664"/>
              <a:gd name="connsiteY2" fmla="*/ 79427 h 1610158"/>
              <a:gd name="connsiteX3" fmla="*/ 5164664 w 5164664"/>
              <a:gd name="connsiteY3" fmla="*/ 25402 h 1610158"/>
              <a:gd name="connsiteX4" fmla="*/ 0 w 5164664"/>
              <a:gd name="connsiteY4" fmla="*/ 0 h 1610158"/>
              <a:gd name="connsiteX0" fmla="*/ 0 w 5164664"/>
              <a:gd name="connsiteY0" fmla="*/ 0 h 1610158"/>
              <a:gd name="connsiteX1" fmla="*/ 1827880 w 5164664"/>
              <a:gd name="connsiteY1" fmla="*/ 34272 h 1610158"/>
              <a:gd name="connsiteX2" fmla="*/ 3200504 w 5164664"/>
              <a:gd name="connsiteY2" fmla="*/ 79427 h 1610158"/>
              <a:gd name="connsiteX3" fmla="*/ 5164664 w 5164664"/>
              <a:gd name="connsiteY3" fmla="*/ 25402 h 1610158"/>
              <a:gd name="connsiteX4" fmla="*/ 0 w 5164664"/>
              <a:gd name="connsiteY4" fmla="*/ 0 h 1610158"/>
              <a:gd name="connsiteX0" fmla="*/ 0 w 5164664"/>
              <a:gd name="connsiteY0" fmla="*/ 0 h 1610158"/>
              <a:gd name="connsiteX1" fmla="*/ 1827880 w 5164664"/>
              <a:gd name="connsiteY1" fmla="*/ 34272 h 1610158"/>
              <a:gd name="connsiteX2" fmla="*/ 3200504 w 5164664"/>
              <a:gd name="connsiteY2" fmla="*/ 34271 h 1610158"/>
              <a:gd name="connsiteX3" fmla="*/ 5164664 w 5164664"/>
              <a:gd name="connsiteY3" fmla="*/ 25402 h 1610158"/>
              <a:gd name="connsiteX4" fmla="*/ 0 w 5164664"/>
              <a:gd name="connsiteY4" fmla="*/ 0 h 1610158"/>
              <a:gd name="connsiteX0" fmla="*/ 0 w 4927598"/>
              <a:gd name="connsiteY0" fmla="*/ 539042 h 1869047"/>
              <a:gd name="connsiteX1" fmla="*/ 1590814 w 4927598"/>
              <a:gd name="connsiteY1" fmla="*/ 8870 h 1869047"/>
              <a:gd name="connsiteX2" fmla="*/ 2963438 w 4927598"/>
              <a:gd name="connsiteY2" fmla="*/ 8869 h 1869047"/>
              <a:gd name="connsiteX3" fmla="*/ 4927598 w 4927598"/>
              <a:gd name="connsiteY3" fmla="*/ 0 h 1869047"/>
              <a:gd name="connsiteX4" fmla="*/ 0 w 4927598"/>
              <a:gd name="connsiteY4" fmla="*/ 539042 h 1869047"/>
              <a:gd name="connsiteX0" fmla="*/ 0 w 4656667"/>
              <a:gd name="connsiteY0" fmla="*/ 530173 h 2121946"/>
              <a:gd name="connsiteX1" fmla="*/ 1590814 w 4656667"/>
              <a:gd name="connsiteY1" fmla="*/ 1 h 2121946"/>
              <a:gd name="connsiteX2" fmla="*/ 2963438 w 4656667"/>
              <a:gd name="connsiteY2" fmla="*/ 0 h 2121946"/>
              <a:gd name="connsiteX3" fmla="*/ 4656667 w 4656667"/>
              <a:gd name="connsiteY3" fmla="*/ 521708 h 2121946"/>
              <a:gd name="connsiteX4" fmla="*/ 0 w 4656667"/>
              <a:gd name="connsiteY4" fmla="*/ 530173 h 2121946"/>
              <a:gd name="connsiteX0" fmla="*/ 0 w 4656667"/>
              <a:gd name="connsiteY0" fmla="*/ 530173 h 1800450"/>
              <a:gd name="connsiteX1" fmla="*/ 1590814 w 4656667"/>
              <a:gd name="connsiteY1" fmla="*/ 1 h 1800450"/>
              <a:gd name="connsiteX2" fmla="*/ 2963438 w 4656667"/>
              <a:gd name="connsiteY2" fmla="*/ 0 h 1800450"/>
              <a:gd name="connsiteX3" fmla="*/ 4656667 w 4656667"/>
              <a:gd name="connsiteY3" fmla="*/ 521708 h 1800450"/>
              <a:gd name="connsiteX4" fmla="*/ 0 w 4656667"/>
              <a:gd name="connsiteY4" fmla="*/ 530173 h 1800450"/>
              <a:gd name="connsiteX0" fmla="*/ 0 w 4656667"/>
              <a:gd name="connsiteY0" fmla="*/ 530173 h 1540145"/>
              <a:gd name="connsiteX1" fmla="*/ 1590814 w 4656667"/>
              <a:gd name="connsiteY1" fmla="*/ 1 h 1540145"/>
              <a:gd name="connsiteX2" fmla="*/ 2963438 w 4656667"/>
              <a:gd name="connsiteY2" fmla="*/ 0 h 1540145"/>
              <a:gd name="connsiteX3" fmla="*/ 4656667 w 4656667"/>
              <a:gd name="connsiteY3" fmla="*/ 521708 h 1540145"/>
              <a:gd name="connsiteX4" fmla="*/ 0 w 4656667"/>
              <a:gd name="connsiteY4" fmla="*/ 530173 h 1540145"/>
              <a:gd name="connsiteX0" fmla="*/ 0 w 4047067"/>
              <a:gd name="connsiteY0" fmla="*/ 530173 h 1959567"/>
              <a:gd name="connsiteX1" fmla="*/ 1590814 w 4047067"/>
              <a:gd name="connsiteY1" fmla="*/ 1 h 1959567"/>
              <a:gd name="connsiteX2" fmla="*/ 2963438 w 4047067"/>
              <a:gd name="connsiteY2" fmla="*/ 0 h 1959567"/>
              <a:gd name="connsiteX3" fmla="*/ 4047067 w 4047067"/>
              <a:gd name="connsiteY3" fmla="*/ 1142596 h 1959567"/>
              <a:gd name="connsiteX4" fmla="*/ 0 w 4047067"/>
              <a:gd name="connsiteY4" fmla="*/ 530173 h 1959567"/>
              <a:gd name="connsiteX0" fmla="*/ 0 w 3324578"/>
              <a:gd name="connsiteY0" fmla="*/ 1207506 h 2183401"/>
              <a:gd name="connsiteX1" fmla="*/ 868325 w 3324578"/>
              <a:gd name="connsiteY1" fmla="*/ 1 h 2183401"/>
              <a:gd name="connsiteX2" fmla="*/ 2240949 w 3324578"/>
              <a:gd name="connsiteY2" fmla="*/ 0 h 2183401"/>
              <a:gd name="connsiteX3" fmla="*/ 3324578 w 3324578"/>
              <a:gd name="connsiteY3" fmla="*/ 1142596 h 2183401"/>
              <a:gd name="connsiteX4" fmla="*/ 0 w 3324578"/>
              <a:gd name="connsiteY4" fmla="*/ 1207506 h 2183401"/>
              <a:gd name="connsiteX0" fmla="*/ 0 w 3324578"/>
              <a:gd name="connsiteY0" fmla="*/ 1207506 h 2015073"/>
              <a:gd name="connsiteX1" fmla="*/ 868325 w 3324578"/>
              <a:gd name="connsiteY1" fmla="*/ 1 h 2015073"/>
              <a:gd name="connsiteX2" fmla="*/ 2240949 w 3324578"/>
              <a:gd name="connsiteY2" fmla="*/ 0 h 2015073"/>
              <a:gd name="connsiteX3" fmla="*/ 3324578 w 3324578"/>
              <a:gd name="connsiteY3" fmla="*/ 1142596 h 2015073"/>
              <a:gd name="connsiteX4" fmla="*/ 0 w 3324578"/>
              <a:gd name="connsiteY4" fmla="*/ 1207506 h 2015073"/>
              <a:gd name="connsiteX0" fmla="*/ 0 w 3324578"/>
              <a:gd name="connsiteY0" fmla="*/ 1207506 h 1599090"/>
              <a:gd name="connsiteX1" fmla="*/ 868325 w 3324578"/>
              <a:gd name="connsiteY1" fmla="*/ 1 h 1599090"/>
              <a:gd name="connsiteX2" fmla="*/ 2240949 w 3324578"/>
              <a:gd name="connsiteY2" fmla="*/ 0 h 1599090"/>
              <a:gd name="connsiteX3" fmla="*/ 3324578 w 3324578"/>
              <a:gd name="connsiteY3" fmla="*/ 1142596 h 1599090"/>
              <a:gd name="connsiteX4" fmla="*/ 0 w 3324578"/>
              <a:gd name="connsiteY4" fmla="*/ 1207506 h 1599090"/>
              <a:gd name="connsiteX0" fmla="*/ 0 w 4390620"/>
              <a:gd name="connsiteY0" fmla="*/ 454486 h 1412642"/>
              <a:gd name="connsiteX1" fmla="*/ 1934367 w 4390620"/>
              <a:gd name="connsiteY1" fmla="*/ 1 h 1412642"/>
              <a:gd name="connsiteX2" fmla="*/ 3306991 w 4390620"/>
              <a:gd name="connsiteY2" fmla="*/ 0 h 1412642"/>
              <a:gd name="connsiteX3" fmla="*/ 4390620 w 4390620"/>
              <a:gd name="connsiteY3" fmla="*/ 1142596 h 1412642"/>
              <a:gd name="connsiteX4" fmla="*/ 0 w 4390620"/>
              <a:gd name="connsiteY4" fmla="*/ 454486 h 1412642"/>
              <a:gd name="connsiteX0" fmla="*/ 0 w 4390620"/>
              <a:gd name="connsiteY0" fmla="*/ 454486 h 1554520"/>
              <a:gd name="connsiteX1" fmla="*/ 1934367 w 4390620"/>
              <a:gd name="connsiteY1" fmla="*/ 1 h 1554520"/>
              <a:gd name="connsiteX2" fmla="*/ 3306991 w 4390620"/>
              <a:gd name="connsiteY2" fmla="*/ 0 h 1554520"/>
              <a:gd name="connsiteX3" fmla="*/ 4390620 w 4390620"/>
              <a:gd name="connsiteY3" fmla="*/ 1142596 h 1554520"/>
              <a:gd name="connsiteX4" fmla="*/ 0 w 4390620"/>
              <a:gd name="connsiteY4" fmla="*/ 454486 h 1554520"/>
              <a:gd name="connsiteX0" fmla="*/ 0 w 5176827"/>
              <a:gd name="connsiteY0" fmla="*/ 454486 h 1224411"/>
              <a:gd name="connsiteX1" fmla="*/ 1934367 w 5176827"/>
              <a:gd name="connsiteY1" fmla="*/ 1 h 1224411"/>
              <a:gd name="connsiteX2" fmla="*/ 3306991 w 5176827"/>
              <a:gd name="connsiteY2" fmla="*/ 0 h 1224411"/>
              <a:gd name="connsiteX3" fmla="*/ 5176827 w 5176827"/>
              <a:gd name="connsiteY3" fmla="*/ 600424 h 1224411"/>
              <a:gd name="connsiteX4" fmla="*/ 0 w 5176827"/>
              <a:gd name="connsiteY4" fmla="*/ 454486 h 1224411"/>
              <a:gd name="connsiteX0" fmla="*/ 0 w 5350061"/>
              <a:gd name="connsiteY0" fmla="*/ 454486 h 1090835"/>
              <a:gd name="connsiteX1" fmla="*/ 1934367 w 5350061"/>
              <a:gd name="connsiteY1" fmla="*/ 1 h 1090835"/>
              <a:gd name="connsiteX2" fmla="*/ 3306991 w 5350061"/>
              <a:gd name="connsiteY2" fmla="*/ 0 h 1090835"/>
              <a:gd name="connsiteX3" fmla="*/ 5350061 w 5350061"/>
              <a:gd name="connsiteY3" fmla="*/ 299215 h 1090835"/>
              <a:gd name="connsiteX4" fmla="*/ 0 w 5350061"/>
              <a:gd name="connsiteY4" fmla="*/ 454486 h 1090835"/>
              <a:gd name="connsiteX0" fmla="*/ 0 w 5350061"/>
              <a:gd name="connsiteY0" fmla="*/ 454486 h 1629708"/>
              <a:gd name="connsiteX1" fmla="*/ 1934367 w 5350061"/>
              <a:gd name="connsiteY1" fmla="*/ 1 h 1629708"/>
              <a:gd name="connsiteX2" fmla="*/ 3306991 w 5350061"/>
              <a:gd name="connsiteY2" fmla="*/ 0 h 1629708"/>
              <a:gd name="connsiteX3" fmla="*/ 5350061 w 5350061"/>
              <a:gd name="connsiteY3" fmla="*/ 299215 h 1629708"/>
              <a:gd name="connsiteX4" fmla="*/ 0 w 5350061"/>
              <a:gd name="connsiteY4" fmla="*/ 454486 h 1629708"/>
              <a:gd name="connsiteX0" fmla="*/ 0 w 5350061"/>
              <a:gd name="connsiteY0" fmla="*/ 454485 h 1629707"/>
              <a:gd name="connsiteX1" fmla="*/ 1934367 w 5350061"/>
              <a:gd name="connsiteY1" fmla="*/ 0 h 1629707"/>
              <a:gd name="connsiteX2" fmla="*/ 3760059 w 5350061"/>
              <a:gd name="connsiteY2" fmla="*/ 45180 h 1629707"/>
              <a:gd name="connsiteX3" fmla="*/ 5350061 w 5350061"/>
              <a:gd name="connsiteY3" fmla="*/ 299214 h 1629707"/>
              <a:gd name="connsiteX4" fmla="*/ 0 w 5350061"/>
              <a:gd name="connsiteY4" fmla="*/ 454485 h 1629707"/>
              <a:gd name="connsiteX0" fmla="*/ 0 w 5350061"/>
              <a:gd name="connsiteY0" fmla="*/ 409305 h 1584527"/>
              <a:gd name="connsiteX1" fmla="*/ 1601232 w 5350061"/>
              <a:gd name="connsiteY1" fmla="*/ 1 h 1584527"/>
              <a:gd name="connsiteX2" fmla="*/ 3760059 w 5350061"/>
              <a:gd name="connsiteY2" fmla="*/ 0 h 1584527"/>
              <a:gd name="connsiteX3" fmla="*/ 5350061 w 5350061"/>
              <a:gd name="connsiteY3" fmla="*/ 254034 h 1584527"/>
              <a:gd name="connsiteX4" fmla="*/ 0 w 5350061"/>
              <a:gd name="connsiteY4" fmla="*/ 409305 h 1584527"/>
              <a:gd name="connsiteX0" fmla="*/ 0 w 5350061"/>
              <a:gd name="connsiteY0" fmla="*/ 559909 h 1735131"/>
              <a:gd name="connsiteX1" fmla="*/ 2067625 w 5350061"/>
              <a:gd name="connsiteY1" fmla="*/ 0 h 1735131"/>
              <a:gd name="connsiteX2" fmla="*/ 3760059 w 5350061"/>
              <a:gd name="connsiteY2" fmla="*/ 150604 h 1735131"/>
              <a:gd name="connsiteX3" fmla="*/ 5350061 w 5350061"/>
              <a:gd name="connsiteY3" fmla="*/ 404638 h 1735131"/>
              <a:gd name="connsiteX4" fmla="*/ 0 w 5350061"/>
              <a:gd name="connsiteY4" fmla="*/ 559909 h 1735131"/>
              <a:gd name="connsiteX0" fmla="*/ 0 w 5350061"/>
              <a:gd name="connsiteY0" fmla="*/ 574972 h 1750194"/>
              <a:gd name="connsiteX1" fmla="*/ 2067625 w 5350061"/>
              <a:gd name="connsiteY1" fmla="*/ 15063 h 1750194"/>
              <a:gd name="connsiteX2" fmla="*/ 3306994 w 5350061"/>
              <a:gd name="connsiteY2" fmla="*/ 1 h 1750194"/>
              <a:gd name="connsiteX3" fmla="*/ 5350061 w 5350061"/>
              <a:gd name="connsiteY3" fmla="*/ 419701 h 1750194"/>
              <a:gd name="connsiteX4" fmla="*/ 0 w 5350061"/>
              <a:gd name="connsiteY4" fmla="*/ 574972 h 1750194"/>
              <a:gd name="connsiteX0" fmla="*/ 1 w 5334449"/>
              <a:gd name="connsiteY0" fmla="*/ 163216 h 1597249"/>
              <a:gd name="connsiteX1" fmla="*/ 2052013 w 5334449"/>
              <a:gd name="connsiteY1" fmla="*/ 15062 h 1597249"/>
              <a:gd name="connsiteX2" fmla="*/ 3291382 w 5334449"/>
              <a:gd name="connsiteY2" fmla="*/ 0 h 1597249"/>
              <a:gd name="connsiteX3" fmla="*/ 5334449 w 5334449"/>
              <a:gd name="connsiteY3" fmla="*/ 419700 h 1597249"/>
              <a:gd name="connsiteX4" fmla="*/ 1 w 5334449"/>
              <a:gd name="connsiteY4" fmla="*/ 163216 h 1597249"/>
              <a:gd name="connsiteX0" fmla="*/ -1 w 5334447"/>
              <a:gd name="connsiteY0" fmla="*/ 163216 h 1629821"/>
              <a:gd name="connsiteX1" fmla="*/ 2052011 w 5334447"/>
              <a:gd name="connsiteY1" fmla="*/ 15062 h 1629821"/>
              <a:gd name="connsiteX2" fmla="*/ 3291380 w 5334447"/>
              <a:gd name="connsiteY2" fmla="*/ 0 h 1629821"/>
              <a:gd name="connsiteX3" fmla="*/ 5334447 w 5334447"/>
              <a:gd name="connsiteY3" fmla="*/ 419700 h 1629821"/>
              <a:gd name="connsiteX4" fmla="*/ -1 w 5334447"/>
              <a:gd name="connsiteY4" fmla="*/ 163216 h 1629821"/>
              <a:gd name="connsiteX0" fmla="*/ 1 w 5350061"/>
              <a:gd name="connsiteY0" fmla="*/ 163216 h 1406471"/>
              <a:gd name="connsiteX1" fmla="*/ 2052013 w 5350061"/>
              <a:gd name="connsiteY1" fmla="*/ 15062 h 1406471"/>
              <a:gd name="connsiteX2" fmla="*/ 3291382 w 5350061"/>
              <a:gd name="connsiteY2" fmla="*/ 0 h 1406471"/>
              <a:gd name="connsiteX3" fmla="*/ 5350062 w 5350061"/>
              <a:gd name="connsiteY3" fmla="*/ 59413 h 1406471"/>
              <a:gd name="connsiteX4" fmla="*/ 1 w 5350061"/>
              <a:gd name="connsiteY4" fmla="*/ 163216 h 1406471"/>
              <a:gd name="connsiteX0" fmla="*/ -1 w 5350061"/>
              <a:gd name="connsiteY0" fmla="*/ 163216 h 1518898"/>
              <a:gd name="connsiteX1" fmla="*/ 2052011 w 5350061"/>
              <a:gd name="connsiteY1" fmla="*/ 15062 h 1518898"/>
              <a:gd name="connsiteX2" fmla="*/ 3291380 w 5350061"/>
              <a:gd name="connsiteY2" fmla="*/ 0 h 1518898"/>
              <a:gd name="connsiteX3" fmla="*/ 5350060 w 5350061"/>
              <a:gd name="connsiteY3" fmla="*/ 59413 h 1518898"/>
              <a:gd name="connsiteX4" fmla="*/ -1 w 5350061"/>
              <a:gd name="connsiteY4" fmla="*/ 163216 h 15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0061" h="1518898">
                <a:moveTo>
                  <a:pt x="-1" y="163216"/>
                </a:moveTo>
                <a:lnTo>
                  <a:pt x="2052011" y="15062"/>
                </a:lnTo>
                <a:lnTo>
                  <a:pt x="3291380" y="0"/>
                </a:lnTo>
                <a:lnTo>
                  <a:pt x="5350060" y="59413"/>
                </a:lnTo>
                <a:cubicBezTo>
                  <a:pt x="3603583" y="2549786"/>
                  <a:pt x="759954" y="1348129"/>
                  <a:pt x="-1" y="163216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alpha val="0"/>
                </a:sys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Block Arc 24"/>
          <p:cNvSpPr/>
          <p:nvPr/>
        </p:nvSpPr>
        <p:spPr>
          <a:xfrm flipH="1">
            <a:off x="3275201" y="663083"/>
            <a:ext cx="3208883" cy="3774603"/>
          </a:xfrm>
          <a:prstGeom prst="blockArc">
            <a:avLst>
              <a:gd name="adj1" fmla="val 17018868"/>
              <a:gd name="adj2" fmla="val 4718561"/>
              <a:gd name="adj3" fmla="val 7506"/>
            </a:avLst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26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6" name="Picture 43" descr="D:\balaajee.M\2009\july\15.07.09\button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954142" y="1026233"/>
            <a:ext cx="128764" cy="93919"/>
          </a:xfrm>
          <a:prstGeom prst="rect">
            <a:avLst/>
          </a:prstGeom>
          <a:noFill/>
        </p:spPr>
      </p:pic>
      <p:pic>
        <p:nvPicPr>
          <p:cNvPr id="27" name="Picture 43" descr="D:\balaajee.M\2009\july\15.07.09\button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954142" y="3986253"/>
            <a:ext cx="128764" cy="93919"/>
          </a:xfrm>
          <a:prstGeom prst="rect">
            <a:avLst/>
          </a:prstGeom>
          <a:noFill/>
        </p:spPr>
      </p:pic>
      <p:pic>
        <p:nvPicPr>
          <p:cNvPr id="28" name="Picture 43" descr="D:\balaajee.M\2009\july\15.07.09\button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493366" y="1765563"/>
            <a:ext cx="129986" cy="94811"/>
          </a:xfrm>
          <a:prstGeom prst="rect">
            <a:avLst/>
          </a:prstGeom>
          <a:noFill/>
        </p:spPr>
      </p:pic>
      <p:pic>
        <p:nvPicPr>
          <p:cNvPr id="29" name="Picture 43" descr="D:\balaajee.M\2009\july\15.07.09\button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455398" y="3246019"/>
            <a:ext cx="129986" cy="94811"/>
          </a:xfrm>
          <a:prstGeom prst="rect">
            <a:avLst/>
          </a:prstGeom>
          <a:noFill/>
        </p:spPr>
      </p:pic>
      <p:cxnSp>
        <p:nvCxnSpPr>
          <p:cNvPr id="30" name="Straight Connector 29"/>
          <p:cNvCxnSpPr/>
          <p:nvPr/>
        </p:nvCxnSpPr>
        <p:spPr>
          <a:xfrm>
            <a:off x="2856031" y="2542087"/>
            <a:ext cx="515056" cy="1087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pic>
        <p:nvPicPr>
          <p:cNvPr id="31" name="Picture 43" descr="D:\balaajee.M\2009\july\15.07.09\button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337837" y="2505791"/>
            <a:ext cx="129986" cy="94811"/>
          </a:xfrm>
          <a:prstGeom prst="rect">
            <a:avLst/>
          </a:prstGeom>
          <a:noFill/>
        </p:spPr>
      </p:pic>
      <p:sp>
        <p:nvSpPr>
          <p:cNvPr id="32" name="Rounded Rectangle 31"/>
          <p:cNvSpPr/>
          <p:nvPr/>
        </p:nvSpPr>
        <p:spPr>
          <a:xfrm>
            <a:off x="6392856" y="876998"/>
            <a:ext cx="2370603" cy="366744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200" kern="0" dirty="0">
              <a:solidFill>
                <a:srgbClr val="000000"/>
              </a:solidFill>
              <a:latin typeface="Calibri"/>
              <a:cs typeface="Calibri" pitchFamily="34" charset="0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/>
                <a:cs typeface="Calibri" pitchFamily="34" charset="0"/>
              </a:rPr>
              <a:t>User friendly and intuitive UI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/>
                <a:cs typeface="Calibri" pitchFamily="34" charset="0"/>
              </a:rPr>
              <a:t>Allows varieties of  seamless integration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/>
                <a:cs typeface="Calibri" pitchFamily="34" charset="0"/>
              </a:rPr>
              <a:t>User experiences by roles and advancement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/>
                <a:cs typeface="Calibri" pitchFamily="34" charset="0"/>
              </a:rPr>
              <a:t>Highly secured infrastructure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/>
                <a:cs typeface="Calibri" pitchFamily="34" charset="0"/>
              </a:rPr>
              <a:t>Rapid deployment landscape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/>
                <a:cs typeface="Calibri" pitchFamily="34" charset="0"/>
              </a:rPr>
              <a:t>Support enterprise technology initiatives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/>
                <a:cs typeface="Calibri" pitchFamily="34" charset="0"/>
              </a:rPr>
              <a:t>Anywhere  access platform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/>
                <a:cs typeface="Calibri" pitchFamily="34" charset="0"/>
              </a:rPr>
              <a:t>Highly  scalable 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/>
                <a:cs typeface="Calibri" pitchFamily="34" charset="0"/>
              </a:rPr>
              <a:t>High availability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200" kern="0" dirty="0">
                <a:solidFill>
                  <a:srgbClr val="000000"/>
                </a:solidFill>
                <a:latin typeface="Calibri"/>
                <a:cs typeface="Calibri" pitchFamily="34" charset="0"/>
              </a:rPr>
              <a:t>Convergence (Mobile and Smart gadgets friendly)</a:t>
            </a:r>
          </a:p>
        </p:txBody>
      </p:sp>
      <p:sp>
        <p:nvSpPr>
          <p:cNvPr id="38" name="Block Arc 37"/>
          <p:cNvSpPr/>
          <p:nvPr/>
        </p:nvSpPr>
        <p:spPr>
          <a:xfrm>
            <a:off x="2756480" y="663083"/>
            <a:ext cx="3208883" cy="3774603"/>
          </a:xfrm>
          <a:prstGeom prst="blockArc">
            <a:avLst>
              <a:gd name="adj1" fmla="val 17018868"/>
              <a:gd name="adj2" fmla="val 4718561"/>
              <a:gd name="adj3" fmla="val 7506"/>
            </a:avLst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  <a:alpha val="26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9" name="Picture 43" descr="D:\balaajee.M\2009\july\15.07.09\button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5088913" y="1007711"/>
            <a:ext cx="128764" cy="93919"/>
          </a:xfrm>
          <a:prstGeom prst="rect">
            <a:avLst/>
          </a:prstGeom>
          <a:noFill/>
        </p:spPr>
      </p:pic>
      <p:pic>
        <p:nvPicPr>
          <p:cNvPr id="40" name="Picture 43" descr="D:\balaajee.M\2009\july\15.07.09\button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5157643" y="3986253"/>
            <a:ext cx="128764" cy="93919"/>
          </a:xfrm>
          <a:prstGeom prst="rect">
            <a:avLst/>
          </a:prstGeom>
          <a:noFill/>
        </p:spPr>
      </p:pic>
      <p:pic>
        <p:nvPicPr>
          <p:cNvPr id="41" name="Picture 43" descr="D:\balaajee.M\2009\july\15.07.09\button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5675824" y="1814054"/>
            <a:ext cx="129986" cy="94811"/>
          </a:xfrm>
          <a:prstGeom prst="rect">
            <a:avLst/>
          </a:prstGeom>
          <a:noFill/>
        </p:spPr>
      </p:pic>
      <p:pic>
        <p:nvPicPr>
          <p:cNvPr id="42" name="Picture 43" descr="D:\balaajee.M\2009\july\15.07.09\button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5640820" y="3267639"/>
            <a:ext cx="129986" cy="94811"/>
          </a:xfrm>
          <a:prstGeom prst="rect">
            <a:avLst/>
          </a:prstGeom>
          <a:noFill/>
        </p:spPr>
      </p:pic>
      <p:pic>
        <p:nvPicPr>
          <p:cNvPr id="43" name="Picture 43" descr="D:\balaajee.M\2009\july\15.07.09\button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5780568" y="2458387"/>
            <a:ext cx="129986" cy="94811"/>
          </a:xfrm>
          <a:prstGeom prst="rect">
            <a:avLst/>
          </a:prstGeom>
          <a:noFill/>
        </p:spPr>
      </p:pic>
      <p:sp>
        <p:nvSpPr>
          <p:cNvPr id="46" name="Donut 45"/>
          <p:cNvSpPr>
            <a:spLocks noChangeAspect="1"/>
          </p:cNvSpPr>
          <p:nvPr/>
        </p:nvSpPr>
        <p:spPr>
          <a:xfrm>
            <a:off x="2770689" y="2468879"/>
            <a:ext cx="131722" cy="131723"/>
          </a:xfrm>
          <a:prstGeom prst="donut">
            <a:avLst/>
          </a:prstGeom>
          <a:ln>
            <a:solidFill>
              <a:schemeClr val="dk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</a:endParaRPr>
          </a:p>
        </p:txBody>
      </p:sp>
      <p:sp>
        <p:nvSpPr>
          <p:cNvPr id="51" name="Donut 50"/>
          <p:cNvSpPr>
            <a:spLocks noChangeAspect="1"/>
          </p:cNvSpPr>
          <p:nvPr/>
        </p:nvSpPr>
        <p:spPr>
          <a:xfrm>
            <a:off x="6326570" y="2468879"/>
            <a:ext cx="131722" cy="131723"/>
          </a:xfrm>
          <a:prstGeom prst="donut">
            <a:avLst/>
          </a:prstGeom>
          <a:ln>
            <a:solidFill>
              <a:schemeClr val="dk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black"/>
              </a:solidFill>
            </a:endParaRPr>
          </a:p>
        </p:txBody>
      </p:sp>
      <p:sp>
        <p:nvSpPr>
          <p:cNvPr id="64" name="Pie 63"/>
          <p:cNvSpPr/>
          <p:nvPr/>
        </p:nvSpPr>
        <p:spPr>
          <a:xfrm flipH="1" flipV="1">
            <a:off x="3986041" y="1895360"/>
            <a:ext cx="1333784" cy="1329489"/>
          </a:xfrm>
          <a:prstGeom prst="pie">
            <a:avLst>
              <a:gd name="adj1" fmla="val 16244728"/>
              <a:gd name="adj2" fmla="val 5307374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 flipH="1" flipV="1">
            <a:off x="4087384" y="1996377"/>
            <a:ext cx="1131098" cy="112745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10800000" scaled="1"/>
              <a:tileRect/>
            </a:gradFill>
            <a:prstDash val="solid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 rot="16200000">
            <a:off x="3598633" y="1980077"/>
            <a:ext cx="1570045" cy="1144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Business Drivers</a:t>
            </a:r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 rot="5400000">
            <a:off x="3906820" y="1823611"/>
            <a:ext cx="1795941" cy="140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ea typeface="Tahoma" pitchFamily="34" charset="0"/>
                <a:cs typeface="Calibri" pitchFamily="34" charset="0"/>
              </a:rPr>
              <a:t>Technology Drivers</a:t>
            </a:r>
          </a:p>
        </p:txBody>
      </p:sp>
      <p:pic>
        <p:nvPicPr>
          <p:cNvPr id="71" name="Picture 14" descr="D:\backup\2014\January\17.01.2014\acp-workflow-automation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15" y="2258050"/>
            <a:ext cx="796736" cy="67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472730" y="4669972"/>
            <a:ext cx="8278029" cy="1308778"/>
          </a:xfrm>
          <a:prstGeom prst="roundRect">
            <a:avLst>
              <a:gd name="adj" fmla="val 5329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Regulatory Drivers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2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Underwriting decision is compliant with filings and adopt regulatory changes quickly with consistency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200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Enable more effective navigation and data flow to meet regulatory expectations and reduce compliance risk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kern="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1" kern="0" dirty="0">
                <a:solidFill>
                  <a:prstClr val="black"/>
                </a:solidFill>
                <a:latin typeface="Calibri"/>
                <a:cs typeface="Calibri" pitchFamily="34" charset="0"/>
              </a:rPr>
              <a:t> * State Federal regulations  * Role based security standard *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200" kern="0" dirty="0">
              <a:solidFill>
                <a:prstClr val="black"/>
              </a:solidFill>
              <a:latin typeface="Calibri"/>
              <a:cs typeface="Calibr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black"/>
              </a:solidFill>
              <a:latin typeface="Calibri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51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71175-BCE6-4789-B003-4C91CF037D2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&amp; Risk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7267" y="822871"/>
            <a:ext cx="8451972" cy="4975586"/>
          </a:xfrm>
        </p:spPr>
        <p:txBody>
          <a:bodyPr vert="horz" anchor="t">
            <a:normAutofit fontScale="92500" lnSpcReduction="10000"/>
          </a:bodyPr>
          <a:lstStyle/>
          <a:p>
            <a:r>
              <a:rPr lang="en-US" sz="1400" b="1" u="sng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End users are using minimum latest software (Example, &gt;Windows XP, &gt;IE 9 etc.,).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Total number of current users is 500. 15% is year on year increase is anticipated, maximum of only 50 concurrent users will be handled by the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system,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increase in concurrent users would impact the SLA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SLA for Web Page Response time is 10 seconds for Reporting screens and 3 seconds for other screens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15% year on year transaction increases are anticipated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Test data will be provided and production replica data will be given for performance testing.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Infrastructure and software procurement will be provided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Test environment and infrastructure availability (&gt;95%)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Wireframe\Prototype would be provided as the output of first sprint. Feedback would be received within the week.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CAD (Conceptual Architecture Document), SAD (Software Architecture Document), Test Strategy, HLD, LLD will be reviewed and signed of by XYZ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u="sng" dirty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On time hardware and software availability.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Delays in the readiness of enterprise prescription detail provider service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Delays in provide the feedback of sprint demo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Performance testing will become out of scope if production replica data is not provided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Disaster back up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Vendor contracts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Resource availability including people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Gaps in current system’s landscape and integrations for reusability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9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2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</a:t>
            </a:r>
          </a:p>
        </p:txBody>
      </p:sp>
      <p:sp>
        <p:nvSpPr>
          <p:cNvPr id="4" name="AutoShape 2" descr="Image result for us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us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AutoShape 6" descr="Image result for us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5" y="592708"/>
            <a:ext cx="8793964" cy="55674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368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4" name="AutoShape 2" descr="Image result for us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us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AutoShape 6" descr="Image result for us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6" y="324465"/>
            <a:ext cx="8782132" cy="623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4x3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Cogniza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3.xml><?xml version="1.0" encoding="utf-8"?>
<a:theme xmlns:a="http://schemas.openxmlformats.org/drawingml/2006/main" name="Cognizan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4.xml><?xml version="1.0" encoding="utf-8"?>
<a:theme xmlns:a="http://schemas.openxmlformats.org/drawingml/2006/main" name="2_Cognizant 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Cognizan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17E87CCBE57488E640E7F18A4DD04" ma:contentTypeVersion="0" ma:contentTypeDescription="Create a new document." ma:contentTypeScope="" ma:versionID="321a274404f3981f48f1f648ef786c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F5E4D8-1670-468C-A97F-96D043DAE7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BDFE4C5-900A-430D-983B-FEB460301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2F46E4-B9CE-4F21-AC70-1A1356CE41D1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34102</TotalTime>
  <Words>2762</Words>
  <Application>Microsoft Office PowerPoint</Application>
  <PresentationFormat>On-screen Show (4:3)</PresentationFormat>
  <Paragraphs>400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ＭＳ Ｐゴシック</vt:lpstr>
      <vt:lpstr>Arial</vt:lpstr>
      <vt:lpstr>Calibri</vt:lpstr>
      <vt:lpstr>Cambria</vt:lpstr>
      <vt:lpstr>Tahoma</vt:lpstr>
      <vt:lpstr>Times New Roman</vt:lpstr>
      <vt:lpstr>Trebuchet MS</vt:lpstr>
      <vt:lpstr>Verdana</vt:lpstr>
      <vt:lpstr>Wingdings</vt:lpstr>
      <vt:lpstr>Cognizant_4x3</vt:lpstr>
      <vt:lpstr>Cognizant</vt:lpstr>
      <vt:lpstr>Cognizant1</vt:lpstr>
      <vt:lpstr>2_Cognizant Theme1</vt:lpstr>
      <vt:lpstr>1_Cognizant1</vt:lpstr>
      <vt:lpstr>PowerPoint Presentation</vt:lpstr>
      <vt:lpstr>Agenda</vt:lpstr>
      <vt:lpstr>Introduction</vt:lpstr>
      <vt:lpstr>In Scope/Out of Scope</vt:lpstr>
      <vt:lpstr>Key Drivers</vt:lpstr>
      <vt:lpstr>Assumptions &amp; Risk</vt:lpstr>
      <vt:lpstr>PowerPoint Presentation</vt:lpstr>
      <vt:lpstr>Functional View</vt:lpstr>
      <vt:lpstr>Data Flow Diagram</vt:lpstr>
      <vt:lpstr>System context</vt:lpstr>
      <vt:lpstr>Logical View </vt:lpstr>
      <vt:lpstr>Application Architecture</vt:lpstr>
      <vt:lpstr>Application Architecture (Layered)</vt:lpstr>
      <vt:lpstr>Technology Recommendation – Option 1</vt:lpstr>
      <vt:lpstr>Technology Recommendation – Option 2</vt:lpstr>
      <vt:lpstr>Deployment view</vt:lpstr>
      <vt:lpstr>Advantages in Deployment Architecture</vt:lpstr>
      <vt:lpstr>NFRs identified and addressed in solution</vt:lpstr>
      <vt:lpstr>Solution Highlights</vt:lpstr>
      <vt:lpstr>Appendix</vt:lpstr>
      <vt:lpstr>System context</vt:lpstr>
      <vt:lpstr>Release Plan</vt:lpstr>
      <vt:lpstr>Acronyms</vt:lpstr>
      <vt:lpstr>Thank You!!!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Yuvaraj Sankaran</dc:creator>
  <cp:lastModifiedBy>K, Nithyaraj (Cognizant)</cp:lastModifiedBy>
  <cp:revision>3103</cp:revision>
  <dcterms:created xsi:type="dcterms:W3CDTF">2015-03-31T11:26:15Z</dcterms:created>
  <dcterms:modified xsi:type="dcterms:W3CDTF">2017-11-10T14:53:46Z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0x01010062417E87CCBE57488E640E7F18A4DD04</vt:lpwstr>
  </property>
</Properties>
</file>