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D81EBDA-B13E-4835-8F67-EF4F28FA80B6}" type="datetimeFigureOut">
              <a:rPr lang="en-IN" smtClean="0"/>
              <a:t>23-01-2020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931F6C-4B8C-4CEA-B5C2-EF7E23790D91}" type="slidenum">
              <a:rPr lang="en-IN" smtClean="0"/>
              <a:t>‹#›</a:t>
            </a:fld>
            <a:endParaRPr lang="en-IN"/>
          </a:p>
        </p:txBody>
      </p:sp>
    </p:spTree>
    <p:extLst>
      <p:ext uri="{BB962C8B-B14F-4D97-AF65-F5344CB8AC3E}">
        <p14:creationId xmlns:p14="http://schemas.microsoft.com/office/powerpoint/2010/main" val="111781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81EBDA-B13E-4835-8F67-EF4F28FA80B6}" type="datetimeFigureOut">
              <a:rPr lang="en-IN" smtClean="0"/>
              <a:t>23-01-2020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931F6C-4B8C-4CEA-B5C2-EF7E23790D91}" type="slidenum">
              <a:rPr lang="en-IN" smtClean="0"/>
              <a:t>‹#›</a:t>
            </a:fld>
            <a:endParaRPr lang="en-IN"/>
          </a:p>
        </p:txBody>
      </p:sp>
    </p:spTree>
    <p:extLst>
      <p:ext uri="{BB962C8B-B14F-4D97-AF65-F5344CB8AC3E}">
        <p14:creationId xmlns:p14="http://schemas.microsoft.com/office/powerpoint/2010/main" val="2885643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81EBDA-B13E-4835-8F67-EF4F28FA80B6}" type="datetimeFigureOut">
              <a:rPr lang="en-IN" smtClean="0"/>
              <a:t>23-01-2020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931F6C-4B8C-4CEA-B5C2-EF7E23790D91}" type="slidenum">
              <a:rPr lang="en-IN" smtClean="0"/>
              <a:t>‹#›</a:t>
            </a:fld>
            <a:endParaRPr lang="en-IN"/>
          </a:p>
        </p:txBody>
      </p:sp>
    </p:spTree>
    <p:extLst>
      <p:ext uri="{BB962C8B-B14F-4D97-AF65-F5344CB8AC3E}">
        <p14:creationId xmlns:p14="http://schemas.microsoft.com/office/powerpoint/2010/main" val="225516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81EBDA-B13E-4835-8F67-EF4F28FA80B6}" type="datetimeFigureOut">
              <a:rPr lang="en-IN" smtClean="0"/>
              <a:t>23-01-2020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931F6C-4B8C-4CEA-B5C2-EF7E23790D91}" type="slidenum">
              <a:rPr lang="en-IN" smtClean="0"/>
              <a:t>‹#›</a:t>
            </a:fld>
            <a:endParaRPr lang="en-IN"/>
          </a:p>
        </p:txBody>
      </p:sp>
    </p:spTree>
    <p:extLst>
      <p:ext uri="{BB962C8B-B14F-4D97-AF65-F5344CB8AC3E}">
        <p14:creationId xmlns:p14="http://schemas.microsoft.com/office/powerpoint/2010/main" val="2861425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81EBDA-B13E-4835-8F67-EF4F28FA80B6}" type="datetimeFigureOut">
              <a:rPr lang="en-IN" smtClean="0"/>
              <a:t>23-01-2020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931F6C-4B8C-4CEA-B5C2-EF7E23790D91}" type="slidenum">
              <a:rPr lang="en-IN" smtClean="0"/>
              <a:t>‹#›</a:t>
            </a:fld>
            <a:endParaRPr lang="en-IN"/>
          </a:p>
        </p:txBody>
      </p:sp>
    </p:spTree>
    <p:extLst>
      <p:ext uri="{BB962C8B-B14F-4D97-AF65-F5344CB8AC3E}">
        <p14:creationId xmlns:p14="http://schemas.microsoft.com/office/powerpoint/2010/main" val="1094539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D81EBDA-B13E-4835-8F67-EF4F28FA80B6}" type="datetimeFigureOut">
              <a:rPr lang="en-IN" smtClean="0"/>
              <a:t>23-01-2020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931F6C-4B8C-4CEA-B5C2-EF7E23790D91}" type="slidenum">
              <a:rPr lang="en-IN" smtClean="0"/>
              <a:t>‹#›</a:t>
            </a:fld>
            <a:endParaRPr lang="en-IN"/>
          </a:p>
        </p:txBody>
      </p:sp>
    </p:spTree>
    <p:extLst>
      <p:ext uri="{BB962C8B-B14F-4D97-AF65-F5344CB8AC3E}">
        <p14:creationId xmlns:p14="http://schemas.microsoft.com/office/powerpoint/2010/main" val="11164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D81EBDA-B13E-4835-8F67-EF4F28FA80B6}" type="datetimeFigureOut">
              <a:rPr lang="en-IN" smtClean="0"/>
              <a:t>23-01-2020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931F6C-4B8C-4CEA-B5C2-EF7E23790D91}" type="slidenum">
              <a:rPr lang="en-IN" smtClean="0"/>
              <a:t>‹#›</a:t>
            </a:fld>
            <a:endParaRPr lang="en-IN"/>
          </a:p>
        </p:txBody>
      </p:sp>
    </p:spTree>
    <p:extLst>
      <p:ext uri="{BB962C8B-B14F-4D97-AF65-F5344CB8AC3E}">
        <p14:creationId xmlns:p14="http://schemas.microsoft.com/office/powerpoint/2010/main" val="15239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D81EBDA-B13E-4835-8F67-EF4F28FA80B6}" type="datetimeFigureOut">
              <a:rPr lang="en-IN" smtClean="0"/>
              <a:t>23-01-2020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931F6C-4B8C-4CEA-B5C2-EF7E23790D91}" type="slidenum">
              <a:rPr lang="en-IN" smtClean="0"/>
              <a:t>‹#›</a:t>
            </a:fld>
            <a:endParaRPr lang="en-IN"/>
          </a:p>
        </p:txBody>
      </p:sp>
    </p:spTree>
    <p:extLst>
      <p:ext uri="{BB962C8B-B14F-4D97-AF65-F5344CB8AC3E}">
        <p14:creationId xmlns:p14="http://schemas.microsoft.com/office/powerpoint/2010/main" val="1316936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1EBDA-B13E-4835-8F67-EF4F28FA80B6}" type="datetimeFigureOut">
              <a:rPr lang="en-IN" smtClean="0"/>
              <a:t>23-01-2020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931F6C-4B8C-4CEA-B5C2-EF7E23790D91}" type="slidenum">
              <a:rPr lang="en-IN" smtClean="0"/>
              <a:t>‹#›</a:t>
            </a:fld>
            <a:endParaRPr lang="en-IN"/>
          </a:p>
        </p:txBody>
      </p:sp>
    </p:spTree>
    <p:extLst>
      <p:ext uri="{BB962C8B-B14F-4D97-AF65-F5344CB8AC3E}">
        <p14:creationId xmlns:p14="http://schemas.microsoft.com/office/powerpoint/2010/main" val="90330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81EBDA-B13E-4835-8F67-EF4F28FA80B6}" type="datetimeFigureOut">
              <a:rPr lang="en-IN" smtClean="0"/>
              <a:t>23-01-2020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931F6C-4B8C-4CEA-B5C2-EF7E23790D91}" type="slidenum">
              <a:rPr lang="en-IN" smtClean="0"/>
              <a:t>‹#›</a:t>
            </a:fld>
            <a:endParaRPr lang="en-IN"/>
          </a:p>
        </p:txBody>
      </p:sp>
    </p:spTree>
    <p:extLst>
      <p:ext uri="{BB962C8B-B14F-4D97-AF65-F5344CB8AC3E}">
        <p14:creationId xmlns:p14="http://schemas.microsoft.com/office/powerpoint/2010/main" val="391774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81EBDA-B13E-4835-8F67-EF4F28FA80B6}" type="datetimeFigureOut">
              <a:rPr lang="en-IN" smtClean="0"/>
              <a:t>23-01-2020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931F6C-4B8C-4CEA-B5C2-EF7E23790D91}" type="slidenum">
              <a:rPr lang="en-IN" smtClean="0"/>
              <a:t>‹#›</a:t>
            </a:fld>
            <a:endParaRPr lang="en-IN"/>
          </a:p>
        </p:txBody>
      </p:sp>
    </p:spTree>
    <p:extLst>
      <p:ext uri="{BB962C8B-B14F-4D97-AF65-F5344CB8AC3E}">
        <p14:creationId xmlns:p14="http://schemas.microsoft.com/office/powerpoint/2010/main" val="202068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1EBDA-B13E-4835-8F67-EF4F28FA80B6}" type="datetimeFigureOut">
              <a:rPr lang="en-IN" smtClean="0"/>
              <a:t>23-01-2020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31F6C-4B8C-4CEA-B5C2-EF7E23790D91}" type="slidenum">
              <a:rPr lang="en-IN" smtClean="0"/>
              <a:t>‹#›</a:t>
            </a:fld>
            <a:endParaRPr lang="en-IN"/>
          </a:p>
        </p:txBody>
      </p:sp>
    </p:spTree>
    <p:extLst>
      <p:ext uri="{BB962C8B-B14F-4D97-AF65-F5344CB8AC3E}">
        <p14:creationId xmlns:p14="http://schemas.microsoft.com/office/powerpoint/2010/main" val="3279343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D501-040D-4EAB-B026-E51CB09129AB}"/>
              </a:ext>
            </a:extLst>
          </p:cNvPr>
          <p:cNvSpPr>
            <a:spLocks noGrp="1"/>
          </p:cNvSpPr>
          <p:nvPr>
            <p:ph type="title"/>
          </p:nvPr>
        </p:nvSpPr>
        <p:spPr>
          <a:solidFill>
            <a:schemeClr val="accent6">
              <a:lumMod val="60000"/>
              <a:lumOff val="40000"/>
            </a:schemeClr>
          </a:solidFill>
        </p:spPr>
        <p:txBody>
          <a:bodyPr/>
          <a:lstStyle/>
          <a:p>
            <a:r>
              <a:rPr lang="en-IN" dirty="0"/>
              <a:t>Agenda</a:t>
            </a:r>
          </a:p>
        </p:txBody>
      </p:sp>
      <p:sp>
        <p:nvSpPr>
          <p:cNvPr id="3" name="Content Placeholder 2">
            <a:extLst>
              <a:ext uri="{FF2B5EF4-FFF2-40B4-BE49-F238E27FC236}">
                <a16:creationId xmlns:a16="http://schemas.microsoft.com/office/drawing/2014/main" id="{5E2530AB-D12A-491B-92F4-AAAC01CA3B5A}"/>
              </a:ext>
            </a:extLst>
          </p:cNvPr>
          <p:cNvSpPr>
            <a:spLocks noGrp="1"/>
          </p:cNvSpPr>
          <p:nvPr>
            <p:ph idx="1"/>
          </p:nvPr>
        </p:nvSpPr>
        <p:spPr>
          <a:solidFill>
            <a:schemeClr val="accent6">
              <a:lumMod val="60000"/>
              <a:lumOff val="40000"/>
            </a:schemeClr>
          </a:solidFill>
        </p:spPr>
        <p:txBody>
          <a:bodyPr>
            <a:normAutofit lnSpcReduction="10000"/>
          </a:bodyPr>
          <a:lstStyle/>
          <a:p>
            <a:r>
              <a:rPr lang="en-IN" dirty="0"/>
              <a:t>Day 1 :   About Data Science and  Basics of Python</a:t>
            </a:r>
          </a:p>
          <a:p>
            <a:r>
              <a:rPr lang="en-IN" dirty="0"/>
              <a:t>Day 2 :   Python Core Data Structures</a:t>
            </a:r>
          </a:p>
          <a:p>
            <a:r>
              <a:rPr lang="en-IN" dirty="0"/>
              <a:t>Day 3 :   Functions and Modules</a:t>
            </a:r>
          </a:p>
          <a:p>
            <a:r>
              <a:rPr lang="en-IN" dirty="0"/>
              <a:t>Day 4 :   Exception handling</a:t>
            </a:r>
          </a:p>
          <a:p>
            <a:r>
              <a:rPr lang="en-IN" dirty="0"/>
              <a:t>Day 5 :   </a:t>
            </a:r>
            <a:r>
              <a:rPr lang="en-IN" dirty="0" err="1"/>
              <a:t>Numpy</a:t>
            </a:r>
            <a:r>
              <a:rPr lang="en-IN" dirty="0"/>
              <a:t> Package</a:t>
            </a:r>
          </a:p>
          <a:p>
            <a:r>
              <a:rPr lang="en-IN" dirty="0"/>
              <a:t>Day 6 :   Pandas Package</a:t>
            </a:r>
          </a:p>
          <a:p>
            <a:r>
              <a:rPr lang="en-IN" dirty="0"/>
              <a:t>Day 7 :   Data Manipulation with Pandas</a:t>
            </a:r>
          </a:p>
          <a:p>
            <a:r>
              <a:rPr lang="en-IN" dirty="0"/>
              <a:t>Day 8 :   Exercises</a:t>
            </a:r>
          </a:p>
          <a:p>
            <a:r>
              <a:rPr lang="en-IN" dirty="0"/>
              <a:t>Day 9 :   Recap</a:t>
            </a:r>
          </a:p>
          <a:p>
            <a:endParaRPr lang="en-IN" dirty="0"/>
          </a:p>
        </p:txBody>
      </p:sp>
    </p:spTree>
    <p:extLst>
      <p:ext uri="{BB962C8B-B14F-4D97-AF65-F5344CB8AC3E}">
        <p14:creationId xmlns:p14="http://schemas.microsoft.com/office/powerpoint/2010/main" val="2382463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creenshot&#10;&#10;Description automatically generated">
            <a:extLst>
              <a:ext uri="{FF2B5EF4-FFF2-40B4-BE49-F238E27FC236}">
                <a16:creationId xmlns:a16="http://schemas.microsoft.com/office/drawing/2014/main" id="{046FA212-9333-4F0D-8A51-DBE13FC1BD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962" y="636563"/>
            <a:ext cx="11015003" cy="5584874"/>
          </a:xfrm>
        </p:spPr>
      </p:pic>
      <p:sp>
        <p:nvSpPr>
          <p:cNvPr id="7" name="TextBox 6">
            <a:extLst>
              <a:ext uri="{FF2B5EF4-FFF2-40B4-BE49-F238E27FC236}">
                <a16:creationId xmlns:a16="http://schemas.microsoft.com/office/drawing/2014/main" id="{2A554BE4-5494-4FEB-95C8-AAE9C39A5C50}"/>
              </a:ext>
            </a:extLst>
          </p:cNvPr>
          <p:cNvSpPr txBox="1"/>
          <p:nvPr/>
        </p:nvSpPr>
        <p:spPr>
          <a:xfrm>
            <a:off x="6036151" y="1976535"/>
            <a:ext cx="2462772" cy="1015663"/>
          </a:xfrm>
          <a:prstGeom prst="rect">
            <a:avLst/>
          </a:prstGeom>
          <a:solidFill>
            <a:schemeClr val="bg1"/>
          </a:solidFill>
        </p:spPr>
        <p:txBody>
          <a:bodyPr wrap="square" rtlCol="0">
            <a:spAutoFit/>
          </a:bodyPr>
          <a:lstStyle/>
          <a:p>
            <a:r>
              <a:rPr lang="en-IN" sz="1400" dirty="0"/>
              <a:t>Route Planning: Whether to </a:t>
            </a:r>
          </a:p>
          <a:p>
            <a:r>
              <a:rPr lang="en-IN" sz="1400" dirty="0"/>
              <a:t>schedule direct or connecting flights</a:t>
            </a:r>
          </a:p>
          <a:p>
            <a:endParaRPr lang="en-IN" dirty="0"/>
          </a:p>
        </p:txBody>
      </p:sp>
      <p:sp>
        <p:nvSpPr>
          <p:cNvPr id="8" name="TextBox 7">
            <a:extLst>
              <a:ext uri="{FF2B5EF4-FFF2-40B4-BE49-F238E27FC236}">
                <a16:creationId xmlns:a16="http://schemas.microsoft.com/office/drawing/2014/main" id="{67EA4F04-979F-4A86-961D-9F5E65EBB281}"/>
              </a:ext>
            </a:extLst>
          </p:cNvPr>
          <p:cNvSpPr txBox="1"/>
          <p:nvPr/>
        </p:nvSpPr>
        <p:spPr>
          <a:xfrm>
            <a:off x="1515978" y="1853108"/>
            <a:ext cx="2261937" cy="523220"/>
          </a:xfrm>
          <a:prstGeom prst="rect">
            <a:avLst/>
          </a:prstGeom>
          <a:solidFill>
            <a:schemeClr val="bg1"/>
          </a:solidFill>
        </p:spPr>
        <p:txBody>
          <a:bodyPr wrap="square" rtlCol="0">
            <a:spAutoFit/>
          </a:bodyPr>
          <a:lstStyle/>
          <a:p>
            <a:r>
              <a:rPr lang="en-IN" sz="1400" dirty="0"/>
              <a:t>Using Data Science, we can </a:t>
            </a:r>
          </a:p>
          <a:p>
            <a:r>
              <a:rPr lang="en-IN" sz="1400" dirty="0"/>
              <a:t>achieve the following</a:t>
            </a:r>
          </a:p>
        </p:txBody>
      </p:sp>
      <p:sp>
        <p:nvSpPr>
          <p:cNvPr id="9" name="TextBox 8">
            <a:extLst>
              <a:ext uri="{FF2B5EF4-FFF2-40B4-BE49-F238E27FC236}">
                <a16:creationId xmlns:a16="http://schemas.microsoft.com/office/drawing/2014/main" id="{42A949BD-82EB-4659-B184-D9607118CCEB}"/>
              </a:ext>
            </a:extLst>
          </p:cNvPr>
          <p:cNvSpPr txBox="1"/>
          <p:nvPr/>
        </p:nvSpPr>
        <p:spPr>
          <a:xfrm>
            <a:off x="3260558" y="2992198"/>
            <a:ext cx="2261937" cy="738664"/>
          </a:xfrm>
          <a:prstGeom prst="rect">
            <a:avLst/>
          </a:prstGeom>
          <a:solidFill>
            <a:schemeClr val="bg1"/>
          </a:solidFill>
        </p:spPr>
        <p:txBody>
          <a:bodyPr wrap="square" rtlCol="0">
            <a:spAutoFit/>
          </a:bodyPr>
          <a:lstStyle/>
          <a:p>
            <a:r>
              <a:rPr lang="en-IN" sz="1400" dirty="0"/>
              <a:t>Predictive analytics model </a:t>
            </a:r>
          </a:p>
          <a:p>
            <a:r>
              <a:rPr lang="en-IN" sz="1400" dirty="0"/>
              <a:t>can be built to foresee flight delays</a:t>
            </a:r>
          </a:p>
        </p:txBody>
      </p:sp>
      <p:sp>
        <p:nvSpPr>
          <p:cNvPr id="10" name="TextBox 9">
            <a:extLst>
              <a:ext uri="{FF2B5EF4-FFF2-40B4-BE49-F238E27FC236}">
                <a16:creationId xmlns:a16="http://schemas.microsoft.com/office/drawing/2014/main" id="{8F494C92-8435-4273-B2E9-60F3608B32A1}"/>
              </a:ext>
            </a:extLst>
          </p:cNvPr>
          <p:cNvSpPr txBox="1"/>
          <p:nvPr/>
        </p:nvSpPr>
        <p:spPr>
          <a:xfrm>
            <a:off x="6809873" y="4083597"/>
            <a:ext cx="3031958" cy="523220"/>
          </a:xfrm>
          <a:prstGeom prst="rect">
            <a:avLst/>
          </a:prstGeom>
          <a:solidFill>
            <a:schemeClr val="bg1"/>
          </a:solidFill>
        </p:spPr>
        <p:txBody>
          <a:bodyPr wrap="square" rtlCol="0">
            <a:spAutoFit/>
          </a:bodyPr>
          <a:lstStyle/>
          <a:p>
            <a:r>
              <a:rPr lang="en-IN" sz="1400" dirty="0"/>
              <a:t>Promotional offers depending on </a:t>
            </a:r>
          </a:p>
          <a:p>
            <a:r>
              <a:rPr lang="en-IN" sz="1400" dirty="0"/>
              <a:t>customer booking patterns</a:t>
            </a:r>
          </a:p>
        </p:txBody>
      </p:sp>
      <p:sp>
        <p:nvSpPr>
          <p:cNvPr id="11" name="TextBox 10">
            <a:extLst>
              <a:ext uri="{FF2B5EF4-FFF2-40B4-BE49-F238E27FC236}">
                <a16:creationId xmlns:a16="http://schemas.microsoft.com/office/drawing/2014/main" id="{ED6F8536-B433-4C9B-968B-EC0CB701C466}"/>
              </a:ext>
            </a:extLst>
          </p:cNvPr>
          <p:cNvSpPr txBox="1"/>
          <p:nvPr/>
        </p:nvSpPr>
        <p:spPr>
          <a:xfrm>
            <a:off x="3970421" y="4788568"/>
            <a:ext cx="2622884" cy="738664"/>
          </a:xfrm>
          <a:prstGeom prst="rect">
            <a:avLst/>
          </a:prstGeom>
          <a:solidFill>
            <a:schemeClr val="bg1"/>
          </a:solidFill>
        </p:spPr>
        <p:txBody>
          <a:bodyPr wrap="square" rtlCol="0">
            <a:spAutoFit/>
          </a:bodyPr>
          <a:lstStyle/>
          <a:p>
            <a:r>
              <a:rPr lang="en-IN" sz="1400" dirty="0"/>
              <a:t>Deciding which class of planes</a:t>
            </a:r>
          </a:p>
          <a:p>
            <a:r>
              <a:rPr lang="en-IN" sz="1400" dirty="0"/>
              <a:t>to purchase for better performance</a:t>
            </a:r>
          </a:p>
        </p:txBody>
      </p:sp>
    </p:spTree>
    <p:extLst>
      <p:ext uri="{BB962C8B-B14F-4D97-AF65-F5344CB8AC3E}">
        <p14:creationId xmlns:p14="http://schemas.microsoft.com/office/powerpoint/2010/main" val="578066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2786106F-2FDF-4DD2-B8DB-AEC0DE2417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566" y="548640"/>
            <a:ext cx="10986868" cy="5373858"/>
          </a:xfrm>
        </p:spPr>
      </p:pic>
      <p:sp>
        <p:nvSpPr>
          <p:cNvPr id="7" name="TextBox 6">
            <a:extLst>
              <a:ext uri="{FF2B5EF4-FFF2-40B4-BE49-F238E27FC236}">
                <a16:creationId xmlns:a16="http://schemas.microsoft.com/office/drawing/2014/main" id="{9DEB317A-E593-47DF-985F-644BC3E3F717}"/>
              </a:ext>
            </a:extLst>
          </p:cNvPr>
          <p:cNvSpPr txBox="1"/>
          <p:nvPr/>
        </p:nvSpPr>
        <p:spPr>
          <a:xfrm>
            <a:off x="3537284" y="1576137"/>
            <a:ext cx="4283242" cy="584775"/>
          </a:xfrm>
          <a:prstGeom prst="rect">
            <a:avLst/>
          </a:prstGeom>
          <a:solidFill>
            <a:schemeClr val="accent5">
              <a:lumMod val="20000"/>
              <a:lumOff val="80000"/>
            </a:schemeClr>
          </a:solidFill>
        </p:spPr>
        <p:txBody>
          <a:bodyPr wrap="square" rtlCol="0">
            <a:spAutoFit/>
          </a:bodyPr>
          <a:lstStyle/>
          <a:p>
            <a:r>
              <a:rPr lang="en-IN" sz="1600" dirty="0"/>
              <a:t>Logistics companies like FedEx are using</a:t>
            </a:r>
          </a:p>
          <a:p>
            <a:r>
              <a:rPr lang="en-IN" sz="1600" dirty="0"/>
              <a:t>Data Science models for operational efficiency</a:t>
            </a:r>
          </a:p>
        </p:txBody>
      </p:sp>
      <p:sp>
        <p:nvSpPr>
          <p:cNvPr id="11" name="TextBox 10">
            <a:extLst>
              <a:ext uri="{FF2B5EF4-FFF2-40B4-BE49-F238E27FC236}">
                <a16:creationId xmlns:a16="http://schemas.microsoft.com/office/drawing/2014/main" id="{B644CA0A-7F98-402D-97EB-9033F3EF9C61}"/>
              </a:ext>
            </a:extLst>
          </p:cNvPr>
          <p:cNvSpPr txBox="1"/>
          <p:nvPr/>
        </p:nvSpPr>
        <p:spPr>
          <a:xfrm>
            <a:off x="6096000" y="2597950"/>
            <a:ext cx="2398295" cy="861774"/>
          </a:xfrm>
          <a:prstGeom prst="rect">
            <a:avLst/>
          </a:prstGeom>
          <a:solidFill>
            <a:schemeClr val="accent2">
              <a:lumMod val="60000"/>
              <a:lumOff val="40000"/>
            </a:schemeClr>
          </a:solidFill>
        </p:spPr>
        <p:txBody>
          <a:bodyPr wrap="square" rtlCol="0">
            <a:spAutoFit/>
          </a:bodyPr>
          <a:lstStyle/>
          <a:p>
            <a:r>
              <a:rPr lang="en-IN" sz="1600" dirty="0"/>
              <a:t>The best suited time to deliver</a:t>
            </a:r>
          </a:p>
          <a:p>
            <a:endParaRPr lang="en-IN" dirty="0"/>
          </a:p>
        </p:txBody>
      </p:sp>
      <p:sp>
        <p:nvSpPr>
          <p:cNvPr id="12" name="TextBox 11">
            <a:extLst>
              <a:ext uri="{FF2B5EF4-FFF2-40B4-BE49-F238E27FC236}">
                <a16:creationId xmlns:a16="http://schemas.microsoft.com/office/drawing/2014/main" id="{68B239DE-A9C5-4727-8F35-E9ACE7D2558A}"/>
              </a:ext>
            </a:extLst>
          </p:cNvPr>
          <p:cNvSpPr txBox="1"/>
          <p:nvPr/>
        </p:nvSpPr>
        <p:spPr>
          <a:xfrm>
            <a:off x="4235116" y="4884605"/>
            <a:ext cx="2887577" cy="615553"/>
          </a:xfrm>
          <a:prstGeom prst="rect">
            <a:avLst/>
          </a:prstGeom>
          <a:solidFill>
            <a:schemeClr val="accent5">
              <a:lumMod val="40000"/>
              <a:lumOff val="60000"/>
            </a:schemeClr>
          </a:solidFill>
        </p:spPr>
        <p:txBody>
          <a:bodyPr wrap="square" rtlCol="0">
            <a:spAutoFit/>
          </a:bodyPr>
          <a:lstStyle/>
          <a:p>
            <a:r>
              <a:rPr lang="en-IN" sz="1600" dirty="0"/>
              <a:t>The best mode of transport</a:t>
            </a:r>
          </a:p>
          <a:p>
            <a:endParaRPr lang="en-IN" dirty="0"/>
          </a:p>
        </p:txBody>
      </p:sp>
      <p:sp>
        <p:nvSpPr>
          <p:cNvPr id="13" name="TextBox 12">
            <a:extLst>
              <a:ext uri="{FF2B5EF4-FFF2-40B4-BE49-F238E27FC236}">
                <a16:creationId xmlns:a16="http://schemas.microsoft.com/office/drawing/2014/main" id="{74FFF62D-9D5D-44BA-8917-7A7DEEF7A8E3}"/>
              </a:ext>
            </a:extLst>
          </p:cNvPr>
          <p:cNvSpPr txBox="1"/>
          <p:nvPr/>
        </p:nvSpPr>
        <p:spPr>
          <a:xfrm>
            <a:off x="9865895" y="5281863"/>
            <a:ext cx="1467852" cy="493295"/>
          </a:xfrm>
          <a:prstGeom prst="rect">
            <a:avLst/>
          </a:prstGeom>
          <a:solidFill>
            <a:schemeClr val="bg1"/>
          </a:solidFill>
        </p:spPr>
        <p:txBody>
          <a:bodyPr wrap="square" rtlCol="0">
            <a:spAutoFit/>
          </a:bodyPr>
          <a:lstStyle/>
          <a:p>
            <a:endParaRPr lang="en-IN" dirty="0"/>
          </a:p>
        </p:txBody>
      </p:sp>
      <p:sp>
        <p:nvSpPr>
          <p:cNvPr id="3" name="TextBox 2">
            <a:extLst>
              <a:ext uri="{FF2B5EF4-FFF2-40B4-BE49-F238E27FC236}">
                <a16:creationId xmlns:a16="http://schemas.microsoft.com/office/drawing/2014/main" id="{622FA121-669F-4189-9AD8-C02311C79B91}"/>
              </a:ext>
            </a:extLst>
          </p:cNvPr>
          <p:cNvSpPr txBox="1"/>
          <p:nvPr/>
        </p:nvSpPr>
        <p:spPr>
          <a:xfrm>
            <a:off x="2815388" y="2567226"/>
            <a:ext cx="2430380" cy="861774"/>
          </a:xfrm>
          <a:prstGeom prst="rect">
            <a:avLst/>
          </a:prstGeom>
          <a:solidFill>
            <a:srgbClr val="FFC000"/>
          </a:solidFill>
        </p:spPr>
        <p:txBody>
          <a:bodyPr wrap="square" rtlCol="0">
            <a:spAutoFit/>
          </a:bodyPr>
          <a:lstStyle/>
          <a:p>
            <a:r>
              <a:rPr lang="en-IN" sz="1600" dirty="0"/>
              <a:t>Discover the best routes to ship</a:t>
            </a:r>
          </a:p>
          <a:p>
            <a:endParaRPr lang="en-IN" dirty="0"/>
          </a:p>
        </p:txBody>
      </p:sp>
    </p:spTree>
    <p:extLst>
      <p:ext uri="{BB962C8B-B14F-4D97-AF65-F5344CB8AC3E}">
        <p14:creationId xmlns:p14="http://schemas.microsoft.com/office/powerpoint/2010/main" val="4104641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97414FCC-CF97-4E9D-9E74-979FDDA1DF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182" y="815926"/>
            <a:ext cx="10930596" cy="5205046"/>
          </a:xfrm>
        </p:spPr>
      </p:pic>
      <p:sp>
        <p:nvSpPr>
          <p:cNvPr id="6" name="TextBox 5">
            <a:extLst>
              <a:ext uri="{FF2B5EF4-FFF2-40B4-BE49-F238E27FC236}">
                <a16:creationId xmlns:a16="http://schemas.microsoft.com/office/drawing/2014/main" id="{0E395453-A27A-45E6-A97E-878A492828DD}"/>
              </a:ext>
            </a:extLst>
          </p:cNvPr>
          <p:cNvSpPr txBox="1"/>
          <p:nvPr/>
        </p:nvSpPr>
        <p:spPr>
          <a:xfrm>
            <a:off x="4114799" y="2081463"/>
            <a:ext cx="4072597" cy="369332"/>
          </a:xfrm>
          <a:prstGeom prst="rect">
            <a:avLst/>
          </a:prstGeom>
          <a:solidFill>
            <a:schemeClr val="accent5">
              <a:lumMod val="20000"/>
              <a:lumOff val="80000"/>
            </a:schemeClr>
          </a:solidFill>
        </p:spPr>
        <p:txBody>
          <a:bodyPr wrap="square" rtlCol="0">
            <a:spAutoFit/>
          </a:bodyPr>
          <a:lstStyle/>
          <a:p>
            <a:r>
              <a:rPr lang="en-IN" dirty="0"/>
              <a:t>So Data Science is mainly needed for:</a:t>
            </a:r>
          </a:p>
        </p:txBody>
      </p:sp>
      <p:sp>
        <p:nvSpPr>
          <p:cNvPr id="7" name="TextBox 6">
            <a:extLst>
              <a:ext uri="{FF2B5EF4-FFF2-40B4-BE49-F238E27FC236}">
                <a16:creationId xmlns:a16="http://schemas.microsoft.com/office/drawing/2014/main" id="{F0B2A75B-C517-43E0-95B8-96AE23DFD2EB}"/>
              </a:ext>
            </a:extLst>
          </p:cNvPr>
          <p:cNvSpPr txBox="1"/>
          <p:nvPr/>
        </p:nvSpPr>
        <p:spPr>
          <a:xfrm>
            <a:off x="4704347" y="3128211"/>
            <a:ext cx="3344779" cy="584775"/>
          </a:xfrm>
          <a:prstGeom prst="rect">
            <a:avLst/>
          </a:prstGeom>
          <a:solidFill>
            <a:schemeClr val="accent2">
              <a:lumMod val="20000"/>
              <a:lumOff val="80000"/>
            </a:schemeClr>
          </a:solidFill>
        </p:spPr>
        <p:txBody>
          <a:bodyPr wrap="square" rtlCol="0">
            <a:spAutoFit/>
          </a:bodyPr>
          <a:lstStyle/>
          <a:p>
            <a:r>
              <a:rPr lang="en-IN" sz="1600" dirty="0"/>
              <a:t>Better Decision Making</a:t>
            </a:r>
          </a:p>
          <a:p>
            <a:r>
              <a:rPr lang="en-IN" sz="1600" dirty="0"/>
              <a:t>Whether A or B?</a:t>
            </a:r>
          </a:p>
        </p:txBody>
      </p:sp>
      <p:sp>
        <p:nvSpPr>
          <p:cNvPr id="9" name="TextBox 8">
            <a:extLst>
              <a:ext uri="{FF2B5EF4-FFF2-40B4-BE49-F238E27FC236}">
                <a16:creationId xmlns:a16="http://schemas.microsoft.com/office/drawing/2014/main" id="{91A21ED7-CBDD-4326-94BC-7624ECFA41CC}"/>
              </a:ext>
            </a:extLst>
          </p:cNvPr>
          <p:cNvSpPr txBox="1"/>
          <p:nvPr/>
        </p:nvSpPr>
        <p:spPr>
          <a:xfrm>
            <a:off x="4704347" y="3970421"/>
            <a:ext cx="3344779" cy="584775"/>
          </a:xfrm>
          <a:prstGeom prst="rect">
            <a:avLst/>
          </a:prstGeom>
          <a:solidFill>
            <a:schemeClr val="accent4">
              <a:lumMod val="40000"/>
              <a:lumOff val="60000"/>
            </a:schemeClr>
          </a:solidFill>
        </p:spPr>
        <p:txBody>
          <a:bodyPr wrap="square" rtlCol="0">
            <a:spAutoFit/>
          </a:bodyPr>
          <a:lstStyle/>
          <a:p>
            <a:r>
              <a:rPr lang="en-IN" sz="1600" dirty="0"/>
              <a:t>Predictive Analysis</a:t>
            </a:r>
          </a:p>
          <a:p>
            <a:r>
              <a:rPr lang="en-IN" sz="1600" dirty="0"/>
              <a:t>What will happen next?</a:t>
            </a:r>
          </a:p>
        </p:txBody>
      </p:sp>
      <p:sp>
        <p:nvSpPr>
          <p:cNvPr id="10" name="TextBox 9">
            <a:extLst>
              <a:ext uri="{FF2B5EF4-FFF2-40B4-BE49-F238E27FC236}">
                <a16:creationId xmlns:a16="http://schemas.microsoft.com/office/drawing/2014/main" id="{E4EFBC75-B503-4481-B1D8-95F893ED5993}"/>
              </a:ext>
            </a:extLst>
          </p:cNvPr>
          <p:cNvSpPr txBox="1"/>
          <p:nvPr/>
        </p:nvSpPr>
        <p:spPr>
          <a:xfrm>
            <a:off x="4704347" y="4812631"/>
            <a:ext cx="3344779" cy="661737"/>
          </a:xfrm>
          <a:prstGeom prst="rect">
            <a:avLst/>
          </a:prstGeom>
          <a:solidFill>
            <a:schemeClr val="accent5">
              <a:lumMod val="40000"/>
              <a:lumOff val="60000"/>
            </a:schemeClr>
          </a:solidFill>
        </p:spPr>
        <p:txBody>
          <a:bodyPr wrap="square" rtlCol="0">
            <a:spAutoFit/>
          </a:bodyPr>
          <a:lstStyle/>
          <a:p>
            <a:endParaRPr lang="en-IN" dirty="0"/>
          </a:p>
        </p:txBody>
      </p:sp>
      <p:sp>
        <p:nvSpPr>
          <p:cNvPr id="11" name="TextBox 10">
            <a:extLst>
              <a:ext uri="{FF2B5EF4-FFF2-40B4-BE49-F238E27FC236}">
                <a16:creationId xmlns:a16="http://schemas.microsoft.com/office/drawing/2014/main" id="{A1961CCC-BEA4-44D6-B9AE-2C074534035B}"/>
              </a:ext>
            </a:extLst>
          </p:cNvPr>
          <p:cNvSpPr txBox="1"/>
          <p:nvPr/>
        </p:nvSpPr>
        <p:spPr>
          <a:xfrm>
            <a:off x="4557006" y="4700566"/>
            <a:ext cx="3639460" cy="830997"/>
          </a:xfrm>
          <a:prstGeom prst="rect">
            <a:avLst/>
          </a:prstGeom>
          <a:solidFill>
            <a:schemeClr val="accent5">
              <a:lumMod val="40000"/>
              <a:lumOff val="60000"/>
            </a:schemeClr>
          </a:solidFill>
        </p:spPr>
        <p:txBody>
          <a:bodyPr wrap="square" rtlCol="0">
            <a:spAutoFit/>
          </a:bodyPr>
          <a:lstStyle/>
          <a:p>
            <a:r>
              <a:rPr lang="en-IN" sz="1600" dirty="0"/>
              <a:t>Pattern Discovery </a:t>
            </a:r>
          </a:p>
          <a:p>
            <a:r>
              <a:rPr lang="en-IN" sz="1600" dirty="0"/>
              <a:t>Is there any hidden information in the data?</a:t>
            </a:r>
          </a:p>
        </p:txBody>
      </p:sp>
      <p:sp>
        <p:nvSpPr>
          <p:cNvPr id="12" name="TextBox 11">
            <a:extLst>
              <a:ext uri="{FF2B5EF4-FFF2-40B4-BE49-F238E27FC236}">
                <a16:creationId xmlns:a16="http://schemas.microsoft.com/office/drawing/2014/main" id="{13883BA2-87C0-4658-A5E0-F02B744CB9C6}"/>
              </a:ext>
            </a:extLst>
          </p:cNvPr>
          <p:cNvSpPr txBox="1"/>
          <p:nvPr/>
        </p:nvSpPr>
        <p:spPr>
          <a:xfrm>
            <a:off x="9986211" y="5384223"/>
            <a:ext cx="1335505" cy="439061"/>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71315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0C5FD2A-5D6E-4B7E-9C4E-1952C0C62B52}"/>
              </a:ext>
            </a:extLst>
          </p:cNvPr>
          <p:cNvGraphicFramePr>
            <a:graphicFrameLocks noGrp="1"/>
          </p:cNvGraphicFramePr>
          <p:nvPr>
            <p:ph idx="1"/>
            <p:extLst/>
          </p:nvPr>
        </p:nvGraphicFramePr>
        <p:xfrm>
          <a:off x="0" y="0"/>
          <a:ext cx="12192000" cy="7093016"/>
        </p:xfrm>
        <a:graphic>
          <a:graphicData uri="http://schemas.openxmlformats.org/drawingml/2006/table">
            <a:tbl>
              <a:tblPr firstRow="1" firstCol="1" bandRow="1">
                <a:tableStyleId>{5C22544A-7EE6-4342-B048-85BDC9FD1C3A}</a:tableStyleId>
              </a:tblPr>
              <a:tblGrid>
                <a:gridCol w="2461413">
                  <a:extLst>
                    <a:ext uri="{9D8B030D-6E8A-4147-A177-3AD203B41FA5}">
                      <a16:colId xmlns:a16="http://schemas.microsoft.com/office/drawing/2014/main" val="1958690848"/>
                    </a:ext>
                  </a:extLst>
                </a:gridCol>
                <a:gridCol w="2782563">
                  <a:extLst>
                    <a:ext uri="{9D8B030D-6E8A-4147-A177-3AD203B41FA5}">
                      <a16:colId xmlns:a16="http://schemas.microsoft.com/office/drawing/2014/main" val="874034093"/>
                    </a:ext>
                  </a:extLst>
                </a:gridCol>
                <a:gridCol w="2825188">
                  <a:extLst>
                    <a:ext uri="{9D8B030D-6E8A-4147-A177-3AD203B41FA5}">
                      <a16:colId xmlns:a16="http://schemas.microsoft.com/office/drawing/2014/main" val="1550508697"/>
                    </a:ext>
                  </a:extLst>
                </a:gridCol>
                <a:gridCol w="4122836">
                  <a:extLst>
                    <a:ext uri="{9D8B030D-6E8A-4147-A177-3AD203B41FA5}">
                      <a16:colId xmlns:a16="http://schemas.microsoft.com/office/drawing/2014/main" val="2223752147"/>
                    </a:ext>
                  </a:extLst>
                </a:gridCol>
              </a:tblGrid>
              <a:tr h="332516">
                <a:tc>
                  <a:txBody>
                    <a:bodyPr/>
                    <a:lstStyle/>
                    <a:p>
                      <a:pPr fontAlgn="base">
                        <a:lnSpc>
                          <a:spcPts val="2250"/>
                        </a:lnSpc>
                        <a:spcAft>
                          <a:spcPts val="0"/>
                        </a:spcAft>
                      </a:pPr>
                      <a:r>
                        <a:rPr lang="en-IN" sz="1200" dirty="0">
                          <a:effectLst/>
                        </a:rPr>
                        <a:t>Factors for Comparison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fontAlgn="base">
                        <a:lnSpc>
                          <a:spcPts val="2250"/>
                        </a:lnSpc>
                        <a:spcAft>
                          <a:spcPts val="0"/>
                        </a:spcAft>
                      </a:pPr>
                      <a:r>
                        <a:rPr lang="en-IN" sz="1200">
                          <a:effectLst/>
                        </a:rPr>
                        <a:t>Python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fontAlgn="base">
                        <a:lnSpc>
                          <a:spcPts val="2250"/>
                        </a:lnSpc>
                        <a:spcAft>
                          <a:spcPts val="0"/>
                        </a:spcAft>
                      </a:pPr>
                      <a:r>
                        <a:rPr lang="en-IN" sz="1200">
                          <a:effectLst/>
                        </a:rPr>
                        <a:t>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fontAlgn="base">
                        <a:lnSpc>
                          <a:spcPts val="2250"/>
                        </a:lnSpc>
                        <a:spcAft>
                          <a:spcPts val="0"/>
                        </a:spcAft>
                      </a:pPr>
                      <a:r>
                        <a:rPr lang="en-IN" sz="1200">
                          <a:effectLst/>
                        </a:rPr>
                        <a:t>SAS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836771481"/>
                  </a:ext>
                </a:extLst>
              </a:tr>
              <a:tr h="691984">
                <a:tc>
                  <a:txBody>
                    <a:bodyPr/>
                    <a:lstStyle/>
                    <a:p>
                      <a:pPr>
                        <a:lnSpc>
                          <a:spcPts val="1875"/>
                        </a:lnSpc>
                        <a:spcAft>
                          <a:spcPts val="0"/>
                        </a:spcAft>
                      </a:pPr>
                      <a:r>
                        <a:rPr lang="en-IN" sz="1200" dirty="0">
                          <a:effectLst/>
                        </a:rPr>
                        <a:t>Overview</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ts val="1875"/>
                        </a:lnSpc>
                        <a:spcAft>
                          <a:spcPts val="0"/>
                        </a:spcAft>
                      </a:pPr>
                      <a:r>
                        <a:rPr lang="en-IN" sz="1200">
                          <a:effectLst/>
                        </a:rPr>
                        <a:t>A widely used object-oriented language, emphasizing on productivity and code readability.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ts val="1875"/>
                        </a:lnSpc>
                        <a:spcAft>
                          <a:spcPts val="0"/>
                        </a:spcAft>
                      </a:pPr>
                      <a:r>
                        <a:rPr lang="en-IN" sz="1200">
                          <a:effectLst/>
                        </a:rPr>
                        <a:t>A flexible and powerful scripting language and the open source counterpart to SAS.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ts val="1875"/>
                        </a:lnSpc>
                        <a:spcAft>
                          <a:spcPts val="0"/>
                        </a:spcAft>
                      </a:pPr>
                      <a:r>
                        <a:rPr lang="en-IN" sz="1200">
                          <a:effectLst/>
                        </a:rPr>
                        <a:t>A prominent data analytical tool in the market with wide-ranging capabilities and extensive preference by huge corporates.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628059324"/>
                  </a:ext>
                </a:extLst>
              </a:tr>
              <a:tr h="691984">
                <a:tc>
                  <a:txBody>
                    <a:bodyPr/>
                    <a:lstStyle/>
                    <a:p>
                      <a:pPr>
                        <a:lnSpc>
                          <a:spcPts val="1875"/>
                        </a:lnSpc>
                        <a:spcAft>
                          <a:spcPts val="0"/>
                        </a:spcAft>
                      </a:pPr>
                      <a:r>
                        <a:rPr lang="en-IN" sz="1200">
                          <a:effectLst/>
                        </a:rPr>
                        <a:t>Cost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gridSpan="2">
                  <a:txBody>
                    <a:bodyPr/>
                    <a:lstStyle/>
                    <a:p>
                      <a:pPr>
                        <a:lnSpc>
                          <a:spcPts val="1875"/>
                        </a:lnSpc>
                        <a:spcAft>
                          <a:spcPts val="0"/>
                        </a:spcAft>
                      </a:pPr>
                      <a:r>
                        <a:rPr lang="en-IN" sz="1200" dirty="0">
                          <a:effectLst/>
                        </a:rPr>
                        <a:t>Python and R are free programming languages that can be downloaded and used by individuals as well as organizations.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a:txBody>
                    <a:bodyPr/>
                    <a:lstStyle/>
                    <a:p>
                      <a:pPr>
                        <a:lnSpc>
                          <a:spcPts val="1875"/>
                        </a:lnSpc>
                        <a:spcAft>
                          <a:spcPts val="0"/>
                        </a:spcAft>
                      </a:pPr>
                      <a:r>
                        <a:rPr lang="en-IN" sz="1200">
                          <a:effectLst/>
                        </a:rPr>
                        <a:t>Although SAS has introduced a free University edition, it is a proprietary software and companies need to pay a huge amount to make use of SAS in their system.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570958639"/>
                  </a:ext>
                </a:extLst>
              </a:tr>
              <a:tr h="454747">
                <a:tc>
                  <a:txBody>
                    <a:bodyPr/>
                    <a:lstStyle/>
                    <a:p>
                      <a:pPr>
                        <a:lnSpc>
                          <a:spcPts val="1875"/>
                        </a:lnSpc>
                        <a:spcAft>
                          <a:spcPts val="0"/>
                        </a:spcAft>
                      </a:pPr>
                      <a:r>
                        <a:rPr lang="en-IN" sz="1200">
                          <a:effectLst/>
                        </a:rPr>
                        <a:t>Updates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gridSpan="2">
                  <a:txBody>
                    <a:bodyPr/>
                    <a:lstStyle/>
                    <a:p>
                      <a:pPr>
                        <a:lnSpc>
                          <a:spcPts val="1875"/>
                        </a:lnSpc>
                        <a:spcAft>
                          <a:spcPts val="0"/>
                        </a:spcAft>
                      </a:pPr>
                      <a:r>
                        <a:rPr lang="en-IN" sz="1200" dirty="0">
                          <a:effectLst/>
                        </a:rPr>
                        <a:t>Both are open source and hence updates are quickly available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a:txBody>
                    <a:bodyPr/>
                    <a:lstStyle/>
                    <a:p>
                      <a:pPr>
                        <a:lnSpc>
                          <a:spcPts val="1875"/>
                        </a:lnSpc>
                        <a:spcAft>
                          <a:spcPts val="0"/>
                        </a:spcAft>
                      </a:pPr>
                      <a:r>
                        <a:rPr lang="en-IN" sz="1200">
                          <a:effectLst/>
                        </a:rPr>
                        <a:t>Updates are available only through  periodic new version roll-outs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37627983"/>
                  </a:ext>
                </a:extLst>
              </a:tr>
              <a:tr h="837231">
                <a:tc>
                  <a:txBody>
                    <a:bodyPr/>
                    <a:lstStyle/>
                    <a:p>
                      <a:pPr>
                        <a:lnSpc>
                          <a:spcPts val="1875"/>
                        </a:lnSpc>
                        <a:spcAft>
                          <a:spcPts val="0"/>
                        </a:spcAft>
                      </a:pPr>
                      <a:r>
                        <a:rPr lang="en-IN" sz="1200">
                          <a:effectLst/>
                        </a:rPr>
                        <a:t>Learning Ease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ts val="1875"/>
                        </a:lnSpc>
                        <a:spcAft>
                          <a:spcPts val="0"/>
                        </a:spcAft>
                      </a:pPr>
                      <a:r>
                        <a:rPr lang="en-IN" sz="1200" dirty="0">
                          <a:effectLst/>
                        </a:rPr>
                        <a:t>Python has the advantage of being simple to learn and can be used by beginners as well as experienced data scientists.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ts val="1875"/>
                        </a:lnSpc>
                        <a:spcAft>
                          <a:spcPts val="0"/>
                        </a:spcAft>
                      </a:pPr>
                      <a:r>
                        <a:rPr lang="en-IN" sz="1200" dirty="0">
                          <a:effectLst/>
                        </a:rPr>
                        <a:t>With the steepest learning curve among the three, R is a difficult language to learn as it needs a working knowledge of coding.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ts val="1875"/>
                        </a:lnSpc>
                        <a:spcAft>
                          <a:spcPts val="0"/>
                        </a:spcAft>
                      </a:pPr>
                      <a:r>
                        <a:rPr lang="en-IN" sz="1200">
                          <a:effectLst/>
                        </a:rPr>
                        <a:t>SAS is easy to learn, being similar to SQL. Programmers who have worked with SQL, find it quite easy.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18735725"/>
                  </a:ext>
                </a:extLst>
              </a:tr>
              <a:tr h="929222">
                <a:tc>
                  <a:txBody>
                    <a:bodyPr/>
                    <a:lstStyle/>
                    <a:p>
                      <a:pPr>
                        <a:lnSpc>
                          <a:spcPts val="1875"/>
                        </a:lnSpc>
                        <a:spcAft>
                          <a:spcPts val="0"/>
                        </a:spcAft>
                      </a:pPr>
                      <a:r>
                        <a:rPr lang="en-IN" sz="1200">
                          <a:effectLst/>
                        </a:rPr>
                        <a:t>Speed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ts val="1875"/>
                        </a:lnSpc>
                        <a:spcAft>
                          <a:spcPts val="0"/>
                        </a:spcAft>
                      </a:pPr>
                      <a:r>
                        <a:rPr lang="en-IN" sz="1200">
                          <a:effectLst/>
                        </a:rPr>
                        <a:t>It is a high level programming language and the ideal choice for critical yet fast applications.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ts val="1875"/>
                        </a:lnSpc>
                        <a:spcAft>
                          <a:spcPts val="0"/>
                        </a:spcAft>
                      </a:pPr>
                      <a:r>
                        <a:rPr lang="en-IN" sz="1200" dirty="0">
                          <a:effectLst/>
                        </a:rPr>
                        <a:t>Since it is a low-level programming language, longer codes are needed for simple procedures resulting in reduced speed.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ts val="1875"/>
                        </a:lnSpc>
                        <a:spcAft>
                          <a:spcPts val="0"/>
                        </a:spcAft>
                      </a:pPr>
                      <a:r>
                        <a:rPr lang="en-IN" sz="1200">
                          <a:effectLst/>
                        </a:rPr>
                        <a:t>Due to the drag and drop feature, components can be picked up and used directly, without worrying about the coding part.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581535256"/>
                  </a:ext>
                </a:extLst>
              </a:tr>
              <a:tr h="278798">
                <a:tc>
                  <a:txBody>
                    <a:bodyPr/>
                    <a:lstStyle/>
                    <a:p>
                      <a:pPr>
                        <a:lnSpc>
                          <a:spcPts val="1875"/>
                        </a:lnSpc>
                        <a:spcAft>
                          <a:spcPts val="0"/>
                        </a:spcAft>
                      </a:pPr>
                      <a:r>
                        <a:rPr lang="en-IN" sz="1200">
                          <a:effectLst/>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gridSpan="2">
                  <a:txBody>
                    <a:bodyPr/>
                    <a:lstStyle/>
                    <a:p>
                      <a:pPr>
                        <a:lnSpc>
                          <a:spcPts val="1875"/>
                        </a:lnSpc>
                        <a:spcAft>
                          <a:spcPts val="0"/>
                        </a:spcAft>
                      </a:pPr>
                      <a:r>
                        <a:rPr lang="en-IN" sz="1200" dirty="0">
                          <a:effectLs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a:txBody>
                    <a:bodyPr/>
                    <a:lstStyle/>
                    <a:p>
                      <a:pPr>
                        <a:lnSpc>
                          <a:spcPts val="1875"/>
                        </a:lnSpc>
                        <a:spcAft>
                          <a:spcPts val="0"/>
                        </a:spcAft>
                      </a:pPr>
                      <a:r>
                        <a:rPr lang="en-IN" sz="1200">
                          <a:effectLst/>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275075200"/>
                  </a:ext>
                </a:extLst>
              </a:tr>
              <a:tr h="454747">
                <a:tc>
                  <a:txBody>
                    <a:bodyPr/>
                    <a:lstStyle/>
                    <a:p>
                      <a:pPr>
                        <a:lnSpc>
                          <a:spcPts val="1875"/>
                        </a:lnSpc>
                        <a:spcAft>
                          <a:spcPts val="0"/>
                        </a:spcAft>
                      </a:pPr>
                      <a:r>
                        <a:rPr lang="en-IN" sz="1200">
                          <a:effectLst/>
                        </a:rPr>
                        <a:t>Data Handling Capability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gridSpan="3">
                  <a:txBody>
                    <a:bodyPr/>
                    <a:lstStyle/>
                    <a:p>
                      <a:pPr>
                        <a:lnSpc>
                          <a:spcPts val="1875"/>
                        </a:lnSpc>
                        <a:spcAft>
                          <a:spcPts val="0"/>
                        </a:spcAft>
                      </a:pPr>
                      <a:r>
                        <a:rPr lang="en-IN" sz="1200" dirty="0">
                          <a:effectLst/>
                        </a:rPr>
                        <a:t>All three languages score similarly as far as data handling capability is concerned. They have good data handling capacity and can handle parallel computations.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13445074"/>
                  </a:ext>
                </a:extLst>
              </a:tr>
              <a:tr h="691984">
                <a:tc>
                  <a:txBody>
                    <a:bodyPr/>
                    <a:lstStyle/>
                    <a:p>
                      <a:pPr>
                        <a:lnSpc>
                          <a:spcPts val="1875"/>
                        </a:lnSpc>
                        <a:spcAft>
                          <a:spcPts val="0"/>
                        </a:spcAft>
                      </a:pPr>
                      <a:r>
                        <a:rPr lang="en-IN" sz="1200">
                          <a:effectLst/>
                        </a:rPr>
                        <a:t>Graphical Capabilities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ts val="1875"/>
                        </a:lnSpc>
                        <a:spcAft>
                          <a:spcPts val="0"/>
                        </a:spcAft>
                      </a:pPr>
                      <a:r>
                        <a:rPr lang="en-IN" sz="1200">
                          <a:effectLst/>
                        </a:rPr>
                        <a:t>Python has its own packages like Vispy and Matplotlib providing excellent graphical capabilities.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ts val="1875"/>
                        </a:lnSpc>
                        <a:spcAft>
                          <a:spcPts val="0"/>
                        </a:spcAft>
                      </a:pPr>
                      <a:r>
                        <a:rPr lang="en-IN" sz="1200" dirty="0">
                          <a:effectLst/>
                        </a:rPr>
                        <a:t>With </a:t>
                      </a:r>
                      <a:r>
                        <a:rPr lang="en-IN" sz="1200" dirty="0" err="1">
                          <a:effectLst/>
                        </a:rPr>
                        <a:t>ggplot</a:t>
                      </a:r>
                      <a:r>
                        <a:rPr lang="en-IN" sz="1200" dirty="0">
                          <a:effectLst/>
                        </a:rPr>
                        <a:t>, Lattice, RGIS and other such packages, R provides the best visualization diversity among the three.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ts val="1875"/>
                        </a:lnSpc>
                        <a:spcAft>
                          <a:spcPts val="0"/>
                        </a:spcAft>
                      </a:pPr>
                      <a:r>
                        <a:rPr lang="en-IN" sz="1200">
                          <a:effectLst/>
                        </a:rPr>
                        <a:t>Though SAS has been working recently to improve its graphical capabilities, it comes nowhere near the other two.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21523744"/>
                  </a:ext>
                </a:extLst>
              </a:tr>
              <a:tr h="278798">
                <a:tc>
                  <a:txBody>
                    <a:bodyPr/>
                    <a:lstStyle/>
                    <a:p>
                      <a:pPr>
                        <a:lnSpc>
                          <a:spcPts val="1875"/>
                        </a:lnSpc>
                        <a:spcAft>
                          <a:spcPts val="0"/>
                        </a:spcAft>
                      </a:pPr>
                      <a:r>
                        <a:rPr lang="en-IN" sz="1200">
                          <a:effectLst/>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ts val="1875"/>
                        </a:lnSpc>
                        <a:spcAft>
                          <a:spcPts val="0"/>
                        </a:spcAft>
                      </a:pPr>
                      <a:r>
                        <a:rPr lang="en-IN" sz="1200">
                          <a:effectLst/>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ts val="1875"/>
                        </a:lnSpc>
                        <a:spcAft>
                          <a:spcPts val="0"/>
                        </a:spcAft>
                      </a:pPr>
                      <a:r>
                        <a:rPr lang="en-IN" sz="1200" dirty="0">
                          <a:effectLs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ts val="1875"/>
                        </a:lnSpc>
                        <a:spcAft>
                          <a:spcPts val="0"/>
                        </a:spcAft>
                      </a:pPr>
                      <a:r>
                        <a:rPr lang="en-IN" sz="1200">
                          <a:effectLst/>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11681071"/>
                  </a:ext>
                </a:extLst>
              </a:tr>
              <a:tr h="691984">
                <a:tc>
                  <a:txBody>
                    <a:bodyPr/>
                    <a:lstStyle/>
                    <a:p>
                      <a:pPr>
                        <a:lnSpc>
                          <a:spcPts val="1875"/>
                        </a:lnSpc>
                        <a:spcAft>
                          <a:spcPts val="0"/>
                        </a:spcAft>
                      </a:pPr>
                      <a:r>
                        <a:rPr lang="en-IN" sz="1200">
                          <a:effectLst/>
                        </a:rPr>
                        <a:t>Customer Support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ts val="1875"/>
                        </a:lnSpc>
                        <a:spcAft>
                          <a:spcPts val="0"/>
                        </a:spcAft>
                      </a:pPr>
                      <a:r>
                        <a:rPr lang="en-IN" sz="1200">
                          <a:effectLst/>
                        </a:rPr>
                        <a:t>Being free, there is no customer support but, a very huge online community support is available to answer problems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ts val="1875"/>
                        </a:lnSpc>
                        <a:spcAft>
                          <a:spcPts val="0"/>
                        </a:spcAft>
                      </a:pPr>
                      <a:r>
                        <a:rPr lang="en-IN" sz="1200" dirty="0">
                          <a:effectLst/>
                        </a:rPr>
                        <a:t>A large online community for support but not as large as that for python.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ts val="1875"/>
                        </a:lnSpc>
                        <a:spcAft>
                          <a:spcPts val="0"/>
                        </a:spcAft>
                      </a:pPr>
                      <a:r>
                        <a:rPr lang="en-IN" sz="1200" dirty="0">
                          <a:effectLst/>
                        </a:rPr>
                        <a:t>Excellent customer support at corporate level to troubleshoot any issue.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19836596"/>
                  </a:ext>
                </a:extLst>
              </a:tr>
              <a:tr h="691984">
                <a:tc>
                  <a:txBody>
                    <a:bodyPr/>
                    <a:lstStyle/>
                    <a:p>
                      <a:pPr>
                        <a:lnSpc>
                          <a:spcPts val="1875"/>
                        </a:lnSpc>
                        <a:spcAft>
                          <a:spcPts val="0"/>
                        </a:spcAft>
                      </a:pPr>
                      <a:r>
                        <a:rPr lang="en-IN" sz="1200">
                          <a:effectLst/>
                        </a:rPr>
                        <a:t>Popularity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ts val="1875"/>
                        </a:lnSpc>
                        <a:spcAft>
                          <a:spcPts val="0"/>
                        </a:spcAft>
                      </a:pPr>
                      <a:r>
                        <a:rPr lang="en-IN" sz="1200">
                          <a:effectLst/>
                        </a:rPr>
                        <a:t>Python has recently seen unprecedented growth and is set to outpace the other 2 languages in the market.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ts val="1875"/>
                        </a:lnSpc>
                        <a:spcAft>
                          <a:spcPts val="0"/>
                        </a:spcAft>
                      </a:pPr>
                      <a:r>
                        <a:rPr lang="en-IN" sz="1200">
                          <a:effectLst/>
                        </a:rPr>
                        <a:t>Hugely popular with statisticians and individual programmers due to its huge repository and flexibility.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ts val="1875"/>
                        </a:lnSpc>
                        <a:spcAft>
                          <a:spcPts val="0"/>
                        </a:spcAft>
                      </a:pPr>
                      <a:r>
                        <a:rPr lang="en-IN" sz="1200" dirty="0">
                          <a:effectLst/>
                        </a:rPr>
                        <a:t>The most popular in the corporate world and used by most of the huge corporations for at least some aspect of their functioning.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73171585"/>
                  </a:ext>
                </a:extLst>
              </a:tr>
            </a:tbl>
          </a:graphicData>
        </a:graphic>
      </p:graphicFrame>
    </p:spTree>
    <p:extLst>
      <p:ext uri="{BB962C8B-B14F-4D97-AF65-F5344CB8AC3E}">
        <p14:creationId xmlns:p14="http://schemas.microsoft.com/office/powerpoint/2010/main" val="169434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picture containing screenshot&#10;&#10;Description automatically generated">
            <a:extLst>
              <a:ext uri="{FF2B5EF4-FFF2-40B4-BE49-F238E27FC236}">
                <a16:creationId xmlns:a16="http://schemas.microsoft.com/office/drawing/2014/main" id="{9E5E6E81-4C38-4863-8750-5D67796427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176963"/>
          </a:xfrm>
        </p:spPr>
      </p:pic>
    </p:spTree>
    <p:extLst>
      <p:ext uri="{BB962C8B-B14F-4D97-AF65-F5344CB8AC3E}">
        <p14:creationId xmlns:p14="http://schemas.microsoft.com/office/powerpoint/2010/main" val="58292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578922-F493-41D8-9657-236EF7FB2E3B}"/>
              </a:ext>
            </a:extLst>
          </p:cNvPr>
          <p:cNvSpPr txBox="1"/>
          <p:nvPr/>
        </p:nvSpPr>
        <p:spPr>
          <a:xfrm>
            <a:off x="2685143" y="145143"/>
            <a:ext cx="6516914" cy="707886"/>
          </a:xfrm>
          <a:prstGeom prst="rect">
            <a:avLst/>
          </a:prstGeom>
          <a:solidFill>
            <a:schemeClr val="accent2">
              <a:lumMod val="60000"/>
              <a:lumOff val="40000"/>
            </a:schemeClr>
          </a:solidFill>
        </p:spPr>
        <p:txBody>
          <a:bodyPr wrap="square" rtlCol="0">
            <a:spAutoFit/>
          </a:bodyPr>
          <a:lstStyle/>
          <a:p>
            <a:pPr algn="ctr"/>
            <a:r>
              <a:rPr lang="en-IN" sz="4000" dirty="0"/>
              <a:t>PREREQUISITES FOR</a:t>
            </a:r>
          </a:p>
        </p:txBody>
      </p:sp>
      <p:sp>
        <p:nvSpPr>
          <p:cNvPr id="5" name="TextBox 4">
            <a:extLst>
              <a:ext uri="{FF2B5EF4-FFF2-40B4-BE49-F238E27FC236}">
                <a16:creationId xmlns:a16="http://schemas.microsoft.com/office/drawing/2014/main" id="{3D4A0F54-C6ED-4E72-9CFF-57914E6F202A}"/>
              </a:ext>
            </a:extLst>
          </p:cNvPr>
          <p:cNvSpPr txBox="1"/>
          <p:nvPr/>
        </p:nvSpPr>
        <p:spPr>
          <a:xfrm>
            <a:off x="3474720" y="1509486"/>
            <a:ext cx="5257800" cy="707886"/>
          </a:xfrm>
          <a:prstGeom prst="rect">
            <a:avLst/>
          </a:prstGeom>
          <a:solidFill>
            <a:schemeClr val="accent2">
              <a:lumMod val="60000"/>
              <a:lumOff val="40000"/>
            </a:schemeClr>
          </a:solidFill>
        </p:spPr>
        <p:txBody>
          <a:bodyPr wrap="square" rtlCol="0">
            <a:spAutoFit/>
          </a:bodyPr>
          <a:lstStyle/>
          <a:p>
            <a:pPr algn="ctr"/>
            <a:r>
              <a:rPr lang="en-IN" sz="4000" dirty="0"/>
              <a:t>DATA SCIENCE</a:t>
            </a:r>
          </a:p>
        </p:txBody>
      </p:sp>
      <p:pic>
        <p:nvPicPr>
          <p:cNvPr id="1028" name="Picture 4" descr="Related image">
            <a:extLst>
              <a:ext uri="{FF2B5EF4-FFF2-40B4-BE49-F238E27FC236}">
                <a16:creationId xmlns:a16="http://schemas.microsoft.com/office/drawing/2014/main" id="{78CBCB6C-446C-4C57-8312-BD6C92C7B5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5200" y="2394856"/>
            <a:ext cx="7765144" cy="3991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488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BA89-C639-43A1-8110-DA6968E5AAD1}"/>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What does Data Scientist do?</a:t>
            </a:r>
          </a:p>
        </p:txBody>
      </p:sp>
      <p:pic>
        <p:nvPicPr>
          <p:cNvPr id="2050" name="Picture 2">
            <a:extLst>
              <a:ext uri="{FF2B5EF4-FFF2-40B4-BE49-F238E27FC236}">
                <a16:creationId xmlns:a16="http://schemas.microsoft.com/office/drawing/2014/main" id="{F0A3F8DF-B273-4C4C-9481-B2780A6FF2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06544" y="203200"/>
            <a:ext cx="7025799" cy="6531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767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54FDCAC-4D4C-45A5-BED2-48317B0A5D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12017828" cy="6691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215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0584-6C4C-4CCB-9A98-44316174F27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Tools used in Data Science</a:t>
            </a:r>
          </a:p>
        </p:txBody>
      </p:sp>
      <p:pic>
        <p:nvPicPr>
          <p:cNvPr id="4098" name="Picture 2">
            <a:extLst>
              <a:ext uri="{FF2B5EF4-FFF2-40B4-BE49-F238E27FC236}">
                <a16:creationId xmlns:a16="http://schemas.microsoft.com/office/drawing/2014/main" id="{9136CE76-6FB5-4243-A826-1A5A924D84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86080" y="492573"/>
            <a:ext cx="6669036"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558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9E6BC0-0E08-4EE5-A58A-EF344AEBDB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2511" y="914399"/>
            <a:ext cx="10704786" cy="4997669"/>
          </a:xfrm>
        </p:spPr>
      </p:pic>
    </p:spTree>
    <p:extLst>
      <p:ext uri="{BB962C8B-B14F-4D97-AF65-F5344CB8AC3E}">
        <p14:creationId xmlns:p14="http://schemas.microsoft.com/office/powerpoint/2010/main" val="366908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2F432-F202-4DC9-8B61-3443D488F495}"/>
              </a:ext>
            </a:extLst>
          </p:cNvPr>
          <p:cNvSpPr>
            <a:spLocks noGrp="1"/>
          </p:cNvSpPr>
          <p:nvPr>
            <p:ph type="title"/>
          </p:nvPr>
        </p:nvSpPr>
        <p:spPr>
          <a:solidFill>
            <a:schemeClr val="accent6">
              <a:lumMod val="60000"/>
              <a:lumOff val="40000"/>
            </a:schemeClr>
          </a:solidFill>
        </p:spPr>
        <p:txBody>
          <a:bodyPr/>
          <a:lstStyle/>
          <a:p>
            <a:pPr algn="ctr"/>
            <a:r>
              <a:rPr lang="en-IN" b="1" dirty="0"/>
              <a:t>Data</a:t>
            </a:r>
            <a:r>
              <a:rPr lang="en-IN" dirty="0"/>
              <a:t> Science</a:t>
            </a:r>
          </a:p>
        </p:txBody>
      </p:sp>
      <p:sp>
        <p:nvSpPr>
          <p:cNvPr id="3" name="Content Placeholder 2">
            <a:extLst>
              <a:ext uri="{FF2B5EF4-FFF2-40B4-BE49-F238E27FC236}">
                <a16:creationId xmlns:a16="http://schemas.microsoft.com/office/drawing/2014/main" id="{90A535AE-07B1-461D-AD00-9E485C39AEA4}"/>
              </a:ext>
            </a:extLst>
          </p:cNvPr>
          <p:cNvSpPr>
            <a:spLocks noGrp="1"/>
          </p:cNvSpPr>
          <p:nvPr>
            <p:ph idx="1"/>
          </p:nvPr>
        </p:nvSpPr>
        <p:spPr>
          <a:solidFill>
            <a:schemeClr val="accent6">
              <a:lumMod val="60000"/>
              <a:lumOff val="40000"/>
            </a:schemeClr>
          </a:solidFill>
        </p:spPr>
        <p:txBody>
          <a:bodyPr>
            <a:normAutofit fontScale="92500" lnSpcReduction="10000"/>
          </a:bodyPr>
          <a:lstStyle/>
          <a:p>
            <a:r>
              <a:rPr lang="en-IN" dirty="0"/>
              <a:t>What is Data Science</a:t>
            </a:r>
          </a:p>
          <a:p>
            <a:endParaRPr lang="en-IN" dirty="0"/>
          </a:p>
          <a:p>
            <a:r>
              <a:rPr lang="en-IN" dirty="0"/>
              <a:t>What is the need for Data science</a:t>
            </a:r>
          </a:p>
          <a:p>
            <a:pPr marL="0" indent="0">
              <a:buNone/>
            </a:pPr>
            <a:endParaRPr lang="en-IN" dirty="0"/>
          </a:p>
          <a:p>
            <a:r>
              <a:rPr lang="en-IN" dirty="0"/>
              <a:t>The prerequisites for learning Data Science</a:t>
            </a:r>
          </a:p>
          <a:p>
            <a:pPr marL="0" indent="0">
              <a:buNone/>
            </a:pPr>
            <a:endParaRPr lang="en-IN" dirty="0"/>
          </a:p>
          <a:p>
            <a:r>
              <a:rPr lang="en-IN" dirty="0"/>
              <a:t>What does a Data Scientist do? what are activities perform by them in a daily cycle</a:t>
            </a:r>
          </a:p>
          <a:p>
            <a:pPr marL="0" indent="0">
              <a:buNone/>
            </a:pPr>
            <a:endParaRPr lang="en-IN" dirty="0"/>
          </a:p>
          <a:p>
            <a:r>
              <a:rPr lang="en-IN" dirty="0"/>
              <a:t>Demand for Data scientist</a:t>
            </a:r>
          </a:p>
          <a:p>
            <a:endParaRPr lang="en-IN" dirty="0"/>
          </a:p>
        </p:txBody>
      </p:sp>
    </p:spTree>
    <p:extLst>
      <p:ext uri="{BB962C8B-B14F-4D97-AF65-F5344CB8AC3E}">
        <p14:creationId xmlns:p14="http://schemas.microsoft.com/office/powerpoint/2010/main" val="3304241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D7A6A5-F784-4C90-B5F7-C8BEFAD76438}"/>
              </a:ext>
            </a:extLst>
          </p:cNvPr>
          <p:cNvSpPr>
            <a:spLocks noGrp="1"/>
          </p:cNvSpPr>
          <p:nvPr>
            <p:ph idx="1"/>
          </p:nvPr>
        </p:nvSpPr>
        <p:spPr>
          <a:xfrm>
            <a:off x="838200" y="927652"/>
            <a:ext cx="10515600" cy="5249311"/>
          </a:xfrm>
        </p:spPr>
        <p:txBody>
          <a:bodyPr>
            <a:normAutofit/>
          </a:bodyPr>
          <a:lstStyle/>
          <a:p>
            <a:r>
              <a:rPr lang="en-IN" dirty="0"/>
              <a:t>Object Oriented language:</a:t>
            </a:r>
          </a:p>
          <a:p>
            <a:pPr marL="0" indent="0">
              <a:buNone/>
            </a:pPr>
            <a:r>
              <a:rPr lang="en-IN" dirty="0"/>
              <a:t>             Python is multi- paradigm language, means it supports different programming approach.</a:t>
            </a:r>
          </a:p>
          <a:p>
            <a:pPr marL="0" indent="0">
              <a:buNone/>
            </a:pPr>
            <a:endParaRPr lang="en-IN" dirty="0"/>
          </a:p>
          <a:p>
            <a:r>
              <a:rPr lang="en-IN" dirty="0"/>
              <a:t>High level language:</a:t>
            </a:r>
          </a:p>
          <a:p>
            <a:pPr marL="0" indent="0">
              <a:buNone/>
            </a:pPr>
            <a:r>
              <a:rPr lang="en-IN" dirty="0"/>
              <a:t>             Reading and writing codes in much like regular English statements. They are not written in machine readable language.</a:t>
            </a:r>
          </a:p>
          <a:p>
            <a:pPr marL="0" indent="0">
              <a:buNone/>
            </a:pPr>
            <a:endParaRPr lang="en-IN" dirty="0"/>
          </a:p>
          <a:p>
            <a:pPr marL="0" indent="0">
              <a:buNone/>
            </a:pPr>
            <a:r>
              <a:rPr lang="en-IN" dirty="0"/>
              <a:t>Interpreted language:</a:t>
            </a:r>
          </a:p>
          <a:p>
            <a:pPr marL="0" indent="0">
              <a:buNone/>
            </a:pPr>
            <a:r>
              <a:rPr lang="en-IN" dirty="0"/>
              <a:t>              Interpreter runs through the code and translate it into machine readable byte code.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317907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64B43-D31F-44EF-8B43-2EE2DD3AC5A2}"/>
              </a:ext>
            </a:extLst>
          </p:cNvPr>
          <p:cNvSpPr>
            <a:spLocks noGrp="1"/>
          </p:cNvSpPr>
          <p:nvPr>
            <p:ph idx="1"/>
          </p:nvPr>
        </p:nvSpPr>
        <p:spPr/>
        <p:txBody>
          <a:bodyPr/>
          <a:lstStyle/>
          <a:p>
            <a:endParaRPr lang="en-IN"/>
          </a:p>
        </p:txBody>
      </p:sp>
      <p:pic>
        <p:nvPicPr>
          <p:cNvPr id="5122" name="Picture 2" descr="Image result for python  introduction">
            <a:extLst>
              <a:ext uri="{FF2B5EF4-FFF2-40B4-BE49-F238E27FC236}">
                <a16:creationId xmlns:a16="http://schemas.microsoft.com/office/drawing/2014/main" id="{2206411D-F5AA-4E3F-9D7A-0E66C269CC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4330"/>
            <a:ext cx="10515599" cy="5822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335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A7EB045-02B6-4C41-BA7D-87ED535C1B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4340" y="560070"/>
            <a:ext cx="11430000" cy="5783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739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BFD2-2676-42AB-9C53-7F6819FEF39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Python 2 Vs Python 3</a:t>
            </a:r>
          </a:p>
        </p:txBody>
      </p:sp>
      <p:pic>
        <p:nvPicPr>
          <p:cNvPr id="5" name="Content Placeholder 4" descr="A screenshot of a cell phone&#10;&#10;Description automatically generated">
            <a:extLst>
              <a:ext uri="{FF2B5EF4-FFF2-40B4-BE49-F238E27FC236}">
                <a16:creationId xmlns:a16="http://schemas.microsoft.com/office/drawing/2014/main" id="{47052E4B-89CB-4D6D-AAAE-57A9AA81CD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7843" y="654405"/>
            <a:ext cx="8080671" cy="5776685"/>
          </a:xfrm>
          <a:prstGeom prst="rect">
            <a:avLst/>
          </a:prstGeom>
        </p:spPr>
      </p:pic>
    </p:spTree>
    <p:extLst>
      <p:ext uri="{BB962C8B-B14F-4D97-AF65-F5344CB8AC3E}">
        <p14:creationId xmlns:p14="http://schemas.microsoft.com/office/powerpoint/2010/main" val="3100947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3CEC4F-0344-4700-9C6F-3135D3C9DFCF}"/>
              </a:ext>
            </a:extLst>
          </p:cNvPr>
          <p:cNvSpPr>
            <a:spLocks noGrp="1"/>
          </p:cNvSpPr>
          <p:nvPr>
            <p:ph idx="1"/>
          </p:nvPr>
        </p:nvSpPr>
        <p:spPr/>
        <p:txBody>
          <a:bodyPr/>
          <a:lstStyle/>
          <a:p>
            <a:endParaRPr lang="en-IN" dirty="0"/>
          </a:p>
          <a:p>
            <a:endParaRPr lang="en-IN" dirty="0"/>
          </a:p>
          <a:p>
            <a:endParaRPr lang="en-IN" dirty="0"/>
          </a:p>
          <a:p>
            <a:pPr marL="1371600" lvl="3" indent="0" algn="ctr">
              <a:buNone/>
            </a:pPr>
            <a:endParaRPr lang="en-IN" dirty="0"/>
          </a:p>
          <a:p>
            <a:pPr marL="1371600" lvl="3" indent="0" algn="ctr">
              <a:buNone/>
            </a:pPr>
            <a:r>
              <a:rPr lang="en-IN" sz="3200" b="1" dirty="0"/>
              <a:t>ANACONDA INSTALATION</a:t>
            </a:r>
          </a:p>
        </p:txBody>
      </p:sp>
    </p:spTree>
    <p:extLst>
      <p:ext uri="{BB962C8B-B14F-4D97-AF65-F5344CB8AC3E}">
        <p14:creationId xmlns:p14="http://schemas.microsoft.com/office/powerpoint/2010/main" val="1870317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79FF1-0FBA-49F7-B60B-8FC704D88FBC}"/>
              </a:ext>
            </a:extLst>
          </p:cNvPr>
          <p:cNvSpPr>
            <a:spLocks noGrp="1"/>
          </p:cNvSpPr>
          <p:nvPr>
            <p:ph idx="1"/>
          </p:nvPr>
        </p:nvSpPr>
        <p:spPr/>
        <p:txBody>
          <a:bodyPr/>
          <a:lstStyle/>
          <a:p>
            <a:endParaRPr lang="en-IN" dirty="0"/>
          </a:p>
          <a:p>
            <a:endParaRPr lang="en-IN" dirty="0"/>
          </a:p>
          <a:p>
            <a:pPr marL="0" indent="0" algn="ctr">
              <a:buNone/>
            </a:pPr>
            <a:endParaRPr lang="en-IN" dirty="0"/>
          </a:p>
          <a:p>
            <a:pPr marL="0" indent="0" algn="ctr">
              <a:buNone/>
            </a:pPr>
            <a:r>
              <a:rPr lang="en-IN" sz="5400" dirty="0"/>
              <a:t>DAY - 2</a:t>
            </a:r>
          </a:p>
        </p:txBody>
      </p:sp>
    </p:spTree>
    <p:extLst>
      <p:ext uri="{BB962C8B-B14F-4D97-AF65-F5344CB8AC3E}">
        <p14:creationId xmlns:p14="http://schemas.microsoft.com/office/powerpoint/2010/main" val="1223408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F561A-050B-4BC4-A230-B2BF9382B674}"/>
              </a:ext>
            </a:extLst>
          </p:cNvPr>
          <p:cNvSpPr>
            <a:spLocks noGrp="1"/>
          </p:cNvSpPr>
          <p:nvPr>
            <p:ph type="title"/>
          </p:nvPr>
        </p:nvSpPr>
        <p:spPr>
          <a:solidFill>
            <a:schemeClr val="accent6">
              <a:lumMod val="60000"/>
              <a:lumOff val="40000"/>
            </a:schemeClr>
          </a:solidFill>
        </p:spPr>
        <p:txBody>
          <a:bodyPr/>
          <a:lstStyle/>
          <a:p>
            <a:r>
              <a:rPr lang="en-IN" b="1" dirty="0"/>
              <a:t>Introduction</a:t>
            </a:r>
            <a:r>
              <a:rPr lang="en-IN" dirty="0"/>
              <a:t> to Python for Data Science</a:t>
            </a:r>
          </a:p>
        </p:txBody>
      </p:sp>
      <p:sp>
        <p:nvSpPr>
          <p:cNvPr id="3" name="Content Placeholder 2">
            <a:extLst>
              <a:ext uri="{FF2B5EF4-FFF2-40B4-BE49-F238E27FC236}">
                <a16:creationId xmlns:a16="http://schemas.microsoft.com/office/drawing/2014/main" id="{75748D37-303C-4F78-B8F6-1A476CCCDFD1}"/>
              </a:ext>
            </a:extLst>
          </p:cNvPr>
          <p:cNvSpPr>
            <a:spLocks noGrp="1"/>
          </p:cNvSpPr>
          <p:nvPr>
            <p:ph idx="1"/>
          </p:nvPr>
        </p:nvSpPr>
        <p:spPr>
          <a:solidFill>
            <a:schemeClr val="accent6">
              <a:lumMod val="60000"/>
              <a:lumOff val="40000"/>
            </a:schemeClr>
          </a:solidFill>
        </p:spPr>
        <p:txBody>
          <a:bodyPr>
            <a:normAutofit fontScale="92500" lnSpcReduction="20000"/>
          </a:bodyPr>
          <a:lstStyle/>
          <a:p>
            <a:r>
              <a:rPr lang="en-IN" dirty="0"/>
              <a:t>Basics of Python</a:t>
            </a:r>
          </a:p>
          <a:p>
            <a:pPr marL="0" indent="0">
              <a:buNone/>
            </a:pPr>
            <a:endParaRPr lang="en-IN" dirty="0"/>
          </a:p>
          <a:p>
            <a:r>
              <a:rPr lang="en-IN" dirty="0"/>
              <a:t>Python Core Data Structures</a:t>
            </a:r>
          </a:p>
          <a:p>
            <a:pPr marL="0" indent="0">
              <a:buNone/>
            </a:pPr>
            <a:endParaRPr lang="en-IN" dirty="0"/>
          </a:p>
          <a:p>
            <a:r>
              <a:rPr lang="en-IN" dirty="0" err="1"/>
              <a:t>Iterabels</a:t>
            </a:r>
            <a:r>
              <a:rPr lang="en-IN" dirty="0"/>
              <a:t> and iterators</a:t>
            </a:r>
          </a:p>
          <a:p>
            <a:pPr marL="0" indent="0">
              <a:buNone/>
            </a:pPr>
            <a:endParaRPr lang="en-IN" dirty="0"/>
          </a:p>
          <a:p>
            <a:r>
              <a:rPr lang="en-IN" dirty="0"/>
              <a:t>Functions and Methods</a:t>
            </a:r>
          </a:p>
          <a:p>
            <a:pPr marL="0" indent="0">
              <a:buNone/>
            </a:pPr>
            <a:r>
              <a:rPr lang="en-IN" dirty="0"/>
              <a:t>          Lambda and map</a:t>
            </a:r>
          </a:p>
          <a:p>
            <a:pPr marL="0" indent="0">
              <a:buNone/>
            </a:pPr>
            <a:endParaRPr lang="en-IN" dirty="0"/>
          </a:p>
          <a:p>
            <a:pPr marL="0" indent="0">
              <a:buNone/>
            </a:pPr>
            <a:r>
              <a:rPr lang="en-IN" dirty="0"/>
              <a:t>List Comprehension</a:t>
            </a:r>
          </a:p>
          <a:p>
            <a:endParaRPr lang="en-IN" dirty="0"/>
          </a:p>
        </p:txBody>
      </p:sp>
    </p:spTree>
    <p:extLst>
      <p:ext uri="{BB962C8B-B14F-4D97-AF65-F5344CB8AC3E}">
        <p14:creationId xmlns:p14="http://schemas.microsoft.com/office/powerpoint/2010/main" val="2162889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11516-F7AA-4E9C-B7C1-62AE6B831832}"/>
              </a:ext>
            </a:extLst>
          </p:cNvPr>
          <p:cNvSpPr>
            <a:spLocks noGrp="1"/>
          </p:cNvSpPr>
          <p:nvPr>
            <p:ph type="title"/>
          </p:nvPr>
        </p:nvSpPr>
        <p:spPr>
          <a:solidFill>
            <a:schemeClr val="accent6">
              <a:lumMod val="60000"/>
              <a:lumOff val="40000"/>
            </a:schemeClr>
          </a:solidFill>
        </p:spPr>
        <p:txBody>
          <a:bodyPr/>
          <a:lstStyle/>
          <a:p>
            <a:r>
              <a:rPr lang="en-IN" dirty="0"/>
              <a:t>Data Structures in Python</a:t>
            </a:r>
          </a:p>
        </p:txBody>
      </p:sp>
      <p:sp>
        <p:nvSpPr>
          <p:cNvPr id="3" name="Content Placeholder 2">
            <a:extLst>
              <a:ext uri="{FF2B5EF4-FFF2-40B4-BE49-F238E27FC236}">
                <a16:creationId xmlns:a16="http://schemas.microsoft.com/office/drawing/2014/main" id="{60265795-7B6A-4534-9358-F69658B18972}"/>
              </a:ext>
            </a:extLst>
          </p:cNvPr>
          <p:cNvSpPr>
            <a:spLocks noGrp="1"/>
          </p:cNvSpPr>
          <p:nvPr>
            <p:ph idx="1"/>
          </p:nvPr>
        </p:nvSpPr>
        <p:spPr/>
        <p:txBody>
          <a:bodyPr/>
          <a:lstStyle/>
          <a:p>
            <a:endParaRPr lang="en-IN"/>
          </a:p>
        </p:txBody>
      </p:sp>
      <p:graphicFrame>
        <p:nvGraphicFramePr>
          <p:cNvPr id="4" name="Table 3">
            <a:extLst>
              <a:ext uri="{FF2B5EF4-FFF2-40B4-BE49-F238E27FC236}">
                <a16:creationId xmlns:a16="http://schemas.microsoft.com/office/drawing/2014/main" id="{CEB9422A-3C18-4B38-95E9-95FD7BCDC058}"/>
              </a:ext>
            </a:extLst>
          </p:cNvPr>
          <p:cNvGraphicFramePr>
            <a:graphicFrameLocks noGrp="1"/>
          </p:cNvGraphicFramePr>
          <p:nvPr>
            <p:extLst/>
          </p:nvPr>
        </p:nvGraphicFramePr>
        <p:xfrm>
          <a:off x="838200" y="1690688"/>
          <a:ext cx="10515600" cy="4486275"/>
        </p:xfrm>
        <a:graphic>
          <a:graphicData uri="http://schemas.openxmlformats.org/drawingml/2006/table">
            <a:tbl>
              <a:tblPr/>
              <a:tblGrid>
                <a:gridCol w="10515600">
                  <a:extLst>
                    <a:ext uri="{9D8B030D-6E8A-4147-A177-3AD203B41FA5}">
                      <a16:colId xmlns:a16="http://schemas.microsoft.com/office/drawing/2014/main" val="3125867010"/>
                    </a:ext>
                  </a:extLst>
                </a:gridCol>
              </a:tblGrid>
              <a:tr h="4486275">
                <a:tc>
                  <a:txBody>
                    <a:bodyPr/>
                    <a:lstStyle/>
                    <a:p>
                      <a:endParaRPr lang="en-IN" sz="1900" b="1" dirty="0">
                        <a:solidFill>
                          <a:schemeClr val="bg1"/>
                        </a:solidFill>
                      </a:endParaRPr>
                    </a:p>
                    <a:p>
                      <a:pPr marL="342900" indent="-342900">
                        <a:buFont typeface="Arial" panose="020B0604020202020204" pitchFamily="34" charset="0"/>
                        <a:buChar char="•"/>
                      </a:pPr>
                      <a:r>
                        <a:rPr lang="en-IN" sz="2400" b="1" dirty="0">
                          <a:solidFill>
                            <a:schemeClr val="tx1"/>
                          </a:solidFill>
                        </a:rPr>
                        <a:t>Int, Float           [Numeric] (Basic Data Types)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400" b="1" dirty="0">
                          <a:solidFill>
                            <a:schemeClr val="tx1"/>
                          </a:solidFill>
                        </a:rPr>
                        <a:t>Bool                 [Logical]</a:t>
                      </a:r>
                    </a:p>
                    <a:p>
                      <a:pPr marL="0" indent="0">
                        <a:buFont typeface="Arial" panose="020B0604020202020204" pitchFamily="34" charset="0"/>
                        <a:buNone/>
                      </a:pPr>
                      <a:endParaRPr lang="en-IN" sz="2400" b="1" dirty="0">
                        <a:solidFill>
                          <a:schemeClr val="tx1"/>
                        </a:solidFill>
                      </a:endParaRPr>
                    </a:p>
                    <a:p>
                      <a:pPr marL="342900" indent="-342900">
                        <a:buFont typeface="Arial" panose="020B0604020202020204" pitchFamily="34" charset="0"/>
                        <a:buChar char="•"/>
                      </a:pPr>
                      <a:endParaRPr lang="en-IN" sz="2400" b="1" dirty="0">
                        <a:solidFill>
                          <a:schemeClr val="tx1"/>
                        </a:solidFill>
                      </a:endParaRPr>
                    </a:p>
                    <a:p>
                      <a:pPr marL="342900" indent="-342900">
                        <a:buFont typeface="Arial" panose="020B0604020202020204" pitchFamily="34" charset="0"/>
                        <a:buChar char="•"/>
                      </a:pPr>
                      <a:r>
                        <a:rPr lang="en-IN" sz="2400" b="1" dirty="0">
                          <a:solidFill>
                            <a:schemeClr val="tx1"/>
                          </a:solidFill>
                        </a:rPr>
                        <a:t>Strings            [Character]</a:t>
                      </a:r>
                    </a:p>
                    <a:p>
                      <a:pPr marL="0" indent="0">
                        <a:buFont typeface="Arial" panose="020B0604020202020204" pitchFamily="34" charset="0"/>
                        <a:buNone/>
                      </a:pPr>
                      <a:endParaRPr lang="en-IN" sz="2400" b="1" dirty="0">
                        <a:solidFill>
                          <a:schemeClr val="tx1"/>
                        </a:solidFill>
                      </a:endParaRPr>
                    </a:p>
                    <a:p>
                      <a:pPr marL="342900" indent="-342900">
                        <a:buFont typeface="Arial" panose="020B0604020202020204" pitchFamily="34" charset="0"/>
                        <a:buChar char="•"/>
                      </a:pPr>
                      <a:r>
                        <a:rPr lang="en-IN" sz="2400" b="1" dirty="0">
                          <a:solidFill>
                            <a:schemeClr val="tx1"/>
                          </a:solidFill>
                        </a:rPr>
                        <a:t>List  </a:t>
                      </a:r>
                    </a:p>
                    <a:p>
                      <a:pPr marL="342900" indent="-342900">
                        <a:buFont typeface="Arial" panose="020B0604020202020204" pitchFamily="34" charset="0"/>
                        <a:buChar char="•"/>
                      </a:pPr>
                      <a:endParaRPr lang="en-IN" sz="2400" b="1" dirty="0">
                        <a:solidFill>
                          <a:schemeClr val="tx1"/>
                        </a:solidFill>
                      </a:endParaRPr>
                    </a:p>
                    <a:p>
                      <a:pPr marL="342900" indent="-342900">
                        <a:buFont typeface="Arial" panose="020B0604020202020204" pitchFamily="34" charset="0"/>
                        <a:buChar char="•"/>
                      </a:pPr>
                      <a:r>
                        <a:rPr lang="en-IN" sz="2400" b="1" dirty="0">
                          <a:solidFill>
                            <a:schemeClr val="tx1"/>
                          </a:solidFill>
                        </a:rPr>
                        <a:t>Tuple</a:t>
                      </a:r>
                    </a:p>
                    <a:p>
                      <a:pPr marL="342900" indent="-342900">
                        <a:buFont typeface="Arial" panose="020B0604020202020204" pitchFamily="34" charset="0"/>
                        <a:buChar char="•"/>
                      </a:pPr>
                      <a:endParaRPr lang="en-IN" sz="2400" b="1" dirty="0">
                        <a:solidFill>
                          <a:schemeClr val="tx1"/>
                        </a:solidFill>
                      </a:endParaRPr>
                    </a:p>
                    <a:p>
                      <a:pPr marL="342900" indent="-342900">
                        <a:buFont typeface="Arial" panose="020B0604020202020204" pitchFamily="34" charset="0"/>
                        <a:buChar char="•"/>
                      </a:pPr>
                      <a:r>
                        <a:rPr lang="en-IN" sz="2400" b="1" dirty="0">
                          <a:solidFill>
                            <a:schemeClr val="tx1"/>
                          </a:solidFill>
                        </a:rPr>
                        <a:t>Dictionary               </a:t>
                      </a:r>
                    </a:p>
                  </a:txBody>
                  <a:tcPr marL="82918" marR="82918" marT="41460" marB="41460">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660879744"/>
                  </a:ext>
                </a:extLst>
              </a:tr>
            </a:tbl>
          </a:graphicData>
        </a:graphic>
      </p:graphicFrame>
    </p:spTree>
    <p:extLst>
      <p:ext uri="{BB962C8B-B14F-4D97-AF65-F5344CB8AC3E}">
        <p14:creationId xmlns:p14="http://schemas.microsoft.com/office/powerpoint/2010/main" val="3278578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7B01-A598-45B2-96F0-B895468797CB}"/>
              </a:ext>
            </a:extLst>
          </p:cNvPr>
          <p:cNvSpPr>
            <a:spLocks noGrp="1"/>
          </p:cNvSpPr>
          <p:nvPr>
            <p:ph type="title"/>
          </p:nvPr>
        </p:nvSpPr>
        <p:spPr>
          <a:xfrm>
            <a:off x="838200" y="365125"/>
            <a:ext cx="10515600" cy="6047105"/>
          </a:xfrm>
          <a:solidFill>
            <a:schemeClr val="accent6">
              <a:lumMod val="40000"/>
              <a:lumOff val="60000"/>
            </a:schemeClr>
          </a:solidFill>
        </p:spPr>
        <p:txBody>
          <a:bodyPr>
            <a:normAutofit/>
          </a:bodyPr>
          <a:lstStyle/>
          <a:p>
            <a:r>
              <a:rPr lang="en-IN" dirty="0"/>
              <a:t>	</a:t>
            </a:r>
            <a:r>
              <a:rPr lang="en-IN" b="1" dirty="0"/>
              <a:t>Class – Exercise</a:t>
            </a:r>
            <a:br>
              <a:rPr lang="en-IN" b="1" dirty="0"/>
            </a:br>
            <a:r>
              <a:rPr lang="en-IN" b="1" dirty="0"/>
              <a:t/>
            </a:r>
            <a:br>
              <a:rPr lang="en-IN" b="1" dirty="0"/>
            </a:br>
            <a:r>
              <a:rPr lang="en-IN" b="1" dirty="0"/>
              <a:t>	Data Structures</a:t>
            </a:r>
          </a:p>
        </p:txBody>
      </p:sp>
    </p:spTree>
    <p:extLst>
      <p:ext uri="{BB962C8B-B14F-4D97-AF65-F5344CB8AC3E}">
        <p14:creationId xmlns:p14="http://schemas.microsoft.com/office/powerpoint/2010/main" val="3505719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44F99-F461-4BBA-B141-ED5EEB0F757C}"/>
              </a:ext>
            </a:extLst>
          </p:cNvPr>
          <p:cNvSpPr>
            <a:spLocks noGrp="1"/>
          </p:cNvSpPr>
          <p:nvPr>
            <p:ph idx="1"/>
          </p:nvPr>
        </p:nvSpPr>
        <p:spPr/>
        <p:txBody>
          <a:bodyPr/>
          <a:lstStyle/>
          <a:p>
            <a:pPr fontAlgn="t"/>
            <a:r>
              <a:rPr lang="en-IN" dirty="0"/>
              <a:t>The </a:t>
            </a:r>
            <a:r>
              <a:rPr lang="en-IN" dirty="0" err="1"/>
              <a:t>iterable</a:t>
            </a:r>
            <a:endParaRPr lang="en-IN" dirty="0"/>
          </a:p>
          <a:p>
            <a:pPr fontAlgn="t"/>
            <a:r>
              <a:rPr lang="en-IN" dirty="0"/>
              <a:t>X=[1,2,3]</a:t>
            </a:r>
          </a:p>
          <a:p>
            <a:pPr fontAlgn="t"/>
            <a:r>
              <a:rPr lang="en-IN" dirty="0"/>
              <a:t> iterator y</a:t>
            </a:r>
            <a:r>
              <a:rPr lang="en-IN" dirty="0">
                <a:sym typeface="Wingdings" panose="05000000000000000000" pitchFamily="2" charset="2"/>
              </a:rPr>
              <a:t></a:t>
            </a:r>
            <a:r>
              <a:rPr lang="en-IN" dirty="0"/>
              <a:t>1</a:t>
            </a:r>
          </a:p>
          <a:p>
            <a:pPr fontAlgn="t"/>
            <a:r>
              <a:rPr lang="en-IN" dirty="0"/>
              <a:t>                 </a:t>
            </a:r>
            <a:r>
              <a:rPr lang="en-IN" dirty="0">
                <a:sym typeface="Wingdings" panose="05000000000000000000" pitchFamily="2" charset="2"/>
              </a:rPr>
              <a:t></a:t>
            </a:r>
            <a:r>
              <a:rPr lang="en-IN" dirty="0"/>
              <a:t>2</a:t>
            </a:r>
          </a:p>
          <a:p>
            <a:pPr fontAlgn="t"/>
            <a:r>
              <a:rPr lang="en-IN" dirty="0"/>
              <a:t>                 </a:t>
            </a:r>
            <a:r>
              <a:rPr lang="en-IN" dirty="0">
                <a:sym typeface="Wingdings" panose="05000000000000000000" pitchFamily="2" charset="2"/>
              </a:rPr>
              <a:t></a:t>
            </a:r>
            <a:r>
              <a:rPr lang="en-IN" dirty="0"/>
              <a:t>3</a:t>
            </a:r>
          </a:p>
          <a:p>
            <a:pPr fontAlgn="t"/>
            <a:r>
              <a:rPr lang="en-IN" dirty="0"/>
              <a:t>y=</a:t>
            </a:r>
            <a:r>
              <a:rPr lang="en-IN" dirty="0" err="1"/>
              <a:t>iter</a:t>
            </a:r>
            <a:r>
              <a:rPr lang="en-IN" dirty="0"/>
              <a:t>(x)) </a:t>
            </a:r>
          </a:p>
          <a:p>
            <a:endParaRPr lang="en-IN" dirty="0"/>
          </a:p>
        </p:txBody>
      </p:sp>
      <p:graphicFrame>
        <p:nvGraphicFramePr>
          <p:cNvPr id="4" name="Table 3">
            <a:extLst>
              <a:ext uri="{FF2B5EF4-FFF2-40B4-BE49-F238E27FC236}">
                <a16:creationId xmlns:a16="http://schemas.microsoft.com/office/drawing/2014/main" id="{A63E5CB4-92A5-4FA3-A75E-97FFAAC5D14A}"/>
              </a:ext>
            </a:extLst>
          </p:cNvPr>
          <p:cNvGraphicFramePr>
            <a:graphicFrameLocks noGrp="1"/>
          </p:cNvGraphicFramePr>
          <p:nvPr>
            <p:extLst/>
          </p:nvPr>
        </p:nvGraphicFramePr>
        <p:xfrm>
          <a:off x="4572000" y="1690688"/>
          <a:ext cx="7086600" cy="3887151"/>
        </p:xfrm>
        <a:graphic>
          <a:graphicData uri="http://schemas.openxmlformats.org/drawingml/2006/table">
            <a:tbl>
              <a:tblPr/>
              <a:tblGrid>
                <a:gridCol w="7086600">
                  <a:extLst>
                    <a:ext uri="{9D8B030D-6E8A-4147-A177-3AD203B41FA5}">
                      <a16:colId xmlns:a16="http://schemas.microsoft.com/office/drawing/2014/main" val="2150477164"/>
                    </a:ext>
                  </a:extLst>
                </a:gridCol>
              </a:tblGrid>
              <a:tr h="3887151">
                <a:tc>
                  <a:txBody>
                    <a:bodyPr/>
                    <a:lstStyle/>
                    <a:p>
                      <a:r>
                        <a:rPr lang="en-IN" sz="1900" b="0" dirty="0" err="1">
                          <a:solidFill>
                            <a:schemeClr val="tx1"/>
                          </a:solidFill>
                        </a:rPr>
                        <a:t>Iterables</a:t>
                      </a:r>
                      <a:r>
                        <a:rPr lang="en-IN" sz="1900" b="0" dirty="0">
                          <a:solidFill>
                            <a:schemeClr val="tx1"/>
                          </a:solidFill>
                        </a:rPr>
                        <a:t> and Iterators:</a:t>
                      </a:r>
                    </a:p>
                    <a:p>
                      <a:endParaRPr lang="en-IN" sz="1900" b="0" dirty="0">
                        <a:solidFill>
                          <a:schemeClr val="tx1"/>
                        </a:solidFill>
                      </a:endParaRPr>
                    </a:p>
                    <a:p>
                      <a:endParaRPr lang="en-IN" sz="1900" b="0" dirty="0">
                        <a:solidFill>
                          <a:schemeClr val="tx1"/>
                        </a:solidFill>
                      </a:endParaRPr>
                    </a:p>
                    <a:p>
                      <a:r>
                        <a:rPr lang="en-IN" sz="1900" b="0" dirty="0">
                          <a:solidFill>
                            <a:schemeClr val="tx1"/>
                          </a:solidFill>
                        </a:rPr>
                        <a:t>An </a:t>
                      </a:r>
                      <a:r>
                        <a:rPr lang="en-IN" sz="1900" b="0" dirty="0" err="1">
                          <a:solidFill>
                            <a:schemeClr val="tx1"/>
                          </a:solidFill>
                        </a:rPr>
                        <a:t>iterable</a:t>
                      </a:r>
                      <a:r>
                        <a:rPr lang="en-IN" sz="1900" b="0" dirty="0">
                          <a:solidFill>
                            <a:schemeClr val="tx1"/>
                          </a:solidFill>
                        </a:rPr>
                        <a:t> is an object, that can return an iterator.</a:t>
                      </a:r>
                    </a:p>
                    <a:p>
                      <a:endParaRPr lang="en-IN" sz="1900" b="0" dirty="0">
                        <a:solidFill>
                          <a:schemeClr val="tx1"/>
                        </a:solidFill>
                      </a:endParaRPr>
                    </a:p>
                    <a:p>
                      <a:endParaRPr lang="en-IN" sz="1900" b="0" dirty="0">
                        <a:solidFill>
                          <a:schemeClr val="tx1"/>
                        </a:solidFill>
                      </a:endParaRPr>
                    </a:p>
                    <a:p>
                      <a:r>
                        <a:rPr lang="en-IN" sz="1900" b="0" dirty="0">
                          <a:solidFill>
                            <a:schemeClr val="tx1"/>
                          </a:solidFill>
                        </a:rPr>
                        <a:t>An iterator is a value factory.</a:t>
                      </a:r>
                    </a:p>
                  </a:txBody>
                  <a:tcPr marL="82918" marR="82918" marT="41460" marB="414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6">
                        <a:lumMod val="60000"/>
                        <a:lumOff val="40000"/>
                      </a:schemeClr>
                    </a:solidFill>
                  </a:tcPr>
                </a:tc>
                <a:extLst>
                  <a:ext uri="{0D108BD9-81ED-4DB2-BD59-A6C34878D82A}">
                    <a16:rowId xmlns:a16="http://schemas.microsoft.com/office/drawing/2014/main" val="1465826544"/>
                  </a:ext>
                </a:extLst>
              </a:tr>
            </a:tbl>
          </a:graphicData>
        </a:graphic>
      </p:graphicFrame>
    </p:spTree>
    <p:extLst>
      <p:ext uri="{BB962C8B-B14F-4D97-AF65-F5344CB8AC3E}">
        <p14:creationId xmlns:p14="http://schemas.microsoft.com/office/powerpoint/2010/main" val="197925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C8007E-3F28-4531-9C05-61FA3B55349B}"/>
              </a:ext>
            </a:extLst>
          </p:cNvPr>
          <p:cNvSpPr>
            <a:spLocks noGrp="1"/>
          </p:cNvSpPr>
          <p:nvPr>
            <p:ph idx="1"/>
          </p:nvPr>
        </p:nvSpPr>
        <p:spPr>
          <a:xfrm>
            <a:off x="838200" y="583324"/>
            <a:ext cx="10515600" cy="5593639"/>
          </a:xfrm>
          <a:solidFill>
            <a:schemeClr val="accent6">
              <a:lumMod val="60000"/>
              <a:lumOff val="40000"/>
            </a:schemeClr>
          </a:solidFill>
        </p:spPr>
        <p:txBody>
          <a:bodyPr>
            <a:normAutofit/>
          </a:bodyPr>
          <a:lstStyle/>
          <a:p>
            <a:endParaRPr lang="en-IN" dirty="0"/>
          </a:p>
          <a:p>
            <a:r>
              <a:rPr lang="en-IN" sz="4400" dirty="0"/>
              <a:t>Python</a:t>
            </a:r>
          </a:p>
          <a:p>
            <a:pPr marL="0" indent="0">
              <a:buNone/>
            </a:pPr>
            <a:endParaRPr lang="en-IN" sz="4400" dirty="0"/>
          </a:p>
          <a:p>
            <a:r>
              <a:rPr lang="en-IN" dirty="0"/>
              <a:t>What is Python</a:t>
            </a:r>
          </a:p>
          <a:p>
            <a:pPr marL="0" indent="0">
              <a:buNone/>
            </a:pPr>
            <a:endParaRPr lang="en-IN" dirty="0"/>
          </a:p>
          <a:p>
            <a:r>
              <a:rPr lang="en-IN" dirty="0"/>
              <a:t>Python for Data Science</a:t>
            </a:r>
          </a:p>
          <a:p>
            <a:pPr marL="0" indent="0">
              <a:buNone/>
            </a:pPr>
            <a:endParaRPr lang="en-IN" dirty="0"/>
          </a:p>
          <a:p>
            <a:r>
              <a:rPr lang="en-IN" dirty="0"/>
              <a:t>Anaconda Installation</a:t>
            </a:r>
          </a:p>
          <a:p>
            <a:endParaRPr lang="en-IN" dirty="0"/>
          </a:p>
          <a:p>
            <a:r>
              <a:rPr lang="en-IN" dirty="0" err="1"/>
              <a:t>Jupyter</a:t>
            </a:r>
            <a:r>
              <a:rPr lang="en-IN" dirty="0"/>
              <a:t> Notebook</a:t>
            </a:r>
          </a:p>
          <a:p>
            <a:endParaRPr lang="en-IN" dirty="0"/>
          </a:p>
          <a:p>
            <a:pPr marL="0" indent="0">
              <a:buNone/>
            </a:pPr>
            <a:endParaRPr lang="en-IN" dirty="0"/>
          </a:p>
        </p:txBody>
      </p:sp>
    </p:spTree>
    <p:extLst>
      <p:ext uri="{BB962C8B-B14F-4D97-AF65-F5344CB8AC3E}">
        <p14:creationId xmlns:p14="http://schemas.microsoft.com/office/powerpoint/2010/main" val="4124616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48D8268-8A99-429A-A29D-86A1D863D079}"/>
              </a:ext>
            </a:extLst>
          </p:cNvPr>
          <p:cNvGraphicFramePr>
            <a:graphicFrameLocks noGrp="1"/>
          </p:cNvGraphicFramePr>
          <p:nvPr>
            <p:extLst/>
          </p:nvPr>
        </p:nvGraphicFramePr>
        <p:xfrm>
          <a:off x="1260959" y="628423"/>
          <a:ext cx="3148069" cy="4141063"/>
        </p:xfrm>
        <a:graphic>
          <a:graphicData uri="http://schemas.openxmlformats.org/drawingml/2006/table">
            <a:tbl>
              <a:tblPr/>
              <a:tblGrid>
                <a:gridCol w="3148069">
                  <a:extLst>
                    <a:ext uri="{9D8B030D-6E8A-4147-A177-3AD203B41FA5}">
                      <a16:colId xmlns:a16="http://schemas.microsoft.com/office/drawing/2014/main" val="66030153"/>
                    </a:ext>
                  </a:extLst>
                </a:gridCol>
              </a:tblGrid>
              <a:tr h="4141063">
                <a:tc>
                  <a:txBody>
                    <a:bodyPr/>
                    <a:lstStyle/>
                    <a:p>
                      <a:r>
                        <a:rPr lang="en-IN" sz="1900" b="1" dirty="0">
                          <a:solidFill>
                            <a:schemeClr val="bg1"/>
                          </a:solidFill>
                        </a:rPr>
                        <a:t>Functions:</a:t>
                      </a:r>
                    </a:p>
                    <a:p>
                      <a:endParaRPr lang="en-IN" sz="1900" b="1" dirty="0">
                        <a:solidFill>
                          <a:schemeClr val="bg1"/>
                        </a:solidFill>
                      </a:endParaRPr>
                    </a:p>
                    <a:p>
                      <a:pPr marL="342900" indent="-342900">
                        <a:buFont typeface="Arial" panose="020B0604020202020204" pitchFamily="34" charset="0"/>
                        <a:buChar char="•"/>
                      </a:pPr>
                      <a:r>
                        <a:rPr lang="en-IN" sz="1900" b="1" dirty="0">
                          <a:solidFill>
                            <a:schemeClr val="bg1"/>
                          </a:solidFill>
                        </a:rPr>
                        <a:t>Functions are named blocks of code, designed to do one specific job.</a:t>
                      </a:r>
                    </a:p>
                    <a:p>
                      <a:pPr marL="342900" indent="-342900">
                        <a:buFont typeface="Arial" panose="020B0604020202020204" pitchFamily="34" charset="0"/>
                        <a:buChar char="•"/>
                      </a:pPr>
                      <a:r>
                        <a:rPr lang="en-IN" sz="1900" b="1" dirty="0">
                          <a:solidFill>
                            <a:schemeClr val="bg1"/>
                          </a:solidFill>
                        </a:rPr>
                        <a:t>Code reusability</a:t>
                      </a:r>
                    </a:p>
                    <a:p>
                      <a:pPr marL="342900" indent="-342900">
                        <a:buFont typeface="Arial" panose="020B0604020202020204" pitchFamily="34" charset="0"/>
                        <a:buChar char="•"/>
                      </a:pPr>
                      <a:endParaRPr lang="en-IN" sz="1900" b="1" dirty="0">
                        <a:solidFill>
                          <a:schemeClr val="bg1"/>
                        </a:solidFill>
                      </a:endParaRPr>
                    </a:p>
                    <a:p>
                      <a:pPr marL="342900" indent="-342900">
                        <a:buFont typeface="Arial" panose="020B0604020202020204" pitchFamily="34" charset="0"/>
                        <a:buChar char="•"/>
                      </a:pPr>
                      <a:endParaRPr lang="en-IN" sz="1900" b="1" dirty="0">
                        <a:solidFill>
                          <a:schemeClr val="bg1"/>
                        </a:solidFill>
                      </a:endParaRPr>
                    </a:p>
                    <a:p>
                      <a:endParaRPr lang="en-IN" sz="1900" b="1" dirty="0">
                        <a:solidFill>
                          <a:schemeClr val="bg1"/>
                        </a:solidFill>
                      </a:endParaRPr>
                    </a:p>
                    <a:p>
                      <a:endParaRPr lang="en-IN" sz="1900" dirty="0">
                        <a:solidFill>
                          <a:schemeClr val="bg1"/>
                        </a:solidFill>
                      </a:endParaRPr>
                    </a:p>
                  </a:txBody>
                  <a:tcPr marL="82918" marR="82918" marT="41460" marB="414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extLst>
                  <a:ext uri="{0D108BD9-81ED-4DB2-BD59-A6C34878D82A}">
                    <a16:rowId xmlns:a16="http://schemas.microsoft.com/office/drawing/2014/main" val="2422154573"/>
                  </a:ext>
                </a:extLst>
              </a:tr>
            </a:tbl>
          </a:graphicData>
        </a:graphic>
      </p:graphicFrame>
      <p:sp>
        <p:nvSpPr>
          <p:cNvPr id="4" name="Isosceles Triangle 3">
            <a:extLst>
              <a:ext uri="{FF2B5EF4-FFF2-40B4-BE49-F238E27FC236}">
                <a16:creationId xmlns:a16="http://schemas.microsoft.com/office/drawing/2014/main" id="{D81F4DAC-D9B8-4177-87B7-090757BD521D}"/>
              </a:ext>
            </a:extLst>
          </p:cNvPr>
          <p:cNvSpPr/>
          <p:nvPr/>
        </p:nvSpPr>
        <p:spPr>
          <a:xfrm>
            <a:off x="1246651" y="2646568"/>
            <a:ext cx="3002955" cy="1865651"/>
          </a:xfrm>
          <a:prstGeom prst="triangle">
            <a:avLst>
              <a:gd name="adj" fmla="val 49532"/>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9085" indent="-259085" algn="ctr">
              <a:buFont typeface="Arial" panose="020B0604020202020204" pitchFamily="34" charset="0"/>
              <a:buChar char="•"/>
            </a:pPr>
            <a:r>
              <a:rPr lang="en-IN" sz="1451" dirty="0">
                <a:solidFill>
                  <a:schemeClr val="tx1"/>
                </a:solidFill>
              </a:rPr>
              <a:t>User </a:t>
            </a:r>
            <a:r>
              <a:rPr lang="en-IN" sz="1451" dirty="0" err="1">
                <a:solidFill>
                  <a:schemeClr val="tx1"/>
                </a:solidFill>
              </a:rPr>
              <a:t>defind</a:t>
            </a:r>
            <a:r>
              <a:rPr lang="en-IN" sz="1451" dirty="0">
                <a:solidFill>
                  <a:schemeClr val="tx1"/>
                </a:solidFill>
              </a:rPr>
              <a:t> function</a:t>
            </a:r>
          </a:p>
          <a:p>
            <a:pPr marL="259085" indent="-259085" algn="ctr">
              <a:buFont typeface="Arial" panose="020B0604020202020204" pitchFamily="34" charset="0"/>
              <a:buChar char="•"/>
            </a:pPr>
            <a:r>
              <a:rPr lang="en-IN" sz="1451" dirty="0">
                <a:solidFill>
                  <a:schemeClr val="tx1"/>
                </a:solidFill>
              </a:rPr>
              <a:t>Built in function</a:t>
            </a:r>
          </a:p>
        </p:txBody>
      </p:sp>
      <p:graphicFrame>
        <p:nvGraphicFramePr>
          <p:cNvPr id="5" name="Table 4">
            <a:extLst>
              <a:ext uri="{FF2B5EF4-FFF2-40B4-BE49-F238E27FC236}">
                <a16:creationId xmlns:a16="http://schemas.microsoft.com/office/drawing/2014/main" id="{058F0CE3-DD9B-494D-8D38-C2230FAB6380}"/>
              </a:ext>
            </a:extLst>
          </p:cNvPr>
          <p:cNvGraphicFramePr>
            <a:graphicFrameLocks noGrp="1"/>
          </p:cNvGraphicFramePr>
          <p:nvPr>
            <p:extLst/>
          </p:nvPr>
        </p:nvGraphicFramePr>
        <p:xfrm>
          <a:off x="1260959" y="5538595"/>
          <a:ext cx="3148069" cy="690982"/>
        </p:xfrm>
        <a:graphic>
          <a:graphicData uri="http://schemas.openxmlformats.org/drawingml/2006/table">
            <a:tbl>
              <a:tblPr/>
              <a:tblGrid>
                <a:gridCol w="3148069">
                  <a:extLst>
                    <a:ext uri="{9D8B030D-6E8A-4147-A177-3AD203B41FA5}">
                      <a16:colId xmlns:a16="http://schemas.microsoft.com/office/drawing/2014/main" val="690221009"/>
                    </a:ext>
                  </a:extLst>
                </a:gridCol>
              </a:tblGrid>
              <a:tr h="690982">
                <a:tc>
                  <a:txBody>
                    <a:bodyPr/>
                    <a:lstStyle/>
                    <a:p>
                      <a:r>
                        <a:rPr lang="en-IN" sz="1900" b="1" dirty="0">
                          <a:solidFill>
                            <a:schemeClr val="bg1"/>
                          </a:solidFill>
                        </a:rPr>
                        <a:t>def name():</a:t>
                      </a:r>
                    </a:p>
                    <a:p>
                      <a:r>
                        <a:rPr lang="en-IN" sz="1900" b="1" dirty="0">
                          <a:solidFill>
                            <a:schemeClr val="bg1"/>
                          </a:solidFill>
                        </a:rPr>
                        <a:t>        print (“hello”)</a:t>
                      </a:r>
                    </a:p>
                  </a:txBody>
                  <a:tcPr marL="82918" marR="82918" marT="41460" marB="414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extLst>
                  <a:ext uri="{0D108BD9-81ED-4DB2-BD59-A6C34878D82A}">
                    <a16:rowId xmlns:a16="http://schemas.microsoft.com/office/drawing/2014/main" val="3747777307"/>
                  </a:ext>
                </a:extLst>
              </a:tr>
            </a:tbl>
          </a:graphicData>
        </a:graphic>
      </p:graphicFrame>
      <p:graphicFrame>
        <p:nvGraphicFramePr>
          <p:cNvPr id="7" name="Table 6">
            <a:extLst>
              <a:ext uri="{FF2B5EF4-FFF2-40B4-BE49-F238E27FC236}">
                <a16:creationId xmlns:a16="http://schemas.microsoft.com/office/drawing/2014/main" id="{F5F68B60-0376-4BB8-A146-681B558612D7}"/>
              </a:ext>
            </a:extLst>
          </p:cNvPr>
          <p:cNvGraphicFramePr>
            <a:graphicFrameLocks noGrp="1"/>
          </p:cNvGraphicFramePr>
          <p:nvPr>
            <p:extLst/>
          </p:nvPr>
        </p:nvGraphicFramePr>
        <p:xfrm>
          <a:off x="4717152" y="628423"/>
          <a:ext cx="5535557" cy="1669007"/>
        </p:xfrm>
        <a:graphic>
          <a:graphicData uri="http://schemas.openxmlformats.org/drawingml/2006/table">
            <a:tbl>
              <a:tblPr/>
              <a:tblGrid>
                <a:gridCol w="5535557">
                  <a:extLst>
                    <a:ext uri="{9D8B030D-6E8A-4147-A177-3AD203B41FA5}">
                      <a16:colId xmlns:a16="http://schemas.microsoft.com/office/drawing/2014/main" val="1355261444"/>
                    </a:ext>
                  </a:extLst>
                </a:gridCol>
              </a:tblGrid>
              <a:tr h="1669007">
                <a:tc>
                  <a:txBody>
                    <a:bodyPr/>
                    <a:lstStyle/>
                    <a:p>
                      <a:r>
                        <a:rPr lang="en-IN" sz="1900" b="1" dirty="0">
                          <a:solidFill>
                            <a:schemeClr val="bg1"/>
                          </a:solidFill>
                        </a:rPr>
                        <a:t>Methods:</a:t>
                      </a:r>
                    </a:p>
                    <a:p>
                      <a:endParaRPr lang="en-IN" sz="1900" b="1" dirty="0">
                        <a:solidFill>
                          <a:schemeClr val="bg1"/>
                        </a:solidFill>
                      </a:endParaRPr>
                    </a:p>
                    <a:p>
                      <a:r>
                        <a:rPr lang="en-IN" sz="1900" b="1" dirty="0">
                          <a:solidFill>
                            <a:schemeClr val="bg1"/>
                          </a:solidFill>
                        </a:rPr>
                        <a:t>Methods are like a python function. But it must be called  on an object.</a:t>
                      </a:r>
                    </a:p>
                  </a:txBody>
                  <a:tcPr marL="82918" marR="82918" marT="41460" marB="414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extLst>
                  <a:ext uri="{0D108BD9-81ED-4DB2-BD59-A6C34878D82A}">
                    <a16:rowId xmlns:a16="http://schemas.microsoft.com/office/drawing/2014/main" val="1049884403"/>
                  </a:ext>
                </a:extLst>
              </a:tr>
            </a:tbl>
          </a:graphicData>
        </a:graphic>
      </p:graphicFrame>
      <p:graphicFrame>
        <p:nvGraphicFramePr>
          <p:cNvPr id="8" name="Table 7">
            <a:extLst>
              <a:ext uri="{FF2B5EF4-FFF2-40B4-BE49-F238E27FC236}">
                <a16:creationId xmlns:a16="http://schemas.microsoft.com/office/drawing/2014/main" id="{6CC0B74A-51E0-49DE-8198-BE68A472CBD8}"/>
              </a:ext>
            </a:extLst>
          </p:cNvPr>
          <p:cNvGraphicFramePr>
            <a:graphicFrameLocks noGrp="1"/>
          </p:cNvGraphicFramePr>
          <p:nvPr>
            <p:extLst/>
          </p:nvPr>
        </p:nvGraphicFramePr>
        <p:xfrm>
          <a:off x="4717152" y="2646568"/>
          <a:ext cx="5535556" cy="3676028"/>
        </p:xfrm>
        <a:graphic>
          <a:graphicData uri="http://schemas.openxmlformats.org/drawingml/2006/table">
            <a:tbl>
              <a:tblPr/>
              <a:tblGrid>
                <a:gridCol w="5535556">
                  <a:extLst>
                    <a:ext uri="{9D8B030D-6E8A-4147-A177-3AD203B41FA5}">
                      <a16:colId xmlns:a16="http://schemas.microsoft.com/office/drawing/2014/main" val="2185942189"/>
                    </a:ext>
                  </a:extLst>
                </a:gridCol>
              </a:tblGrid>
              <a:tr h="3676028">
                <a:tc>
                  <a:txBody>
                    <a:bodyPr/>
                    <a:lstStyle/>
                    <a:p>
                      <a:r>
                        <a:rPr lang="en-IN" sz="1800" b="1" dirty="0">
                          <a:solidFill>
                            <a:schemeClr val="bg1"/>
                          </a:solidFill>
                          <a:latin typeface="Calibri" panose="020F0502020204030204" pitchFamily="34" charset="0"/>
                          <a:cs typeface="Calibri" panose="020F0502020204030204" pitchFamily="34" charset="0"/>
                        </a:rPr>
                        <a:t>Lambda and map function:</a:t>
                      </a:r>
                    </a:p>
                    <a:p>
                      <a:r>
                        <a:rPr lang="en-IN" sz="1800" b="1" dirty="0">
                          <a:solidFill>
                            <a:schemeClr val="bg1"/>
                          </a:solidFill>
                          <a:latin typeface="Calibri" panose="020F0502020204030204" pitchFamily="34" charset="0"/>
                          <a:cs typeface="Calibri" panose="020F0502020204030204" pitchFamily="34" charset="0"/>
                        </a:rPr>
                        <a:t>A lambda function is a small anonymous function. It can take any number of arguments, but can only have one expression.</a:t>
                      </a:r>
                    </a:p>
                    <a:p>
                      <a:r>
                        <a:rPr lang="en-IN" sz="1800" b="1" dirty="0">
                          <a:solidFill>
                            <a:schemeClr val="bg1"/>
                          </a:solidFill>
                          <a:highlight>
                            <a:srgbClr val="00FF00"/>
                          </a:highlight>
                          <a:latin typeface="Calibri" panose="020F0502020204030204" pitchFamily="34" charset="0"/>
                          <a:cs typeface="Calibri" panose="020F0502020204030204" pitchFamily="34" charset="0"/>
                        </a:rPr>
                        <a:t>Syntax:</a:t>
                      </a:r>
                    </a:p>
                    <a:p>
                      <a:r>
                        <a:rPr lang="en-IN" sz="1800" b="1" dirty="0">
                          <a:solidFill>
                            <a:schemeClr val="bg1"/>
                          </a:solidFill>
                          <a:highlight>
                            <a:srgbClr val="00FF00"/>
                          </a:highlight>
                          <a:latin typeface="Calibri" panose="020F0502020204030204" pitchFamily="34" charset="0"/>
                          <a:cs typeface="Calibri" panose="020F0502020204030204" pitchFamily="34" charset="0"/>
                        </a:rPr>
                        <a:t> lambda arguments: expression</a:t>
                      </a:r>
                    </a:p>
                    <a:p>
                      <a:r>
                        <a:rPr lang="en-IN" sz="1800" b="1" dirty="0">
                          <a:solidFill>
                            <a:schemeClr val="bg1"/>
                          </a:solidFill>
                          <a:latin typeface="Calibri" panose="020F0502020204030204" pitchFamily="34" charset="0"/>
                          <a:cs typeface="Calibri" panose="020F0502020204030204" pitchFamily="34" charset="0"/>
                        </a:rPr>
                        <a:t>Map function returns a list of the results after applying the given function to each item of a given </a:t>
                      </a:r>
                      <a:r>
                        <a:rPr lang="en-IN" sz="1800" b="1" dirty="0" err="1">
                          <a:solidFill>
                            <a:schemeClr val="bg1"/>
                          </a:solidFill>
                          <a:latin typeface="Calibri" panose="020F0502020204030204" pitchFamily="34" charset="0"/>
                          <a:cs typeface="Calibri" panose="020F0502020204030204" pitchFamily="34" charset="0"/>
                        </a:rPr>
                        <a:t>iterable</a:t>
                      </a:r>
                      <a:r>
                        <a:rPr lang="en-IN" sz="1800" b="1" dirty="0">
                          <a:solidFill>
                            <a:schemeClr val="bg1"/>
                          </a:solidFill>
                          <a:latin typeface="Calibri" panose="020F0502020204030204" pitchFamily="34" charset="0"/>
                          <a:cs typeface="Calibri" panose="020F0502020204030204" pitchFamily="34" charset="0"/>
                        </a:rPr>
                        <a:t>.</a:t>
                      </a:r>
                    </a:p>
                    <a:p>
                      <a:r>
                        <a:rPr lang="en-IN" sz="1800" b="1" dirty="0">
                          <a:solidFill>
                            <a:schemeClr val="bg1"/>
                          </a:solidFill>
                          <a:highlight>
                            <a:srgbClr val="00FF00"/>
                          </a:highlight>
                          <a:latin typeface="Calibri" panose="020F0502020204030204" pitchFamily="34" charset="0"/>
                          <a:cs typeface="Calibri" panose="020F0502020204030204" pitchFamily="34" charset="0"/>
                        </a:rPr>
                        <a:t>Syntax:</a:t>
                      </a:r>
                    </a:p>
                    <a:p>
                      <a:r>
                        <a:rPr lang="en-IN" sz="1800" b="1" dirty="0">
                          <a:solidFill>
                            <a:schemeClr val="bg1"/>
                          </a:solidFill>
                          <a:highlight>
                            <a:srgbClr val="00FF00"/>
                          </a:highlight>
                          <a:latin typeface="Calibri" panose="020F0502020204030204" pitchFamily="34" charset="0"/>
                          <a:cs typeface="Calibri" panose="020F0502020204030204" pitchFamily="34" charset="0"/>
                        </a:rPr>
                        <a:t>Map(</a:t>
                      </a:r>
                      <a:r>
                        <a:rPr lang="en-IN" sz="1800" b="1" dirty="0" err="1">
                          <a:solidFill>
                            <a:schemeClr val="bg1"/>
                          </a:solidFill>
                          <a:highlight>
                            <a:srgbClr val="00FF00"/>
                          </a:highlight>
                          <a:latin typeface="Calibri" panose="020F0502020204030204" pitchFamily="34" charset="0"/>
                          <a:cs typeface="Calibri" panose="020F0502020204030204" pitchFamily="34" charset="0"/>
                        </a:rPr>
                        <a:t>func,iter</a:t>
                      </a:r>
                      <a:r>
                        <a:rPr lang="en-IN" sz="1800" b="1" dirty="0">
                          <a:solidFill>
                            <a:schemeClr val="bg1"/>
                          </a:solidFill>
                          <a:highlight>
                            <a:srgbClr val="00FF00"/>
                          </a:highlight>
                          <a:latin typeface="Calibri" panose="020F0502020204030204" pitchFamily="34" charset="0"/>
                          <a:cs typeface="Calibri" panose="020F0502020204030204" pitchFamily="34" charset="0"/>
                        </a:rPr>
                        <a:t>)</a:t>
                      </a:r>
                    </a:p>
                  </a:txBody>
                  <a:tcPr marL="82918" marR="82918" marT="41460" marB="414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extLst>
                  <a:ext uri="{0D108BD9-81ED-4DB2-BD59-A6C34878D82A}">
                    <a16:rowId xmlns:a16="http://schemas.microsoft.com/office/drawing/2014/main" val="2993089491"/>
                  </a:ext>
                </a:extLst>
              </a:tr>
            </a:tbl>
          </a:graphicData>
        </a:graphic>
      </p:graphicFrame>
    </p:spTree>
    <p:extLst>
      <p:ext uri="{BB962C8B-B14F-4D97-AF65-F5344CB8AC3E}">
        <p14:creationId xmlns:p14="http://schemas.microsoft.com/office/powerpoint/2010/main" val="12385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163397B-795F-402D-B7D9-F7F24A25FC3B}"/>
              </a:ext>
            </a:extLst>
          </p:cNvPr>
          <p:cNvGraphicFramePr>
            <a:graphicFrameLocks noGrp="1"/>
          </p:cNvGraphicFramePr>
          <p:nvPr>
            <p:extLst/>
          </p:nvPr>
        </p:nvGraphicFramePr>
        <p:xfrm>
          <a:off x="716988" y="351346"/>
          <a:ext cx="5213989" cy="5580823"/>
        </p:xfrm>
        <a:graphic>
          <a:graphicData uri="http://schemas.openxmlformats.org/drawingml/2006/table">
            <a:tbl>
              <a:tblPr/>
              <a:tblGrid>
                <a:gridCol w="5213989">
                  <a:extLst>
                    <a:ext uri="{9D8B030D-6E8A-4147-A177-3AD203B41FA5}">
                      <a16:colId xmlns:a16="http://schemas.microsoft.com/office/drawing/2014/main" val="1924088339"/>
                    </a:ext>
                  </a:extLst>
                </a:gridCol>
              </a:tblGrid>
              <a:tr h="5580823">
                <a:tc>
                  <a:txBody>
                    <a:bodyPr/>
                    <a:lstStyle/>
                    <a:p>
                      <a:r>
                        <a:rPr lang="en-IN" sz="1600" b="1" dirty="0">
                          <a:solidFill>
                            <a:schemeClr val="bg1"/>
                          </a:solidFill>
                        </a:rPr>
                        <a:t>Files:</a:t>
                      </a:r>
                    </a:p>
                    <a:p>
                      <a:endParaRPr lang="en-IN" sz="1600" b="1" dirty="0">
                        <a:solidFill>
                          <a:schemeClr val="bg1"/>
                        </a:solidFill>
                      </a:endParaRPr>
                    </a:p>
                    <a:p>
                      <a:r>
                        <a:rPr lang="en-IN" sz="1600" b="1" dirty="0">
                          <a:solidFill>
                            <a:schemeClr val="bg1"/>
                          </a:solidFill>
                        </a:rPr>
                        <a:t>Read &amp; Write</a:t>
                      </a:r>
                    </a:p>
                    <a:p>
                      <a:endParaRPr lang="en-IN" sz="1600" b="1" dirty="0">
                        <a:solidFill>
                          <a:schemeClr val="bg1"/>
                        </a:solidFill>
                      </a:endParaRPr>
                    </a:p>
                    <a:p>
                      <a:r>
                        <a:rPr lang="en-IN" sz="1600" b="1" dirty="0">
                          <a:solidFill>
                            <a:schemeClr val="bg1"/>
                          </a:solidFill>
                        </a:rPr>
                        <a:t>To read from a file your program needs to open the file and then read the contents of the file. You can read the entire contents of the file ,by using ‘with’ statement.</a:t>
                      </a:r>
                    </a:p>
                    <a:p>
                      <a:r>
                        <a:rPr lang="en-IN" sz="1600" b="1" dirty="0">
                          <a:solidFill>
                            <a:schemeClr val="bg1"/>
                          </a:solidFill>
                          <a:highlight>
                            <a:srgbClr val="00FF00"/>
                          </a:highlight>
                        </a:rPr>
                        <a:t>with open(filename) as </a:t>
                      </a:r>
                      <a:r>
                        <a:rPr lang="en-IN" sz="1600" b="1" dirty="0" err="1">
                          <a:solidFill>
                            <a:schemeClr val="bg1"/>
                          </a:solidFill>
                          <a:highlight>
                            <a:srgbClr val="00FF00"/>
                          </a:highlight>
                        </a:rPr>
                        <a:t>f_obj</a:t>
                      </a:r>
                      <a:r>
                        <a:rPr lang="en-IN" sz="1600" b="1" dirty="0">
                          <a:solidFill>
                            <a:schemeClr val="bg1"/>
                          </a:solidFill>
                          <a:highlight>
                            <a:srgbClr val="00FF00"/>
                          </a:highlight>
                        </a:rPr>
                        <a:t>:</a:t>
                      </a:r>
                    </a:p>
                    <a:p>
                      <a:r>
                        <a:rPr lang="en-IN" sz="1600" b="1" dirty="0">
                          <a:solidFill>
                            <a:schemeClr val="bg1"/>
                          </a:solidFill>
                          <a:highlight>
                            <a:srgbClr val="00FF00"/>
                          </a:highlight>
                        </a:rPr>
                        <a:t>     contents=</a:t>
                      </a:r>
                      <a:r>
                        <a:rPr lang="en-IN" sz="1600" b="1" dirty="0" err="1">
                          <a:solidFill>
                            <a:schemeClr val="bg1"/>
                          </a:solidFill>
                          <a:highlight>
                            <a:srgbClr val="00FF00"/>
                          </a:highlight>
                        </a:rPr>
                        <a:t>f_obj.read</a:t>
                      </a:r>
                      <a:r>
                        <a:rPr lang="en-IN" sz="1600" b="1" dirty="0">
                          <a:solidFill>
                            <a:schemeClr val="bg1"/>
                          </a:solidFill>
                          <a:highlight>
                            <a:srgbClr val="00FF00"/>
                          </a:highlight>
                        </a:rPr>
                        <a:t>()   </a:t>
                      </a:r>
                    </a:p>
                    <a:p>
                      <a:endParaRPr lang="en-IN" sz="1600" b="1" dirty="0">
                        <a:solidFill>
                          <a:schemeClr val="bg1"/>
                        </a:solidFill>
                        <a:highlight>
                          <a:srgbClr val="00FF00"/>
                        </a:highlight>
                      </a:endParaRPr>
                    </a:p>
                    <a:p>
                      <a:endParaRPr lang="en-IN" sz="1600" b="1" dirty="0">
                        <a:solidFill>
                          <a:schemeClr val="bg1"/>
                        </a:solidFill>
                        <a:highlight>
                          <a:srgbClr val="00FF00"/>
                        </a:highlight>
                      </a:endParaRPr>
                    </a:p>
                    <a:p>
                      <a:endParaRPr lang="en-IN" sz="1600" b="1" dirty="0">
                        <a:solidFill>
                          <a:schemeClr val="bg1"/>
                        </a:solidFill>
                        <a:highlight>
                          <a:srgbClr val="00FF00"/>
                        </a:highlight>
                      </a:endParaRPr>
                    </a:p>
                    <a:p>
                      <a:r>
                        <a:rPr lang="en-IN" sz="1600" b="1" dirty="0">
                          <a:solidFill>
                            <a:schemeClr val="bg1"/>
                          </a:solidFill>
                        </a:rPr>
                        <a:t>Writing to an empty file.</a:t>
                      </a:r>
                    </a:p>
                    <a:p>
                      <a:r>
                        <a:rPr lang="en-IN" sz="1600" b="1" dirty="0">
                          <a:solidFill>
                            <a:schemeClr val="bg1"/>
                          </a:solidFill>
                        </a:rPr>
                        <a:t>filename = 'programming.txt' </a:t>
                      </a:r>
                    </a:p>
                    <a:p>
                      <a:r>
                        <a:rPr lang="en-IN" sz="1600" b="1" dirty="0">
                          <a:solidFill>
                            <a:schemeClr val="bg1"/>
                          </a:solidFill>
                          <a:highlight>
                            <a:srgbClr val="00FF00"/>
                          </a:highlight>
                        </a:rPr>
                        <a:t>with open(filename, 'w') as f:  </a:t>
                      </a:r>
                    </a:p>
                    <a:p>
                      <a:r>
                        <a:rPr lang="en-IN" sz="1600" b="1" dirty="0">
                          <a:solidFill>
                            <a:schemeClr val="bg1"/>
                          </a:solidFill>
                          <a:highlight>
                            <a:srgbClr val="00FF00"/>
                          </a:highlight>
                        </a:rPr>
                        <a:t>   </a:t>
                      </a:r>
                      <a:r>
                        <a:rPr lang="en-IN" sz="1600" b="1" dirty="0" err="1">
                          <a:solidFill>
                            <a:schemeClr val="bg1"/>
                          </a:solidFill>
                          <a:highlight>
                            <a:srgbClr val="00FF00"/>
                          </a:highlight>
                        </a:rPr>
                        <a:t>f.write</a:t>
                      </a:r>
                      <a:r>
                        <a:rPr lang="en-IN" sz="1600" b="1" dirty="0">
                          <a:solidFill>
                            <a:schemeClr val="bg1"/>
                          </a:solidFill>
                          <a:highlight>
                            <a:srgbClr val="00FF00"/>
                          </a:highlight>
                        </a:rPr>
                        <a:t>("I love programming!")             </a:t>
                      </a:r>
                    </a:p>
                  </a:txBody>
                  <a:tcPr marL="82918" marR="82918" marT="41459" marB="41459">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088052110"/>
                  </a:ext>
                </a:extLst>
              </a:tr>
            </a:tbl>
          </a:graphicData>
        </a:graphic>
      </p:graphicFrame>
      <p:graphicFrame>
        <p:nvGraphicFramePr>
          <p:cNvPr id="3" name="Table 2">
            <a:extLst>
              <a:ext uri="{FF2B5EF4-FFF2-40B4-BE49-F238E27FC236}">
                <a16:creationId xmlns:a16="http://schemas.microsoft.com/office/drawing/2014/main" id="{77AC824C-178F-4B07-85E4-58FE4E811B41}"/>
              </a:ext>
            </a:extLst>
          </p:cNvPr>
          <p:cNvGraphicFramePr>
            <a:graphicFrameLocks noGrp="1"/>
          </p:cNvGraphicFramePr>
          <p:nvPr>
            <p:extLst/>
          </p:nvPr>
        </p:nvGraphicFramePr>
        <p:xfrm>
          <a:off x="6096000" y="379454"/>
          <a:ext cx="5456529" cy="2672356"/>
        </p:xfrm>
        <a:graphic>
          <a:graphicData uri="http://schemas.openxmlformats.org/drawingml/2006/table">
            <a:tbl>
              <a:tblPr/>
              <a:tblGrid>
                <a:gridCol w="5456529">
                  <a:extLst>
                    <a:ext uri="{9D8B030D-6E8A-4147-A177-3AD203B41FA5}">
                      <a16:colId xmlns:a16="http://schemas.microsoft.com/office/drawing/2014/main" val="639329071"/>
                    </a:ext>
                  </a:extLst>
                </a:gridCol>
              </a:tblGrid>
              <a:tr h="2672356">
                <a:tc>
                  <a:txBody>
                    <a:bodyPr/>
                    <a:lstStyle/>
                    <a:p>
                      <a:r>
                        <a:rPr lang="en-IN" sz="1600" b="1" dirty="0">
                          <a:solidFill>
                            <a:schemeClr val="bg1"/>
                          </a:solidFill>
                        </a:rPr>
                        <a:t>List slicing:</a:t>
                      </a:r>
                    </a:p>
                    <a:p>
                      <a:endParaRPr lang="en-IN" sz="1600" b="1" dirty="0">
                        <a:solidFill>
                          <a:schemeClr val="bg1"/>
                        </a:solidFill>
                      </a:endParaRPr>
                    </a:p>
                    <a:p>
                      <a:r>
                        <a:rPr lang="en-IN" sz="1600" b="1" dirty="0">
                          <a:solidFill>
                            <a:schemeClr val="bg1"/>
                          </a:solidFill>
                        </a:rPr>
                        <a:t>A portion of a list is called a slice. To slice a list start with the index of the first item you want, then add a colon and the index after the last item you want. Leave off the first index to start at the beginning of the list, and leave off the last index to slice through the end of the list</a:t>
                      </a:r>
                      <a:r>
                        <a:rPr lang="en-IN" sz="1600" dirty="0"/>
                        <a:t>.</a:t>
                      </a:r>
                    </a:p>
                    <a:p>
                      <a:endParaRPr lang="en-IN" sz="1600" dirty="0"/>
                    </a:p>
                    <a:p>
                      <a:r>
                        <a:rPr lang="en-IN" sz="1600" b="1" dirty="0">
                          <a:solidFill>
                            <a:schemeClr val="bg1"/>
                          </a:solidFill>
                          <a:highlight>
                            <a:srgbClr val="00FF00"/>
                          </a:highlight>
                        </a:rPr>
                        <a:t>L1[</a:t>
                      </a:r>
                      <a:r>
                        <a:rPr lang="en-IN" sz="1600" b="1" dirty="0" err="1">
                          <a:solidFill>
                            <a:schemeClr val="bg1"/>
                          </a:solidFill>
                          <a:highlight>
                            <a:srgbClr val="00FF00"/>
                          </a:highlight>
                        </a:rPr>
                        <a:t>start:end</a:t>
                      </a:r>
                      <a:r>
                        <a:rPr lang="en-IN" sz="1600" b="1" dirty="0">
                          <a:solidFill>
                            <a:schemeClr val="bg1"/>
                          </a:solidFill>
                          <a:highlight>
                            <a:srgbClr val="00FF00"/>
                          </a:highlight>
                        </a:rPr>
                        <a:t>]</a:t>
                      </a:r>
                    </a:p>
                  </a:txBody>
                  <a:tcPr marL="82918" marR="82918" marT="41459" marB="41459">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extLst>
                  <a:ext uri="{0D108BD9-81ED-4DB2-BD59-A6C34878D82A}">
                    <a16:rowId xmlns:a16="http://schemas.microsoft.com/office/drawing/2014/main" val="474791261"/>
                  </a:ext>
                </a:extLst>
              </a:tr>
            </a:tbl>
          </a:graphicData>
        </a:graphic>
      </p:graphicFrame>
      <p:graphicFrame>
        <p:nvGraphicFramePr>
          <p:cNvPr id="4" name="Table 3">
            <a:extLst>
              <a:ext uri="{FF2B5EF4-FFF2-40B4-BE49-F238E27FC236}">
                <a16:creationId xmlns:a16="http://schemas.microsoft.com/office/drawing/2014/main" id="{01D1B810-CC3E-4108-A437-9DA00451B27D}"/>
              </a:ext>
            </a:extLst>
          </p:cNvPr>
          <p:cNvGraphicFramePr>
            <a:graphicFrameLocks noGrp="1"/>
          </p:cNvGraphicFramePr>
          <p:nvPr>
            <p:extLst/>
          </p:nvPr>
        </p:nvGraphicFramePr>
        <p:xfrm>
          <a:off x="6097173" y="3429000"/>
          <a:ext cx="5595785" cy="2503170"/>
        </p:xfrm>
        <a:graphic>
          <a:graphicData uri="http://schemas.openxmlformats.org/drawingml/2006/table">
            <a:tbl>
              <a:tblPr/>
              <a:tblGrid>
                <a:gridCol w="5595785">
                  <a:extLst>
                    <a:ext uri="{9D8B030D-6E8A-4147-A177-3AD203B41FA5}">
                      <a16:colId xmlns:a16="http://schemas.microsoft.com/office/drawing/2014/main" val="1385922945"/>
                    </a:ext>
                  </a:extLst>
                </a:gridCol>
              </a:tblGrid>
              <a:tr h="2503170">
                <a:tc>
                  <a:txBody>
                    <a:bodyPr/>
                    <a:lstStyle/>
                    <a:p>
                      <a:r>
                        <a:rPr lang="en-IN" sz="1600" b="1" dirty="0">
                          <a:solidFill>
                            <a:schemeClr val="bg1"/>
                          </a:solidFill>
                        </a:rPr>
                        <a:t>List Comprehension:</a:t>
                      </a:r>
                    </a:p>
                    <a:p>
                      <a:endParaRPr lang="en-IN" sz="1600" b="1" dirty="0">
                        <a:solidFill>
                          <a:schemeClr val="bg1"/>
                        </a:solidFill>
                      </a:endParaRPr>
                    </a:p>
                    <a:p>
                      <a:r>
                        <a:rPr lang="en-IN" sz="1600" b="1" dirty="0">
                          <a:solidFill>
                            <a:schemeClr val="bg1"/>
                          </a:solidFill>
                        </a:rPr>
                        <a:t>To write a comprehension, define an expression for the values you want to store in the list. Then write a for loop to generate input values needed to make the list.</a:t>
                      </a:r>
                    </a:p>
                    <a:p>
                      <a:r>
                        <a:rPr lang="en-IN" sz="1600" b="1" dirty="0">
                          <a:solidFill>
                            <a:schemeClr val="bg1"/>
                          </a:solidFill>
                        </a:rPr>
                        <a:t>           A one line expression of a for loop</a:t>
                      </a:r>
                    </a:p>
                    <a:p>
                      <a:endParaRPr lang="en-IN" sz="1600" b="1" dirty="0">
                        <a:solidFill>
                          <a:schemeClr val="bg1"/>
                        </a:solidFill>
                      </a:endParaRPr>
                    </a:p>
                    <a:p>
                      <a:r>
                        <a:rPr lang="en-IN" sz="1600" b="1" dirty="0">
                          <a:solidFill>
                            <a:schemeClr val="bg1"/>
                          </a:solidFill>
                          <a:highlight>
                            <a:srgbClr val="00FF00"/>
                          </a:highlight>
                        </a:rPr>
                        <a:t>squares = [x**2 for x in range(1, 11)]  </a:t>
                      </a:r>
                    </a:p>
                  </a:txBody>
                  <a:tcPr marL="82918" marR="82918" marT="41459" marB="41459">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extLst>
                  <a:ext uri="{0D108BD9-81ED-4DB2-BD59-A6C34878D82A}">
                    <a16:rowId xmlns:a16="http://schemas.microsoft.com/office/drawing/2014/main" val="3233924221"/>
                  </a:ext>
                </a:extLst>
              </a:tr>
            </a:tbl>
          </a:graphicData>
        </a:graphic>
      </p:graphicFrame>
    </p:spTree>
    <p:extLst>
      <p:ext uri="{BB962C8B-B14F-4D97-AF65-F5344CB8AC3E}">
        <p14:creationId xmlns:p14="http://schemas.microsoft.com/office/powerpoint/2010/main" val="4199063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063B74E-E2ED-43A0-A0B1-BFB7A7270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82" y="1316227"/>
            <a:ext cx="10904637" cy="4225547"/>
          </a:xfrm>
          <a:prstGeom prst="rect">
            <a:avLst/>
          </a:prstGeom>
          <a:solidFill>
            <a:schemeClr val="accent6">
              <a:lumMod val="60000"/>
              <a:lumOff val="40000"/>
            </a:schemeClr>
          </a:solidFill>
        </p:spPr>
      </p:pic>
    </p:spTree>
    <p:extLst>
      <p:ext uri="{BB962C8B-B14F-4D97-AF65-F5344CB8AC3E}">
        <p14:creationId xmlns:p14="http://schemas.microsoft.com/office/powerpoint/2010/main" val="264395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DDCE8-030F-449E-8DBA-4BF650DBE297}"/>
              </a:ext>
            </a:extLst>
          </p:cNvPr>
          <p:cNvSpPr>
            <a:spLocks noGrp="1"/>
          </p:cNvSpPr>
          <p:nvPr>
            <p:ph type="title"/>
          </p:nvPr>
        </p:nvSpPr>
        <p:spPr/>
        <p:txBody>
          <a:bodyPr/>
          <a:lstStyle/>
          <a:p>
            <a:r>
              <a:rPr lang="en-IN" dirty="0"/>
              <a:t>What is Data Science</a:t>
            </a:r>
          </a:p>
        </p:txBody>
      </p:sp>
      <p:sp>
        <p:nvSpPr>
          <p:cNvPr id="3" name="Content Placeholder 2">
            <a:extLst>
              <a:ext uri="{FF2B5EF4-FFF2-40B4-BE49-F238E27FC236}">
                <a16:creationId xmlns:a16="http://schemas.microsoft.com/office/drawing/2014/main" id="{61B71B89-F384-4071-8589-A8475C74EEE4}"/>
              </a:ext>
            </a:extLst>
          </p:cNvPr>
          <p:cNvSpPr>
            <a:spLocks noGrp="1"/>
          </p:cNvSpPr>
          <p:nvPr>
            <p:ph idx="1"/>
          </p:nvPr>
        </p:nvSpPr>
        <p:spPr>
          <a:xfrm>
            <a:off x="838200" y="1484243"/>
            <a:ext cx="10515600" cy="5008632"/>
          </a:xfrm>
          <a:solidFill>
            <a:schemeClr val="accent6">
              <a:lumMod val="60000"/>
              <a:lumOff val="40000"/>
            </a:schemeClr>
          </a:solidFill>
        </p:spPr>
        <p:txBody>
          <a:bodyPr/>
          <a:lstStyle/>
          <a:p>
            <a:endParaRPr lang="en-IN" dirty="0"/>
          </a:p>
          <a:p>
            <a:endParaRPr lang="en-IN" dirty="0"/>
          </a:p>
          <a:p>
            <a:pPr marL="0" indent="0">
              <a:buNone/>
            </a:pPr>
            <a:r>
              <a:rPr lang="en-IN" dirty="0"/>
              <a:t>        </a:t>
            </a:r>
          </a:p>
          <a:p>
            <a:pPr marL="0" indent="0">
              <a:buNone/>
            </a:pPr>
            <a:r>
              <a:rPr lang="en-IN" dirty="0"/>
              <a:t>       Data science is the study of data. It involves developing methods of</a:t>
            </a:r>
          </a:p>
          <a:p>
            <a:pPr marL="0" indent="0">
              <a:buNone/>
            </a:pPr>
            <a:r>
              <a:rPr lang="en-IN" dirty="0"/>
              <a:t> recording, storing, and analysing data to effectively extract useful</a:t>
            </a:r>
          </a:p>
          <a:p>
            <a:pPr marL="0" indent="0">
              <a:buNone/>
            </a:pPr>
            <a:r>
              <a:rPr lang="en-IN" dirty="0"/>
              <a:t> information. The goal of data science is to gain insights and knowledge</a:t>
            </a:r>
          </a:p>
          <a:p>
            <a:pPr marL="0" indent="0">
              <a:buNone/>
            </a:pPr>
            <a:r>
              <a:rPr lang="en-IN" dirty="0"/>
              <a:t> from any type of data — both structured and unstructured.</a:t>
            </a:r>
          </a:p>
        </p:txBody>
      </p:sp>
    </p:spTree>
    <p:extLst>
      <p:ext uri="{BB962C8B-B14F-4D97-AF65-F5344CB8AC3E}">
        <p14:creationId xmlns:p14="http://schemas.microsoft.com/office/powerpoint/2010/main" val="433157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D338C22A-3A3D-46B2-BD27-374DAAA29C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6274" y="673768"/>
            <a:ext cx="10130589" cy="5101390"/>
          </a:xfrm>
        </p:spPr>
      </p:pic>
      <p:sp>
        <p:nvSpPr>
          <p:cNvPr id="2" name="TextBox 1">
            <a:extLst>
              <a:ext uri="{FF2B5EF4-FFF2-40B4-BE49-F238E27FC236}">
                <a16:creationId xmlns:a16="http://schemas.microsoft.com/office/drawing/2014/main" id="{259127B1-0C7E-4087-B4B8-8A1F85CC0B6B}"/>
              </a:ext>
            </a:extLst>
          </p:cNvPr>
          <p:cNvSpPr txBox="1"/>
          <p:nvPr/>
        </p:nvSpPr>
        <p:spPr>
          <a:xfrm>
            <a:off x="9475470" y="5198582"/>
            <a:ext cx="1234440" cy="369332"/>
          </a:xfrm>
          <a:prstGeom prst="rect">
            <a:avLst/>
          </a:prstGeom>
          <a:solidFill>
            <a:schemeClr val="bg1"/>
          </a:solidFill>
        </p:spPr>
        <p:txBody>
          <a:bodyPr wrap="square" rtlCol="0">
            <a:spAutoFit/>
          </a:bodyPr>
          <a:lstStyle/>
          <a:p>
            <a:endParaRPr lang="en-IN" dirty="0"/>
          </a:p>
        </p:txBody>
      </p:sp>
      <p:sp>
        <p:nvSpPr>
          <p:cNvPr id="3" name="TextBox 2">
            <a:extLst>
              <a:ext uri="{FF2B5EF4-FFF2-40B4-BE49-F238E27FC236}">
                <a16:creationId xmlns:a16="http://schemas.microsoft.com/office/drawing/2014/main" id="{51638AB5-3162-4A2D-ACCA-BFDD6592F975}"/>
              </a:ext>
            </a:extLst>
          </p:cNvPr>
          <p:cNvSpPr txBox="1"/>
          <p:nvPr/>
        </p:nvSpPr>
        <p:spPr>
          <a:xfrm>
            <a:off x="3909060" y="1874520"/>
            <a:ext cx="4137660" cy="646331"/>
          </a:xfrm>
          <a:prstGeom prst="rect">
            <a:avLst/>
          </a:prstGeom>
          <a:solidFill>
            <a:schemeClr val="accent1">
              <a:lumMod val="40000"/>
              <a:lumOff val="60000"/>
            </a:schemeClr>
          </a:solidFill>
        </p:spPr>
        <p:txBody>
          <a:bodyPr wrap="square" rtlCol="0">
            <a:spAutoFit/>
          </a:bodyPr>
          <a:lstStyle/>
          <a:p>
            <a:r>
              <a:rPr lang="en-IN" dirty="0"/>
              <a:t>Suppose you have discussed to buy furniture online for your office</a:t>
            </a:r>
          </a:p>
        </p:txBody>
      </p:sp>
      <p:sp>
        <p:nvSpPr>
          <p:cNvPr id="4" name="TextBox 3">
            <a:extLst>
              <a:ext uri="{FF2B5EF4-FFF2-40B4-BE49-F238E27FC236}">
                <a16:creationId xmlns:a16="http://schemas.microsoft.com/office/drawing/2014/main" id="{6A3C3B2F-14F8-4953-A8C4-6D30AA1310E3}"/>
              </a:ext>
            </a:extLst>
          </p:cNvPr>
          <p:cNvSpPr txBox="1"/>
          <p:nvPr/>
        </p:nvSpPr>
        <p:spPr>
          <a:xfrm>
            <a:off x="3909060" y="4686300"/>
            <a:ext cx="4137660" cy="369332"/>
          </a:xfrm>
          <a:prstGeom prst="rect">
            <a:avLst/>
          </a:prstGeom>
          <a:solidFill>
            <a:schemeClr val="accent1">
              <a:lumMod val="40000"/>
              <a:lumOff val="60000"/>
            </a:schemeClr>
          </a:solidFill>
        </p:spPr>
        <p:txBody>
          <a:bodyPr wrap="square" rtlCol="0">
            <a:spAutoFit/>
          </a:bodyPr>
          <a:lstStyle/>
          <a:p>
            <a:r>
              <a:rPr lang="en-IN"/>
              <a:t>How do you choose the right website?</a:t>
            </a:r>
            <a:endParaRPr lang="en-IN" dirty="0"/>
          </a:p>
        </p:txBody>
      </p:sp>
    </p:spTree>
    <p:extLst>
      <p:ext uri="{BB962C8B-B14F-4D97-AF65-F5344CB8AC3E}">
        <p14:creationId xmlns:p14="http://schemas.microsoft.com/office/powerpoint/2010/main" val="170504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79F135AB-2E8D-4F15-A478-45AA68F0F2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6886" y="859008"/>
            <a:ext cx="10372640" cy="4881489"/>
          </a:xfrm>
        </p:spPr>
      </p:pic>
      <p:sp>
        <p:nvSpPr>
          <p:cNvPr id="6" name="TextBox 5">
            <a:extLst>
              <a:ext uri="{FF2B5EF4-FFF2-40B4-BE49-F238E27FC236}">
                <a16:creationId xmlns:a16="http://schemas.microsoft.com/office/drawing/2014/main" id="{FBCBBD39-49E8-4F31-B1FF-F9510DE80110}"/>
              </a:ext>
            </a:extLst>
          </p:cNvPr>
          <p:cNvSpPr txBox="1"/>
          <p:nvPr/>
        </p:nvSpPr>
        <p:spPr>
          <a:xfrm>
            <a:off x="2466474" y="1852863"/>
            <a:ext cx="1888958" cy="461665"/>
          </a:xfrm>
          <a:prstGeom prst="rect">
            <a:avLst/>
          </a:prstGeom>
          <a:solidFill>
            <a:schemeClr val="bg1"/>
          </a:solidFill>
        </p:spPr>
        <p:txBody>
          <a:bodyPr wrap="square" rtlCol="0">
            <a:spAutoFit/>
          </a:bodyPr>
          <a:lstStyle/>
          <a:p>
            <a:r>
              <a:rPr lang="en-IN" sz="1200" b="1" dirty="0"/>
              <a:t>Want to buy online furniture?</a:t>
            </a:r>
          </a:p>
        </p:txBody>
      </p:sp>
      <p:sp>
        <p:nvSpPr>
          <p:cNvPr id="7" name="TextBox 6">
            <a:extLst>
              <a:ext uri="{FF2B5EF4-FFF2-40B4-BE49-F238E27FC236}">
                <a16:creationId xmlns:a16="http://schemas.microsoft.com/office/drawing/2014/main" id="{2DD355C5-1320-44F2-A0DB-795576184C2C}"/>
              </a:ext>
            </a:extLst>
          </p:cNvPr>
          <p:cNvSpPr txBox="1"/>
          <p:nvPr/>
        </p:nvSpPr>
        <p:spPr>
          <a:xfrm>
            <a:off x="5399174" y="1852863"/>
            <a:ext cx="1780672" cy="430887"/>
          </a:xfrm>
          <a:prstGeom prst="rect">
            <a:avLst/>
          </a:prstGeom>
          <a:solidFill>
            <a:schemeClr val="accent5">
              <a:lumMod val="20000"/>
              <a:lumOff val="80000"/>
            </a:schemeClr>
          </a:solidFill>
        </p:spPr>
        <p:txBody>
          <a:bodyPr wrap="square" rtlCol="0">
            <a:spAutoFit/>
          </a:bodyPr>
          <a:lstStyle/>
          <a:p>
            <a:r>
              <a:rPr lang="en-IN" sz="1100" b="1" dirty="0"/>
              <a:t>Does Website sell furniture?</a:t>
            </a:r>
          </a:p>
        </p:txBody>
      </p:sp>
      <p:sp>
        <p:nvSpPr>
          <p:cNvPr id="8" name="TextBox 7">
            <a:extLst>
              <a:ext uri="{FF2B5EF4-FFF2-40B4-BE49-F238E27FC236}">
                <a16:creationId xmlns:a16="http://schemas.microsoft.com/office/drawing/2014/main" id="{B6B409F6-8902-4E4D-9DE3-523D43BE6665}"/>
              </a:ext>
            </a:extLst>
          </p:cNvPr>
          <p:cNvSpPr txBox="1"/>
          <p:nvPr/>
        </p:nvSpPr>
        <p:spPr>
          <a:xfrm>
            <a:off x="5305930" y="2318448"/>
            <a:ext cx="445165" cy="230832"/>
          </a:xfrm>
          <a:prstGeom prst="rect">
            <a:avLst/>
          </a:prstGeom>
          <a:solidFill>
            <a:schemeClr val="bg1">
              <a:lumMod val="95000"/>
            </a:schemeClr>
          </a:solidFill>
        </p:spPr>
        <p:txBody>
          <a:bodyPr wrap="square" rtlCol="0">
            <a:spAutoFit/>
          </a:bodyPr>
          <a:lstStyle/>
          <a:p>
            <a:r>
              <a:rPr lang="en-IN" sz="900" dirty="0"/>
              <a:t>Yes</a:t>
            </a:r>
          </a:p>
        </p:txBody>
      </p:sp>
      <p:sp>
        <p:nvSpPr>
          <p:cNvPr id="13" name="TextBox 12">
            <a:extLst>
              <a:ext uri="{FF2B5EF4-FFF2-40B4-BE49-F238E27FC236}">
                <a16:creationId xmlns:a16="http://schemas.microsoft.com/office/drawing/2014/main" id="{C6DA88A9-B9C9-467C-AA88-6D4FAF06CE08}"/>
              </a:ext>
            </a:extLst>
          </p:cNvPr>
          <p:cNvSpPr txBox="1"/>
          <p:nvPr/>
        </p:nvSpPr>
        <p:spPr>
          <a:xfrm flipH="1">
            <a:off x="6617373" y="2318448"/>
            <a:ext cx="469229" cy="246221"/>
          </a:xfrm>
          <a:prstGeom prst="rect">
            <a:avLst/>
          </a:prstGeom>
          <a:solidFill>
            <a:schemeClr val="bg1">
              <a:lumMod val="95000"/>
            </a:schemeClr>
          </a:solidFill>
        </p:spPr>
        <p:txBody>
          <a:bodyPr wrap="square" rtlCol="0">
            <a:spAutoFit/>
          </a:bodyPr>
          <a:lstStyle/>
          <a:p>
            <a:r>
              <a:rPr lang="en-IN" sz="1000" dirty="0"/>
              <a:t>No</a:t>
            </a:r>
          </a:p>
        </p:txBody>
      </p:sp>
      <p:sp>
        <p:nvSpPr>
          <p:cNvPr id="2" name="TextBox 1">
            <a:extLst>
              <a:ext uri="{FF2B5EF4-FFF2-40B4-BE49-F238E27FC236}">
                <a16:creationId xmlns:a16="http://schemas.microsoft.com/office/drawing/2014/main" id="{AC4C5516-3C41-4C33-A574-49482AA532F0}"/>
              </a:ext>
            </a:extLst>
          </p:cNvPr>
          <p:cNvSpPr txBox="1"/>
          <p:nvPr/>
        </p:nvSpPr>
        <p:spPr>
          <a:xfrm>
            <a:off x="9566910" y="5006340"/>
            <a:ext cx="1485900" cy="468630"/>
          </a:xfrm>
          <a:prstGeom prst="rect">
            <a:avLst/>
          </a:prstGeom>
          <a:solidFill>
            <a:schemeClr val="bg1"/>
          </a:solidFill>
        </p:spPr>
        <p:txBody>
          <a:bodyPr wrap="square" rtlCol="0">
            <a:spAutoFit/>
          </a:bodyPr>
          <a:lstStyle/>
          <a:p>
            <a:endParaRPr lang="en-IN" dirty="0"/>
          </a:p>
        </p:txBody>
      </p:sp>
      <p:sp>
        <p:nvSpPr>
          <p:cNvPr id="3" name="TextBox 2">
            <a:extLst>
              <a:ext uri="{FF2B5EF4-FFF2-40B4-BE49-F238E27FC236}">
                <a16:creationId xmlns:a16="http://schemas.microsoft.com/office/drawing/2014/main" id="{A6B976F2-F67C-4BE5-93C6-BC62BE0D5ABA}"/>
              </a:ext>
            </a:extLst>
          </p:cNvPr>
          <p:cNvSpPr txBox="1"/>
          <p:nvPr/>
        </p:nvSpPr>
        <p:spPr>
          <a:xfrm>
            <a:off x="4355432" y="2857500"/>
            <a:ext cx="1645318" cy="276999"/>
          </a:xfrm>
          <a:prstGeom prst="rect">
            <a:avLst/>
          </a:prstGeom>
          <a:solidFill>
            <a:schemeClr val="accent5">
              <a:lumMod val="20000"/>
              <a:lumOff val="80000"/>
            </a:schemeClr>
          </a:solidFill>
        </p:spPr>
        <p:txBody>
          <a:bodyPr wrap="square" rtlCol="0">
            <a:spAutoFit/>
          </a:bodyPr>
          <a:lstStyle/>
          <a:p>
            <a:r>
              <a:rPr lang="en-IN" sz="1200" b="1" dirty="0"/>
              <a:t>Rating &gt; 4 out of 5</a:t>
            </a:r>
          </a:p>
        </p:txBody>
      </p:sp>
      <p:sp>
        <p:nvSpPr>
          <p:cNvPr id="4" name="TextBox 3">
            <a:extLst>
              <a:ext uri="{FF2B5EF4-FFF2-40B4-BE49-F238E27FC236}">
                <a16:creationId xmlns:a16="http://schemas.microsoft.com/office/drawing/2014/main" id="{AAEDF7A6-E4B7-4112-88E5-B12D3F1DC9E0}"/>
              </a:ext>
            </a:extLst>
          </p:cNvPr>
          <p:cNvSpPr txBox="1"/>
          <p:nvPr/>
        </p:nvSpPr>
        <p:spPr>
          <a:xfrm>
            <a:off x="6244390" y="2857500"/>
            <a:ext cx="1173680" cy="276999"/>
          </a:xfrm>
          <a:prstGeom prst="rect">
            <a:avLst/>
          </a:prstGeom>
          <a:solidFill>
            <a:schemeClr val="bg2">
              <a:lumMod val="75000"/>
            </a:schemeClr>
          </a:solidFill>
        </p:spPr>
        <p:txBody>
          <a:bodyPr wrap="square" rtlCol="0">
            <a:spAutoFit/>
          </a:bodyPr>
          <a:lstStyle/>
          <a:p>
            <a:r>
              <a:rPr lang="en-IN" sz="1200" b="1" dirty="0"/>
              <a:t>Close Website</a:t>
            </a:r>
          </a:p>
        </p:txBody>
      </p:sp>
      <p:sp>
        <p:nvSpPr>
          <p:cNvPr id="10" name="TextBox 9">
            <a:extLst>
              <a:ext uri="{FF2B5EF4-FFF2-40B4-BE49-F238E27FC236}">
                <a16:creationId xmlns:a16="http://schemas.microsoft.com/office/drawing/2014/main" id="{F791C626-588F-4D65-8057-1D680305C5A7}"/>
              </a:ext>
            </a:extLst>
          </p:cNvPr>
          <p:cNvSpPr txBox="1"/>
          <p:nvPr/>
        </p:nvSpPr>
        <p:spPr>
          <a:xfrm>
            <a:off x="5497830" y="3240718"/>
            <a:ext cx="502920" cy="276999"/>
          </a:xfrm>
          <a:prstGeom prst="rect">
            <a:avLst/>
          </a:prstGeom>
          <a:solidFill>
            <a:schemeClr val="bg1"/>
          </a:solidFill>
        </p:spPr>
        <p:txBody>
          <a:bodyPr wrap="square" rtlCol="0">
            <a:spAutoFit/>
          </a:bodyPr>
          <a:lstStyle/>
          <a:p>
            <a:r>
              <a:rPr lang="en-IN" sz="1200" b="1" dirty="0"/>
              <a:t>yes</a:t>
            </a:r>
          </a:p>
        </p:txBody>
      </p:sp>
      <p:sp>
        <p:nvSpPr>
          <p:cNvPr id="11" name="TextBox 10">
            <a:extLst>
              <a:ext uri="{FF2B5EF4-FFF2-40B4-BE49-F238E27FC236}">
                <a16:creationId xmlns:a16="http://schemas.microsoft.com/office/drawing/2014/main" id="{81BC1DD6-0F87-4303-987B-FF40686C8C07}"/>
              </a:ext>
            </a:extLst>
          </p:cNvPr>
          <p:cNvSpPr txBox="1"/>
          <p:nvPr/>
        </p:nvSpPr>
        <p:spPr>
          <a:xfrm>
            <a:off x="4240530" y="3226832"/>
            <a:ext cx="502920" cy="276999"/>
          </a:xfrm>
          <a:prstGeom prst="rect">
            <a:avLst/>
          </a:prstGeom>
          <a:solidFill>
            <a:schemeClr val="bg1"/>
          </a:solidFill>
        </p:spPr>
        <p:txBody>
          <a:bodyPr wrap="square" rtlCol="0">
            <a:spAutoFit/>
          </a:bodyPr>
          <a:lstStyle/>
          <a:p>
            <a:r>
              <a:rPr lang="en-IN" sz="1200" b="1" dirty="0"/>
              <a:t>No</a:t>
            </a:r>
          </a:p>
        </p:txBody>
      </p:sp>
      <p:sp>
        <p:nvSpPr>
          <p:cNvPr id="12" name="TextBox 11">
            <a:extLst>
              <a:ext uri="{FF2B5EF4-FFF2-40B4-BE49-F238E27FC236}">
                <a16:creationId xmlns:a16="http://schemas.microsoft.com/office/drawing/2014/main" id="{D0E3791F-59E7-48D7-B763-2F8E36C0923B}"/>
              </a:ext>
            </a:extLst>
          </p:cNvPr>
          <p:cNvSpPr txBox="1"/>
          <p:nvPr/>
        </p:nvSpPr>
        <p:spPr>
          <a:xfrm>
            <a:off x="3177540" y="3755961"/>
            <a:ext cx="1314450" cy="276999"/>
          </a:xfrm>
          <a:prstGeom prst="rect">
            <a:avLst/>
          </a:prstGeom>
          <a:solidFill>
            <a:schemeClr val="bg2">
              <a:lumMod val="75000"/>
            </a:schemeClr>
          </a:solidFill>
        </p:spPr>
        <p:txBody>
          <a:bodyPr wrap="square" rtlCol="0">
            <a:spAutoFit/>
          </a:bodyPr>
          <a:lstStyle/>
          <a:p>
            <a:r>
              <a:rPr lang="en-IN" sz="1200" b="1" dirty="0"/>
              <a:t>Close Website</a:t>
            </a:r>
          </a:p>
        </p:txBody>
      </p:sp>
      <p:sp>
        <p:nvSpPr>
          <p:cNvPr id="14" name="TextBox 13">
            <a:extLst>
              <a:ext uri="{FF2B5EF4-FFF2-40B4-BE49-F238E27FC236}">
                <a16:creationId xmlns:a16="http://schemas.microsoft.com/office/drawing/2014/main" id="{C74D8B2E-4C45-4BFD-A524-75232C4F785C}"/>
              </a:ext>
            </a:extLst>
          </p:cNvPr>
          <p:cNvSpPr txBox="1"/>
          <p:nvPr/>
        </p:nvSpPr>
        <p:spPr>
          <a:xfrm>
            <a:off x="4240530" y="4697730"/>
            <a:ext cx="1314450" cy="276999"/>
          </a:xfrm>
          <a:prstGeom prst="rect">
            <a:avLst/>
          </a:prstGeom>
          <a:solidFill>
            <a:schemeClr val="bg2">
              <a:lumMod val="75000"/>
            </a:schemeClr>
          </a:solidFill>
        </p:spPr>
        <p:txBody>
          <a:bodyPr wrap="square" rtlCol="0">
            <a:spAutoFit/>
          </a:bodyPr>
          <a:lstStyle/>
          <a:p>
            <a:r>
              <a:rPr lang="en-IN" sz="1200" b="1" dirty="0"/>
              <a:t>Close Website</a:t>
            </a:r>
          </a:p>
        </p:txBody>
      </p:sp>
      <p:sp>
        <p:nvSpPr>
          <p:cNvPr id="15" name="TextBox 14">
            <a:extLst>
              <a:ext uri="{FF2B5EF4-FFF2-40B4-BE49-F238E27FC236}">
                <a16:creationId xmlns:a16="http://schemas.microsoft.com/office/drawing/2014/main" id="{57C94238-50C6-4678-872F-68301C45B2D9}"/>
              </a:ext>
            </a:extLst>
          </p:cNvPr>
          <p:cNvSpPr txBox="1"/>
          <p:nvPr/>
        </p:nvSpPr>
        <p:spPr>
          <a:xfrm>
            <a:off x="6096000" y="4697730"/>
            <a:ext cx="1322070" cy="276999"/>
          </a:xfrm>
          <a:prstGeom prst="rect">
            <a:avLst/>
          </a:prstGeom>
          <a:solidFill>
            <a:schemeClr val="bg2">
              <a:lumMod val="75000"/>
            </a:schemeClr>
          </a:solidFill>
        </p:spPr>
        <p:txBody>
          <a:bodyPr wrap="square" rtlCol="0">
            <a:spAutoFit/>
          </a:bodyPr>
          <a:lstStyle/>
          <a:p>
            <a:r>
              <a:rPr lang="en-IN" sz="1200" b="1" dirty="0"/>
              <a:t>Purchase Product</a:t>
            </a:r>
          </a:p>
        </p:txBody>
      </p:sp>
      <p:sp>
        <p:nvSpPr>
          <p:cNvPr id="16" name="TextBox 15">
            <a:extLst>
              <a:ext uri="{FF2B5EF4-FFF2-40B4-BE49-F238E27FC236}">
                <a16:creationId xmlns:a16="http://schemas.microsoft.com/office/drawing/2014/main" id="{6457A9B4-6DDF-45D5-8459-FC9BF1C5DCAD}"/>
              </a:ext>
            </a:extLst>
          </p:cNvPr>
          <p:cNvSpPr txBox="1"/>
          <p:nvPr/>
        </p:nvSpPr>
        <p:spPr>
          <a:xfrm>
            <a:off x="5006340" y="3755961"/>
            <a:ext cx="1417320" cy="276999"/>
          </a:xfrm>
          <a:prstGeom prst="rect">
            <a:avLst/>
          </a:prstGeom>
          <a:solidFill>
            <a:schemeClr val="accent5">
              <a:lumMod val="20000"/>
              <a:lumOff val="80000"/>
            </a:schemeClr>
          </a:solidFill>
        </p:spPr>
        <p:txBody>
          <a:bodyPr wrap="square" rtlCol="0">
            <a:spAutoFit/>
          </a:bodyPr>
          <a:lstStyle/>
          <a:p>
            <a:r>
              <a:rPr lang="en-IN" sz="1200" b="1" dirty="0"/>
              <a:t>Discount</a:t>
            </a:r>
          </a:p>
        </p:txBody>
      </p:sp>
      <p:sp>
        <p:nvSpPr>
          <p:cNvPr id="17" name="TextBox 16">
            <a:extLst>
              <a:ext uri="{FF2B5EF4-FFF2-40B4-BE49-F238E27FC236}">
                <a16:creationId xmlns:a16="http://schemas.microsoft.com/office/drawing/2014/main" id="{BD69E97D-8CBA-4704-9014-3BDE94F5F16E}"/>
              </a:ext>
            </a:extLst>
          </p:cNvPr>
          <p:cNvSpPr txBox="1"/>
          <p:nvPr/>
        </p:nvSpPr>
        <p:spPr>
          <a:xfrm>
            <a:off x="6310454" y="4105916"/>
            <a:ext cx="446581" cy="276999"/>
          </a:xfrm>
          <a:prstGeom prst="rect">
            <a:avLst/>
          </a:prstGeom>
          <a:solidFill>
            <a:schemeClr val="bg1"/>
          </a:solidFill>
        </p:spPr>
        <p:txBody>
          <a:bodyPr wrap="square" rtlCol="0">
            <a:spAutoFit/>
          </a:bodyPr>
          <a:lstStyle/>
          <a:p>
            <a:r>
              <a:rPr lang="en-IN" sz="1200" b="1" dirty="0"/>
              <a:t>Yes</a:t>
            </a:r>
          </a:p>
        </p:txBody>
      </p:sp>
      <p:sp>
        <p:nvSpPr>
          <p:cNvPr id="18" name="TextBox 17">
            <a:extLst>
              <a:ext uri="{FF2B5EF4-FFF2-40B4-BE49-F238E27FC236}">
                <a16:creationId xmlns:a16="http://schemas.microsoft.com/office/drawing/2014/main" id="{1510A3D5-6827-4FA8-9F47-94277EC84519}"/>
              </a:ext>
            </a:extLst>
          </p:cNvPr>
          <p:cNvSpPr txBox="1"/>
          <p:nvPr/>
        </p:nvSpPr>
        <p:spPr>
          <a:xfrm>
            <a:off x="4823461" y="4086538"/>
            <a:ext cx="446580" cy="276999"/>
          </a:xfrm>
          <a:prstGeom prst="rect">
            <a:avLst/>
          </a:prstGeom>
          <a:solidFill>
            <a:schemeClr val="bg1"/>
          </a:solidFill>
        </p:spPr>
        <p:txBody>
          <a:bodyPr wrap="square" rtlCol="0">
            <a:spAutoFit/>
          </a:bodyPr>
          <a:lstStyle/>
          <a:p>
            <a:r>
              <a:rPr lang="en-IN" sz="1200" b="1" dirty="0"/>
              <a:t>No</a:t>
            </a:r>
          </a:p>
        </p:txBody>
      </p:sp>
    </p:spTree>
    <p:extLst>
      <p:ext uri="{BB962C8B-B14F-4D97-AF65-F5344CB8AC3E}">
        <p14:creationId xmlns:p14="http://schemas.microsoft.com/office/powerpoint/2010/main" val="239439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8DBA7B-A464-4C60-B0AF-07075598D913}"/>
              </a:ext>
            </a:extLst>
          </p:cNvPr>
          <p:cNvPicPr>
            <a:picLocks noChangeAspect="1"/>
          </p:cNvPicPr>
          <p:nvPr/>
        </p:nvPicPr>
        <p:blipFill>
          <a:blip r:embed="rId2"/>
          <a:stretch>
            <a:fillRect/>
          </a:stretch>
        </p:blipFill>
        <p:spPr>
          <a:xfrm>
            <a:off x="1120478" y="1456732"/>
            <a:ext cx="7241470" cy="3938389"/>
          </a:xfrm>
          <a:prstGeom prst="rect">
            <a:avLst/>
          </a:prstGeom>
        </p:spPr>
      </p:pic>
      <p:sp>
        <p:nvSpPr>
          <p:cNvPr id="5" name="TextBox 4">
            <a:extLst>
              <a:ext uri="{FF2B5EF4-FFF2-40B4-BE49-F238E27FC236}">
                <a16:creationId xmlns:a16="http://schemas.microsoft.com/office/drawing/2014/main" id="{B7C74BC4-5658-4AD2-AD22-BE2213123967}"/>
              </a:ext>
            </a:extLst>
          </p:cNvPr>
          <p:cNvSpPr txBox="1"/>
          <p:nvPr/>
        </p:nvSpPr>
        <p:spPr>
          <a:xfrm>
            <a:off x="2478504" y="2478505"/>
            <a:ext cx="1615193" cy="600164"/>
          </a:xfrm>
          <a:prstGeom prst="rect">
            <a:avLst/>
          </a:prstGeom>
          <a:solidFill>
            <a:schemeClr val="bg1"/>
          </a:solidFill>
        </p:spPr>
        <p:txBody>
          <a:bodyPr wrap="square" rtlCol="0">
            <a:spAutoFit/>
          </a:bodyPr>
          <a:lstStyle/>
          <a:p>
            <a:r>
              <a:rPr lang="en-IN" sz="1100" dirty="0"/>
              <a:t>Does the thought of your car driving you home by itself excite you</a:t>
            </a:r>
          </a:p>
        </p:txBody>
      </p:sp>
      <p:sp>
        <p:nvSpPr>
          <p:cNvPr id="6" name="TextBox 5">
            <a:extLst>
              <a:ext uri="{FF2B5EF4-FFF2-40B4-BE49-F238E27FC236}">
                <a16:creationId xmlns:a16="http://schemas.microsoft.com/office/drawing/2014/main" id="{C347806E-9AA8-4E35-BCB8-F47391CA8D35}"/>
              </a:ext>
            </a:extLst>
          </p:cNvPr>
          <p:cNvSpPr txBox="1"/>
          <p:nvPr/>
        </p:nvSpPr>
        <p:spPr>
          <a:xfrm>
            <a:off x="7050505" y="5053263"/>
            <a:ext cx="902361" cy="369332"/>
          </a:xfrm>
          <a:prstGeom prst="rect">
            <a:avLst/>
          </a:prstGeom>
          <a:solidFill>
            <a:schemeClr val="bg1"/>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648D5259-48FF-4DEA-AA80-65B165C1A9C8}"/>
              </a:ext>
            </a:extLst>
          </p:cNvPr>
          <p:cNvSpPr txBox="1"/>
          <p:nvPr/>
        </p:nvSpPr>
        <p:spPr>
          <a:xfrm>
            <a:off x="5492159" y="2394284"/>
            <a:ext cx="1239252" cy="523220"/>
          </a:xfrm>
          <a:prstGeom prst="rect">
            <a:avLst/>
          </a:prstGeom>
          <a:solidFill>
            <a:schemeClr val="bg1"/>
          </a:solidFill>
        </p:spPr>
        <p:txBody>
          <a:bodyPr wrap="square" rtlCol="0">
            <a:spAutoFit/>
          </a:bodyPr>
          <a:lstStyle/>
          <a:p>
            <a:r>
              <a:rPr lang="en-IN" sz="1400" dirty="0"/>
              <a:t>Is that even Possible?</a:t>
            </a:r>
          </a:p>
        </p:txBody>
      </p:sp>
    </p:spTree>
    <p:extLst>
      <p:ext uri="{BB962C8B-B14F-4D97-AF65-F5344CB8AC3E}">
        <p14:creationId xmlns:p14="http://schemas.microsoft.com/office/powerpoint/2010/main" val="254984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725D61E-C440-4A9D-9E7F-0878CD53E7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480" y="552898"/>
            <a:ext cx="10607040" cy="5570806"/>
          </a:xfrm>
        </p:spPr>
      </p:pic>
      <p:sp>
        <p:nvSpPr>
          <p:cNvPr id="6" name="TextBox 5">
            <a:extLst>
              <a:ext uri="{FF2B5EF4-FFF2-40B4-BE49-F238E27FC236}">
                <a16:creationId xmlns:a16="http://schemas.microsoft.com/office/drawing/2014/main" id="{0DD42419-C845-464B-AE44-674EEAB80FEF}"/>
              </a:ext>
            </a:extLst>
          </p:cNvPr>
          <p:cNvSpPr txBox="1"/>
          <p:nvPr/>
        </p:nvSpPr>
        <p:spPr>
          <a:xfrm>
            <a:off x="3513223" y="2011865"/>
            <a:ext cx="5675018" cy="646331"/>
          </a:xfrm>
          <a:prstGeom prst="rect">
            <a:avLst/>
          </a:prstGeom>
          <a:solidFill>
            <a:schemeClr val="accent5">
              <a:lumMod val="20000"/>
              <a:lumOff val="80000"/>
            </a:schemeClr>
          </a:solidFill>
        </p:spPr>
        <p:txBody>
          <a:bodyPr wrap="square" rtlCol="0">
            <a:spAutoFit/>
          </a:bodyPr>
          <a:lstStyle/>
          <a:p>
            <a:r>
              <a:rPr lang="en-IN" dirty="0"/>
              <a:t>Self driving cars will root out more than 2 million deaths caused  by car accidents annually</a:t>
            </a:r>
          </a:p>
        </p:txBody>
      </p:sp>
      <p:sp>
        <p:nvSpPr>
          <p:cNvPr id="7" name="TextBox 6">
            <a:extLst>
              <a:ext uri="{FF2B5EF4-FFF2-40B4-BE49-F238E27FC236}">
                <a16:creationId xmlns:a16="http://schemas.microsoft.com/office/drawing/2014/main" id="{A11C21AF-6038-466B-B26D-D94BC6D06611}"/>
              </a:ext>
            </a:extLst>
          </p:cNvPr>
          <p:cNvSpPr txBox="1"/>
          <p:nvPr/>
        </p:nvSpPr>
        <p:spPr>
          <a:xfrm>
            <a:off x="9853863" y="5534526"/>
            <a:ext cx="1311442" cy="433137"/>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670483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0FCA2D61-EB16-4BB4-8DEC-04A73933AE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385" y="715415"/>
            <a:ext cx="10916529" cy="5233182"/>
          </a:xfrm>
        </p:spPr>
      </p:pic>
      <p:sp>
        <p:nvSpPr>
          <p:cNvPr id="6" name="TextBox 5">
            <a:extLst>
              <a:ext uri="{FF2B5EF4-FFF2-40B4-BE49-F238E27FC236}">
                <a16:creationId xmlns:a16="http://schemas.microsoft.com/office/drawing/2014/main" id="{890B1A6D-DB33-4B25-A044-4EEEDBED285B}"/>
              </a:ext>
            </a:extLst>
          </p:cNvPr>
          <p:cNvSpPr txBox="1"/>
          <p:nvPr/>
        </p:nvSpPr>
        <p:spPr>
          <a:xfrm>
            <a:off x="4557932" y="1702191"/>
            <a:ext cx="2869810" cy="830997"/>
          </a:xfrm>
          <a:prstGeom prst="rect">
            <a:avLst/>
          </a:prstGeom>
          <a:solidFill>
            <a:schemeClr val="bg1"/>
          </a:solidFill>
        </p:spPr>
        <p:txBody>
          <a:bodyPr wrap="square" rtlCol="0">
            <a:spAutoFit/>
          </a:bodyPr>
          <a:lstStyle/>
          <a:p>
            <a:r>
              <a:rPr lang="en-IN" sz="1600" dirty="0"/>
              <a:t>due to lack of data available flights are often delayed</a:t>
            </a:r>
          </a:p>
          <a:p>
            <a:r>
              <a:rPr lang="en-IN" sz="1600" dirty="0"/>
              <a:t>or cancelled at the last minute</a:t>
            </a:r>
          </a:p>
        </p:txBody>
      </p:sp>
      <p:sp>
        <p:nvSpPr>
          <p:cNvPr id="7" name="TextBox 6">
            <a:extLst>
              <a:ext uri="{FF2B5EF4-FFF2-40B4-BE49-F238E27FC236}">
                <a16:creationId xmlns:a16="http://schemas.microsoft.com/office/drawing/2014/main" id="{96605C9B-6BA5-4B18-A702-04A8341BAB24}"/>
              </a:ext>
            </a:extLst>
          </p:cNvPr>
          <p:cNvSpPr txBox="1"/>
          <p:nvPr/>
        </p:nvSpPr>
        <p:spPr>
          <a:xfrm>
            <a:off x="1191126" y="1888958"/>
            <a:ext cx="2045369" cy="1200329"/>
          </a:xfrm>
          <a:prstGeom prst="rect">
            <a:avLst/>
          </a:prstGeom>
          <a:solidFill>
            <a:schemeClr val="bg1"/>
          </a:solidFill>
          <a:ln>
            <a:solidFill>
              <a:schemeClr val="accent1"/>
            </a:solidFill>
          </a:ln>
        </p:spPr>
        <p:txBody>
          <a:bodyPr wrap="square" rtlCol="0">
            <a:spAutoFit/>
          </a:bodyPr>
          <a:lstStyle/>
          <a:p>
            <a:r>
              <a:rPr lang="en-IN" sz="1200" dirty="0"/>
              <a:t>Dear Flyer, we regret to inform you that your flight has been cancelled due to delay </a:t>
            </a:r>
          </a:p>
          <a:p>
            <a:r>
              <a:rPr lang="en-IN" sz="1200" dirty="0"/>
              <a:t>from Airbus on account of engine delivery</a:t>
            </a:r>
          </a:p>
        </p:txBody>
      </p:sp>
      <p:sp>
        <p:nvSpPr>
          <p:cNvPr id="8" name="TextBox 7">
            <a:extLst>
              <a:ext uri="{FF2B5EF4-FFF2-40B4-BE49-F238E27FC236}">
                <a16:creationId xmlns:a16="http://schemas.microsoft.com/office/drawing/2014/main" id="{C127F7DB-FAEB-4D72-A3D4-F2E7F5F6ED55}"/>
              </a:ext>
            </a:extLst>
          </p:cNvPr>
          <p:cNvSpPr txBox="1"/>
          <p:nvPr/>
        </p:nvSpPr>
        <p:spPr>
          <a:xfrm>
            <a:off x="10046368" y="5317958"/>
            <a:ext cx="1442247" cy="421105"/>
          </a:xfrm>
          <a:prstGeom prst="rect">
            <a:avLst/>
          </a:prstGeom>
          <a:solidFill>
            <a:schemeClr val="bg1"/>
          </a:solidFill>
        </p:spPr>
        <p:txBody>
          <a:bodyPr wrap="square" rtlCol="0">
            <a:spAutoFit/>
          </a:bodyPr>
          <a:lstStyle/>
          <a:p>
            <a:endParaRPr lang="en-IN" dirty="0"/>
          </a:p>
        </p:txBody>
      </p:sp>
      <p:sp>
        <p:nvSpPr>
          <p:cNvPr id="2" name="TextBox 1">
            <a:extLst>
              <a:ext uri="{FF2B5EF4-FFF2-40B4-BE49-F238E27FC236}">
                <a16:creationId xmlns:a16="http://schemas.microsoft.com/office/drawing/2014/main" id="{C31EDF5E-C581-4C7D-A33B-477EA4943EBC}"/>
              </a:ext>
            </a:extLst>
          </p:cNvPr>
          <p:cNvSpPr txBox="1"/>
          <p:nvPr/>
        </p:nvSpPr>
        <p:spPr>
          <a:xfrm>
            <a:off x="8373979" y="3089287"/>
            <a:ext cx="3114636" cy="1015663"/>
          </a:xfrm>
          <a:prstGeom prst="rect">
            <a:avLst/>
          </a:prstGeom>
          <a:noFill/>
        </p:spPr>
        <p:txBody>
          <a:bodyPr wrap="square" rtlCol="0">
            <a:spAutoFit/>
          </a:bodyPr>
          <a:lstStyle/>
          <a:p>
            <a:r>
              <a:rPr lang="en-IN" sz="1400" dirty="0"/>
              <a:t>Due to improper route planning, customers don't get</a:t>
            </a:r>
          </a:p>
          <a:p>
            <a:r>
              <a:rPr lang="en-IN" sz="1400" dirty="0"/>
              <a:t>the flight for desired time and duration</a:t>
            </a:r>
          </a:p>
          <a:p>
            <a:endParaRPr lang="en-IN" dirty="0"/>
          </a:p>
        </p:txBody>
      </p:sp>
      <p:sp>
        <p:nvSpPr>
          <p:cNvPr id="3" name="TextBox 2">
            <a:extLst>
              <a:ext uri="{FF2B5EF4-FFF2-40B4-BE49-F238E27FC236}">
                <a16:creationId xmlns:a16="http://schemas.microsoft.com/office/drawing/2014/main" id="{0B009BBF-69D5-4063-A136-53B5EF15D7EB}"/>
              </a:ext>
            </a:extLst>
          </p:cNvPr>
          <p:cNvSpPr txBox="1"/>
          <p:nvPr/>
        </p:nvSpPr>
        <p:spPr>
          <a:xfrm>
            <a:off x="4656221" y="4487779"/>
            <a:ext cx="2771521" cy="738664"/>
          </a:xfrm>
          <a:prstGeom prst="rect">
            <a:avLst/>
          </a:prstGeom>
          <a:noFill/>
        </p:spPr>
        <p:txBody>
          <a:bodyPr wrap="square" rtlCol="0">
            <a:spAutoFit/>
          </a:bodyPr>
          <a:lstStyle/>
          <a:p>
            <a:r>
              <a:rPr lang="en-IN" sz="1400" dirty="0"/>
              <a:t>Incorrect decisions in selection of right equipment leads to unplanned delays and cancellations</a:t>
            </a:r>
          </a:p>
        </p:txBody>
      </p:sp>
    </p:spTree>
    <p:extLst>
      <p:ext uri="{BB962C8B-B14F-4D97-AF65-F5344CB8AC3E}">
        <p14:creationId xmlns:p14="http://schemas.microsoft.com/office/powerpoint/2010/main" val="3079379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1396</Words>
  <Application>Microsoft Office PowerPoint</Application>
  <PresentationFormat>Widescreen</PresentationFormat>
  <Paragraphs>234</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Wingdings</vt:lpstr>
      <vt:lpstr>Office Theme</vt:lpstr>
      <vt:lpstr>Agenda</vt:lpstr>
      <vt:lpstr>Data Science</vt:lpstr>
      <vt:lpstr>PowerPoint Presentation</vt:lpstr>
      <vt:lpstr>What is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does Data Scientist do?</vt:lpstr>
      <vt:lpstr>PowerPoint Presentation</vt:lpstr>
      <vt:lpstr>Tools used in Data Science</vt:lpstr>
      <vt:lpstr>PowerPoint Presentation</vt:lpstr>
      <vt:lpstr>PowerPoint Presentation</vt:lpstr>
      <vt:lpstr>PowerPoint Presentation</vt:lpstr>
      <vt:lpstr>PowerPoint Presentation</vt:lpstr>
      <vt:lpstr>Python 2 Vs Python 3</vt:lpstr>
      <vt:lpstr>PowerPoint Presentation</vt:lpstr>
      <vt:lpstr>PowerPoint Presentation</vt:lpstr>
      <vt:lpstr>Introduction to Python for Data Science</vt:lpstr>
      <vt:lpstr>Data Structures in Python</vt:lpstr>
      <vt:lpstr> Class – Exercise   Data Structures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Windows User</dc:creator>
  <cp:lastModifiedBy>Windows User</cp:lastModifiedBy>
  <cp:revision>1</cp:revision>
  <dcterms:created xsi:type="dcterms:W3CDTF">2020-01-23T11:47:16Z</dcterms:created>
  <dcterms:modified xsi:type="dcterms:W3CDTF">2020-01-23T11:47:28Z</dcterms:modified>
</cp:coreProperties>
</file>