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56" r:id="rId5"/>
    <p:sldId id="320" r:id="rId6"/>
    <p:sldId id="311" r:id="rId7"/>
    <p:sldId id="266" r:id="rId8"/>
    <p:sldId id="269" r:id="rId9"/>
    <p:sldId id="318" r:id="rId10"/>
    <p:sldId id="270" r:id="rId11"/>
    <p:sldId id="345" r:id="rId12"/>
    <p:sldId id="271" r:id="rId13"/>
    <p:sldId id="285" r:id="rId14"/>
    <p:sldId id="323" r:id="rId15"/>
    <p:sldId id="324" r:id="rId16"/>
    <p:sldId id="325" r:id="rId17"/>
    <p:sldId id="326" r:id="rId18"/>
    <p:sldId id="327" r:id="rId19"/>
    <p:sldId id="328" r:id="rId20"/>
    <p:sldId id="329" r:id="rId21"/>
    <p:sldId id="330" r:id="rId22"/>
    <p:sldId id="32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92" r:id="rId36"/>
    <p:sldId id="293" r:id="rId37"/>
    <p:sldId id="294" r:id="rId38"/>
    <p:sldId id="295" r:id="rId39"/>
    <p:sldId id="296" r:id="rId40"/>
    <p:sldId id="297" r:id="rId41"/>
    <p:sldId id="340" r:id="rId42"/>
    <p:sldId id="341" r:id="rId43"/>
    <p:sldId id="342" r:id="rId44"/>
    <p:sldId id="343" r:id="rId45"/>
    <p:sldId id="344" r:id="rId46"/>
    <p:sldId id="349" r:id="rId47"/>
    <p:sldId id="300" r:id="rId48"/>
    <p:sldId id="346" r:id="rId49"/>
    <p:sldId id="301" r:id="rId50"/>
    <p:sldId id="347" r:id="rId51"/>
    <p:sldId id="302" r:id="rId52"/>
    <p:sldId id="348" r:id="rId53"/>
    <p:sldId id="305" r:id="rId54"/>
    <p:sldId id="306" r:id="rId55"/>
    <p:sldId id="307" r:id="rId56"/>
    <p:sldId id="309" r:id="rId57"/>
    <p:sldId id="314" r:id="rId58"/>
    <p:sldId id="319" r:id="rId59"/>
    <p:sldId id="261" r:id="rId60"/>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2" pos="3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D7D31"/>
    <a:srgbClr val="F59603"/>
    <a:srgbClr val="FDB515"/>
    <a:srgbClr val="F36323"/>
    <a:srgbClr val="F26522"/>
    <a:srgbClr val="C85C1A"/>
    <a:srgbClr val="F4B183"/>
    <a:srgbClr val="F15B2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E909B-80A7-4EBE-BCA0-79C47900F501}" v="18" dt="2025-02-12T17:12:34.06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0" d="100"/>
          <a:sy n="60" d="100"/>
        </p:scale>
        <p:origin x="840" y="48"/>
      </p:cViewPr>
      <p:guideLst>
        <p:guide orient="horz" pos="867"/>
        <p:guide pos="37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lakshmi Muthukaruppan [UNext]" userId="08e769c1-5d74-4526-a698-892faf8cf5cd" providerId="ADAL" clId="{9D4E909B-80A7-4EBE-BCA0-79C47900F501}"/>
    <pc:docChg chg="undo custSel addSld delSld modSld">
      <pc:chgData name="Nithyalakshmi Muthukaruppan [UNext]" userId="08e769c1-5d74-4526-a698-892faf8cf5cd" providerId="ADAL" clId="{9D4E909B-80A7-4EBE-BCA0-79C47900F501}" dt="2025-02-12T17:12:34.061" v="64" actId="14100"/>
      <pc:docMkLst>
        <pc:docMk/>
      </pc:docMkLst>
      <pc:sldChg chg="modSp mod">
        <pc:chgData name="Nithyalakshmi Muthukaruppan [UNext]" userId="08e769c1-5d74-4526-a698-892faf8cf5cd" providerId="ADAL" clId="{9D4E909B-80A7-4EBE-BCA0-79C47900F501}" dt="2025-02-12T16:45:29.163" v="3" actId="6549"/>
        <pc:sldMkLst>
          <pc:docMk/>
          <pc:sldMk cId="2405239701" sldId="266"/>
        </pc:sldMkLst>
        <pc:spChg chg="mod">
          <ac:chgData name="Nithyalakshmi Muthukaruppan [UNext]" userId="08e769c1-5d74-4526-a698-892faf8cf5cd" providerId="ADAL" clId="{9D4E909B-80A7-4EBE-BCA0-79C47900F501}" dt="2025-02-12T16:45:29.163" v="3" actId="6549"/>
          <ac:spMkLst>
            <pc:docMk/>
            <pc:sldMk cId="2405239701" sldId="266"/>
            <ac:spMk id="8" creationId="{00000000-0000-0000-0000-000000000000}"/>
          </ac:spMkLst>
        </pc:spChg>
      </pc:sldChg>
      <pc:sldChg chg="delSp del mod">
        <pc:chgData name="Nithyalakshmi Muthukaruppan [UNext]" userId="08e769c1-5d74-4526-a698-892faf8cf5cd" providerId="ADAL" clId="{9D4E909B-80A7-4EBE-BCA0-79C47900F501}" dt="2025-02-12T16:44:55.289" v="2" actId="47"/>
        <pc:sldMkLst>
          <pc:docMk/>
          <pc:sldMk cId="2722627291" sldId="267"/>
        </pc:sldMkLst>
        <pc:spChg chg="del">
          <ac:chgData name="Nithyalakshmi Muthukaruppan [UNext]" userId="08e769c1-5d74-4526-a698-892faf8cf5cd" providerId="ADAL" clId="{9D4E909B-80A7-4EBE-BCA0-79C47900F501}" dt="2025-02-12T16:44:33.164" v="0" actId="21"/>
          <ac:spMkLst>
            <pc:docMk/>
            <pc:sldMk cId="2722627291" sldId="267"/>
            <ac:spMk id="9" creationId="{00000000-0000-0000-0000-000000000000}"/>
          </ac:spMkLst>
        </pc:spChg>
        <pc:spChg chg="del">
          <ac:chgData name="Nithyalakshmi Muthukaruppan [UNext]" userId="08e769c1-5d74-4526-a698-892faf8cf5cd" providerId="ADAL" clId="{9D4E909B-80A7-4EBE-BCA0-79C47900F501}" dt="2025-02-12T16:44:35.289" v="1" actId="21"/>
          <ac:spMkLst>
            <pc:docMk/>
            <pc:sldMk cId="2722627291" sldId="267"/>
            <ac:spMk id="10" creationId="{00000000-0000-0000-0000-000000000000}"/>
          </ac:spMkLst>
        </pc:spChg>
      </pc:sldChg>
      <pc:sldChg chg="addSp modSp mod">
        <pc:chgData name="Nithyalakshmi Muthukaruppan [UNext]" userId="08e769c1-5d74-4526-a698-892faf8cf5cd" providerId="ADAL" clId="{9D4E909B-80A7-4EBE-BCA0-79C47900F501}" dt="2025-02-12T16:48:17.939" v="5" actId="1076"/>
        <pc:sldMkLst>
          <pc:docMk/>
          <pc:sldMk cId="2203002356" sldId="269"/>
        </pc:sldMkLst>
        <pc:spChg chg="add mod">
          <ac:chgData name="Nithyalakshmi Muthukaruppan [UNext]" userId="08e769c1-5d74-4526-a698-892faf8cf5cd" providerId="ADAL" clId="{9D4E909B-80A7-4EBE-BCA0-79C47900F501}" dt="2025-02-12T16:48:17.939" v="5" actId="1076"/>
          <ac:spMkLst>
            <pc:docMk/>
            <pc:sldMk cId="2203002356" sldId="269"/>
            <ac:spMk id="3" creationId="{126EB74B-4498-AF7A-9DBC-BEC6A3F91895}"/>
          </ac:spMkLst>
        </pc:spChg>
      </pc:sldChg>
      <pc:sldChg chg="del">
        <pc:chgData name="Nithyalakshmi Muthukaruppan [UNext]" userId="08e769c1-5d74-4526-a698-892faf8cf5cd" providerId="ADAL" clId="{9D4E909B-80A7-4EBE-BCA0-79C47900F501}" dt="2025-02-12T17:09:44.511" v="51" actId="47"/>
        <pc:sldMkLst>
          <pc:docMk/>
          <pc:sldMk cId="1562342744" sldId="272"/>
        </pc:sldMkLst>
      </pc:sldChg>
      <pc:sldChg chg="delSp mod delAnim">
        <pc:chgData name="Nithyalakshmi Muthukaruppan [UNext]" userId="08e769c1-5d74-4526-a698-892faf8cf5cd" providerId="ADAL" clId="{9D4E909B-80A7-4EBE-BCA0-79C47900F501}" dt="2025-02-12T17:00:31.583" v="19" actId="21"/>
        <pc:sldMkLst>
          <pc:docMk/>
          <pc:sldMk cId="3113224681" sldId="284"/>
        </pc:sldMkLst>
        <pc:grpChg chg="del">
          <ac:chgData name="Nithyalakshmi Muthukaruppan [UNext]" userId="08e769c1-5d74-4526-a698-892faf8cf5cd" providerId="ADAL" clId="{9D4E909B-80A7-4EBE-BCA0-79C47900F501}" dt="2025-02-12T17:00:31.583" v="19" actId="21"/>
          <ac:grpSpMkLst>
            <pc:docMk/>
            <pc:sldMk cId="3113224681" sldId="284"/>
            <ac:grpSpMk id="23" creationId="{EAE2938C-8F2A-9512-EE3F-29AF3FF57ADC}"/>
          </ac:grpSpMkLst>
        </pc:grpChg>
      </pc:sldChg>
      <pc:sldChg chg="delSp mod delAnim">
        <pc:chgData name="Nithyalakshmi Muthukaruppan [UNext]" userId="08e769c1-5d74-4526-a698-892faf8cf5cd" providerId="ADAL" clId="{9D4E909B-80A7-4EBE-BCA0-79C47900F501}" dt="2025-02-12T16:52:57.894" v="6" actId="21"/>
        <pc:sldMkLst>
          <pc:docMk/>
          <pc:sldMk cId="1428510922" sldId="285"/>
        </pc:sldMkLst>
        <pc:grpChg chg="del">
          <ac:chgData name="Nithyalakshmi Muthukaruppan [UNext]" userId="08e769c1-5d74-4526-a698-892faf8cf5cd" providerId="ADAL" clId="{9D4E909B-80A7-4EBE-BCA0-79C47900F501}" dt="2025-02-12T16:52:57.894" v="6" actId="21"/>
          <ac:grpSpMkLst>
            <pc:docMk/>
            <pc:sldMk cId="1428510922" sldId="285"/>
            <ac:grpSpMk id="28" creationId="{4469A3C4-E987-D205-70D7-AA2CF5D9B029}"/>
          </ac:grpSpMkLst>
        </pc:grpChg>
      </pc:sldChg>
      <pc:sldChg chg="del">
        <pc:chgData name="Nithyalakshmi Muthukaruppan [UNext]" userId="08e769c1-5d74-4526-a698-892faf8cf5cd" providerId="ADAL" clId="{9D4E909B-80A7-4EBE-BCA0-79C47900F501}" dt="2025-02-12T17:01:06.661" v="20" actId="47"/>
        <pc:sldMkLst>
          <pc:docMk/>
          <pc:sldMk cId="1912098670" sldId="287"/>
        </pc:sldMkLst>
      </pc:sldChg>
      <pc:sldChg chg="del">
        <pc:chgData name="Nithyalakshmi Muthukaruppan [UNext]" userId="08e769c1-5d74-4526-a698-892faf8cf5cd" providerId="ADAL" clId="{9D4E909B-80A7-4EBE-BCA0-79C47900F501}" dt="2025-02-12T17:01:12.689" v="21" actId="47"/>
        <pc:sldMkLst>
          <pc:docMk/>
          <pc:sldMk cId="1673298273" sldId="288"/>
        </pc:sldMkLst>
      </pc:sldChg>
      <pc:sldChg chg="del">
        <pc:chgData name="Nithyalakshmi Muthukaruppan [UNext]" userId="08e769c1-5d74-4526-a698-892faf8cf5cd" providerId="ADAL" clId="{9D4E909B-80A7-4EBE-BCA0-79C47900F501}" dt="2025-02-12T17:01:13.624" v="22" actId="47"/>
        <pc:sldMkLst>
          <pc:docMk/>
          <pc:sldMk cId="938768157" sldId="289"/>
        </pc:sldMkLst>
      </pc:sldChg>
      <pc:sldChg chg="del">
        <pc:chgData name="Nithyalakshmi Muthukaruppan [UNext]" userId="08e769c1-5d74-4526-a698-892faf8cf5cd" providerId="ADAL" clId="{9D4E909B-80A7-4EBE-BCA0-79C47900F501}" dt="2025-02-12T17:01:16.554" v="23" actId="47"/>
        <pc:sldMkLst>
          <pc:docMk/>
          <pc:sldMk cId="688927864" sldId="290"/>
        </pc:sldMkLst>
      </pc:sldChg>
      <pc:sldChg chg="del">
        <pc:chgData name="Nithyalakshmi Muthukaruppan [UNext]" userId="08e769c1-5d74-4526-a698-892faf8cf5cd" providerId="ADAL" clId="{9D4E909B-80A7-4EBE-BCA0-79C47900F501}" dt="2025-02-12T17:01:18.204" v="24" actId="47"/>
        <pc:sldMkLst>
          <pc:docMk/>
          <pc:sldMk cId="502556007" sldId="291"/>
        </pc:sldMkLst>
      </pc:sldChg>
      <pc:sldChg chg="modSp">
        <pc:chgData name="Nithyalakshmi Muthukaruppan [UNext]" userId="08e769c1-5d74-4526-a698-892faf8cf5cd" providerId="ADAL" clId="{9D4E909B-80A7-4EBE-BCA0-79C47900F501}" dt="2025-02-12T17:01:31.520" v="26" actId="20577"/>
        <pc:sldMkLst>
          <pc:docMk/>
          <pc:sldMk cId="299055384" sldId="292"/>
        </pc:sldMkLst>
        <pc:spChg chg="mod">
          <ac:chgData name="Nithyalakshmi Muthukaruppan [UNext]" userId="08e769c1-5d74-4526-a698-892faf8cf5cd" providerId="ADAL" clId="{9D4E909B-80A7-4EBE-BCA0-79C47900F501}" dt="2025-02-12T17:01:31.520" v="26" actId="20577"/>
          <ac:spMkLst>
            <pc:docMk/>
            <pc:sldMk cId="299055384" sldId="292"/>
            <ac:spMk id="6" creationId="{1402F2A1-8F04-128D-489A-F3D2B6599482}"/>
          </ac:spMkLst>
        </pc:spChg>
      </pc:sldChg>
      <pc:sldChg chg="modSp">
        <pc:chgData name="Nithyalakshmi Muthukaruppan [UNext]" userId="08e769c1-5d74-4526-a698-892faf8cf5cd" providerId="ADAL" clId="{9D4E909B-80A7-4EBE-BCA0-79C47900F501}" dt="2025-02-12T17:02:34.610" v="30" actId="20577"/>
        <pc:sldMkLst>
          <pc:docMk/>
          <pc:sldMk cId="6884829" sldId="294"/>
        </pc:sldMkLst>
        <pc:spChg chg="mod">
          <ac:chgData name="Nithyalakshmi Muthukaruppan [UNext]" userId="08e769c1-5d74-4526-a698-892faf8cf5cd" providerId="ADAL" clId="{9D4E909B-80A7-4EBE-BCA0-79C47900F501}" dt="2025-02-12T17:02:34.610" v="30" actId="20577"/>
          <ac:spMkLst>
            <pc:docMk/>
            <pc:sldMk cId="6884829" sldId="294"/>
            <ac:spMk id="17" creationId="{D7A147D1-A1CC-BCEF-5958-27CFCC488DDF}"/>
          </ac:spMkLst>
        </pc:spChg>
      </pc:sldChg>
      <pc:sldChg chg="del">
        <pc:chgData name="Nithyalakshmi Muthukaruppan [UNext]" userId="08e769c1-5d74-4526-a698-892faf8cf5cd" providerId="ADAL" clId="{9D4E909B-80A7-4EBE-BCA0-79C47900F501}" dt="2025-02-12T17:05:31.964" v="31" actId="47"/>
        <pc:sldMkLst>
          <pc:docMk/>
          <pc:sldMk cId="2737548172" sldId="298"/>
        </pc:sldMkLst>
      </pc:sldChg>
      <pc:sldChg chg="del">
        <pc:chgData name="Nithyalakshmi Muthukaruppan [UNext]" userId="08e769c1-5d74-4526-a698-892faf8cf5cd" providerId="ADAL" clId="{9D4E909B-80A7-4EBE-BCA0-79C47900F501}" dt="2025-02-12T17:07:11.810" v="32" actId="47"/>
        <pc:sldMkLst>
          <pc:docMk/>
          <pc:sldMk cId="1078528126" sldId="299"/>
        </pc:sldMkLst>
      </pc:sldChg>
      <pc:sldChg chg="delSp mod delAnim">
        <pc:chgData name="Nithyalakshmi Muthukaruppan [UNext]" userId="08e769c1-5d74-4526-a698-892faf8cf5cd" providerId="ADAL" clId="{9D4E909B-80A7-4EBE-BCA0-79C47900F501}" dt="2025-02-12T17:07:45.301" v="33" actId="21"/>
        <pc:sldMkLst>
          <pc:docMk/>
          <pc:sldMk cId="3729647642" sldId="300"/>
        </pc:sldMkLst>
        <pc:grpChg chg="del">
          <ac:chgData name="Nithyalakshmi Muthukaruppan [UNext]" userId="08e769c1-5d74-4526-a698-892faf8cf5cd" providerId="ADAL" clId="{9D4E909B-80A7-4EBE-BCA0-79C47900F501}" dt="2025-02-12T17:07:45.301" v="33" actId="21"/>
          <ac:grpSpMkLst>
            <pc:docMk/>
            <pc:sldMk cId="3729647642" sldId="300"/>
            <ac:grpSpMk id="37" creationId="{335A7B61-64C4-89D8-6665-702E4BD5E100}"/>
          </ac:grpSpMkLst>
        </pc:grpChg>
      </pc:sldChg>
      <pc:sldChg chg="delSp mod delAnim">
        <pc:chgData name="Nithyalakshmi Muthukaruppan [UNext]" userId="08e769c1-5d74-4526-a698-892faf8cf5cd" providerId="ADAL" clId="{9D4E909B-80A7-4EBE-BCA0-79C47900F501}" dt="2025-02-12T17:08:04.234" v="36" actId="21"/>
        <pc:sldMkLst>
          <pc:docMk/>
          <pc:sldMk cId="2448894642" sldId="301"/>
        </pc:sldMkLst>
        <pc:grpChg chg="del">
          <ac:chgData name="Nithyalakshmi Muthukaruppan [UNext]" userId="08e769c1-5d74-4526-a698-892faf8cf5cd" providerId="ADAL" clId="{9D4E909B-80A7-4EBE-BCA0-79C47900F501}" dt="2025-02-12T17:08:04.234" v="36" actId="21"/>
          <ac:grpSpMkLst>
            <pc:docMk/>
            <pc:sldMk cId="2448894642" sldId="301"/>
            <ac:grpSpMk id="17" creationId="{8D457C62-4688-1C61-3269-4334D2227F04}"/>
          </ac:grpSpMkLst>
        </pc:grpChg>
      </pc:sldChg>
      <pc:sldChg chg="delSp mod delAnim modAnim">
        <pc:chgData name="Nithyalakshmi Muthukaruppan [UNext]" userId="08e769c1-5d74-4526-a698-892faf8cf5cd" providerId="ADAL" clId="{9D4E909B-80A7-4EBE-BCA0-79C47900F501}" dt="2025-02-12T17:08:27.402" v="43" actId="21"/>
        <pc:sldMkLst>
          <pc:docMk/>
          <pc:sldMk cId="3654847580" sldId="302"/>
        </pc:sldMkLst>
        <pc:spChg chg="del">
          <ac:chgData name="Nithyalakshmi Muthukaruppan [UNext]" userId="08e769c1-5d74-4526-a698-892faf8cf5cd" providerId="ADAL" clId="{9D4E909B-80A7-4EBE-BCA0-79C47900F501}" dt="2025-02-12T17:08:27.402" v="43" actId="21"/>
          <ac:spMkLst>
            <pc:docMk/>
            <pc:sldMk cId="3654847580" sldId="302"/>
            <ac:spMk id="29" creationId="{287EC94C-997A-F879-0FA5-447512E75AFF}"/>
          </ac:spMkLst>
        </pc:spChg>
        <pc:grpChg chg="del">
          <ac:chgData name="Nithyalakshmi Muthukaruppan [UNext]" userId="08e769c1-5d74-4526-a698-892faf8cf5cd" providerId="ADAL" clId="{9D4E909B-80A7-4EBE-BCA0-79C47900F501}" dt="2025-02-12T17:08:16.185" v="39" actId="21"/>
          <ac:grpSpMkLst>
            <pc:docMk/>
            <pc:sldMk cId="3654847580" sldId="302"/>
            <ac:grpSpMk id="40" creationId="{C4F02E3E-2CD3-DC8C-BF02-7B2F7EC77819}"/>
          </ac:grpSpMkLst>
        </pc:grpChg>
      </pc:sldChg>
      <pc:sldChg chg="del">
        <pc:chgData name="Nithyalakshmi Muthukaruppan [UNext]" userId="08e769c1-5d74-4526-a698-892faf8cf5cd" providerId="ADAL" clId="{9D4E909B-80A7-4EBE-BCA0-79C47900F501}" dt="2025-02-12T17:08:36.477" v="46" actId="47"/>
        <pc:sldMkLst>
          <pc:docMk/>
          <pc:sldMk cId="4086997809" sldId="303"/>
        </pc:sldMkLst>
      </pc:sldChg>
      <pc:sldChg chg="delSp mod delAnim">
        <pc:chgData name="Nithyalakshmi Muthukaruppan [UNext]" userId="08e769c1-5d74-4526-a698-892faf8cf5cd" providerId="ADAL" clId="{9D4E909B-80A7-4EBE-BCA0-79C47900F501}" dt="2025-02-12T17:09:01.852" v="48" actId="21"/>
        <pc:sldMkLst>
          <pc:docMk/>
          <pc:sldMk cId="3961228524" sldId="306"/>
        </pc:sldMkLst>
        <pc:spChg chg="del">
          <ac:chgData name="Nithyalakshmi Muthukaruppan [UNext]" userId="08e769c1-5d74-4526-a698-892faf8cf5cd" providerId="ADAL" clId="{9D4E909B-80A7-4EBE-BCA0-79C47900F501}" dt="2025-02-12T17:08:57.260" v="47" actId="21"/>
          <ac:spMkLst>
            <pc:docMk/>
            <pc:sldMk cId="3961228524" sldId="306"/>
            <ac:spMk id="19" creationId="{49CEB881-FC53-840C-7E42-C60D0B3A5D75}"/>
          </ac:spMkLst>
        </pc:spChg>
        <pc:spChg chg="del">
          <ac:chgData name="Nithyalakshmi Muthukaruppan [UNext]" userId="08e769c1-5d74-4526-a698-892faf8cf5cd" providerId="ADAL" clId="{9D4E909B-80A7-4EBE-BCA0-79C47900F501}" dt="2025-02-12T17:09:01.852" v="48" actId="21"/>
          <ac:spMkLst>
            <pc:docMk/>
            <pc:sldMk cId="3961228524" sldId="306"/>
            <ac:spMk id="20" creationId="{1502D67F-32A7-DA5F-C030-278971862E25}"/>
          </ac:spMkLst>
        </pc:spChg>
      </pc:sldChg>
      <pc:sldChg chg="del">
        <pc:chgData name="Nithyalakshmi Muthukaruppan [UNext]" userId="08e769c1-5d74-4526-a698-892faf8cf5cd" providerId="ADAL" clId="{9D4E909B-80A7-4EBE-BCA0-79C47900F501}" dt="2025-02-12T17:09:17.899" v="49" actId="47"/>
        <pc:sldMkLst>
          <pc:docMk/>
          <pc:sldMk cId="437726049" sldId="308"/>
        </pc:sldMkLst>
      </pc:sldChg>
      <pc:sldChg chg="del">
        <pc:chgData name="Nithyalakshmi Muthukaruppan [UNext]" userId="08e769c1-5d74-4526-a698-892faf8cf5cd" providerId="ADAL" clId="{9D4E909B-80A7-4EBE-BCA0-79C47900F501}" dt="2025-02-12T17:09:25.056" v="50" actId="47"/>
        <pc:sldMkLst>
          <pc:docMk/>
          <pc:sldMk cId="1605156173" sldId="310"/>
        </pc:sldMkLst>
      </pc:sldChg>
      <pc:sldChg chg="addSp modSp new mod">
        <pc:chgData name="Nithyalakshmi Muthukaruppan [UNext]" userId="08e769c1-5d74-4526-a698-892faf8cf5cd" providerId="ADAL" clId="{9D4E909B-80A7-4EBE-BCA0-79C47900F501}" dt="2025-02-12T16:54:30.898" v="18" actId="1076"/>
        <pc:sldMkLst>
          <pc:docMk/>
          <pc:sldMk cId="1675548505" sldId="345"/>
        </pc:sldMkLst>
        <pc:spChg chg="add mod">
          <ac:chgData name="Nithyalakshmi Muthukaruppan [UNext]" userId="08e769c1-5d74-4526-a698-892faf8cf5cd" providerId="ADAL" clId="{9D4E909B-80A7-4EBE-BCA0-79C47900F501}" dt="2025-02-12T16:53:39.584" v="10" actId="5793"/>
          <ac:spMkLst>
            <pc:docMk/>
            <pc:sldMk cId="1675548505" sldId="345"/>
            <ac:spMk id="3" creationId="{BCBED222-903E-066B-A1AA-C5352AC8369E}"/>
          </ac:spMkLst>
        </pc:spChg>
        <pc:spChg chg="add mod">
          <ac:chgData name="Nithyalakshmi Muthukaruppan [UNext]" userId="08e769c1-5d74-4526-a698-892faf8cf5cd" providerId="ADAL" clId="{9D4E909B-80A7-4EBE-BCA0-79C47900F501}" dt="2025-02-12T16:53:54.326" v="12" actId="1076"/>
          <ac:spMkLst>
            <pc:docMk/>
            <pc:sldMk cId="1675548505" sldId="345"/>
            <ac:spMk id="5" creationId="{432BD581-0DA4-C618-4E61-87A427EF23F1}"/>
          </ac:spMkLst>
        </pc:spChg>
        <pc:spChg chg="add">
          <ac:chgData name="Nithyalakshmi Muthukaruppan [UNext]" userId="08e769c1-5d74-4526-a698-892faf8cf5cd" providerId="ADAL" clId="{9D4E909B-80A7-4EBE-BCA0-79C47900F501}" dt="2025-02-12T16:54:08.613" v="13"/>
          <ac:spMkLst>
            <pc:docMk/>
            <pc:sldMk cId="1675548505" sldId="345"/>
            <ac:spMk id="6" creationId="{10DDB792-3163-4688-9C56-541CA465D52B}"/>
          </ac:spMkLst>
        </pc:spChg>
        <pc:spChg chg="add mod">
          <ac:chgData name="Nithyalakshmi Muthukaruppan [UNext]" userId="08e769c1-5d74-4526-a698-892faf8cf5cd" providerId="ADAL" clId="{9D4E909B-80A7-4EBE-BCA0-79C47900F501}" dt="2025-02-12T16:54:16.152" v="16" actId="1076"/>
          <ac:spMkLst>
            <pc:docMk/>
            <pc:sldMk cId="1675548505" sldId="345"/>
            <ac:spMk id="8" creationId="{C2DE4245-25E1-D163-EAF7-BAB2EC3C6D78}"/>
          </ac:spMkLst>
        </pc:spChg>
        <pc:spChg chg="add mod">
          <ac:chgData name="Nithyalakshmi Muthukaruppan [UNext]" userId="08e769c1-5d74-4526-a698-892faf8cf5cd" providerId="ADAL" clId="{9D4E909B-80A7-4EBE-BCA0-79C47900F501}" dt="2025-02-12T16:54:30.898" v="18" actId="1076"/>
          <ac:spMkLst>
            <pc:docMk/>
            <pc:sldMk cId="1675548505" sldId="345"/>
            <ac:spMk id="10" creationId="{C74D19E2-3638-5B36-52A7-B124AD29B9E1}"/>
          </ac:spMkLst>
        </pc:spChg>
      </pc:sldChg>
      <pc:sldChg chg="addSp modSp new modAnim">
        <pc:chgData name="Nithyalakshmi Muthukaruppan [UNext]" userId="08e769c1-5d74-4526-a698-892faf8cf5cd" providerId="ADAL" clId="{9D4E909B-80A7-4EBE-BCA0-79C47900F501}" dt="2025-02-12T17:07:48.664" v="35"/>
        <pc:sldMkLst>
          <pc:docMk/>
          <pc:sldMk cId="1914997013" sldId="346"/>
        </pc:sldMkLst>
        <pc:spChg chg="mod">
          <ac:chgData name="Nithyalakshmi Muthukaruppan [UNext]" userId="08e769c1-5d74-4526-a698-892faf8cf5cd" providerId="ADAL" clId="{9D4E909B-80A7-4EBE-BCA0-79C47900F501}" dt="2025-02-12T17:07:48.664" v="35"/>
          <ac:spMkLst>
            <pc:docMk/>
            <pc:sldMk cId="1914997013" sldId="346"/>
            <ac:spMk id="25" creationId="{02249C74-3C7E-B7D5-82D4-A84606EEE3B9}"/>
          </ac:spMkLst>
        </pc:spChg>
        <pc:spChg chg="mod">
          <ac:chgData name="Nithyalakshmi Muthukaruppan [UNext]" userId="08e769c1-5d74-4526-a698-892faf8cf5cd" providerId="ADAL" clId="{9D4E909B-80A7-4EBE-BCA0-79C47900F501}" dt="2025-02-12T17:07:48.664" v="35"/>
          <ac:spMkLst>
            <pc:docMk/>
            <pc:sldMk cId="1914997013" sldId="346"/>
            <ac:spMk id="33" creationId="{B3EF0DA1-FF07-9F15-CF6C-64625D49074A}"/>
          </ac:spMkLst>
        </pc:spChg>
        <pc:spChg chg="mod">
          <ac:chgData name="Nithyalakshmi Muthukaruppan [UNext]" userId="08e769c1-5d74-4526-a698-892faf8cf5cd" providerId="ADAL" clId="{9D4E909B-80A7-4EBE-BCA0-79C47900F501}" dt="2025-02-12T17:07:48.664" v="35"/>
          <ac:spMkLst>
            <pc:docMk/>
            <pc:sldMk cId="1914997013" sldId="346"/>
            <ac:spMk id="34" creationId="{C6DBD978-DD4D-3E1F-3082-FE7EC0B384B7}"/>
          </ac:spMkLst>
        </pc:spChg>
        <pc:spChg chg="mod">
          <ac:chgData name="Nithyalakshmi Muthukaruppan [UNext]" userId="08e769c1-5d74-4526-a698-892faf8cf5cd" providerId="ADAL" clId="{9D4E909B-80A7-4EBE-BCA0-79C47900F501}" dt="2025-02-12T17:07:48.664" v="35"/>
          <ac:spMkLst>
            <pc:docMk/>
            <pc:sldMk cId="1914997013" sldId="346"/>
            <ac:spMk id="35" creationId="{490D82E2-A665-7CD4-12D6-E6B2A015703F}"/>
          </ac:spMkLst>
        </pc:spChg>
        <pc:spChg chg="mod">
          <ac:chgData name="Nithyalakshmi Muthukaruppan [UNext]" userId="08e769c1-5d74-4526-a698-892faf8cf5cd" providerId="ADAL" clId="{9D4E909B-80A7-4EBE-BCA0-79C47900F501}" dt="2025-02-12T17:07:48.664" v="35"/>
          <ac:spMkLst>
            <pc:docMk/>
            <pc:sldMk cId="1914997013" sldId="346"/>
            <ac:spMk id="36" creationId="{6E2E7E41-3017-3154-F6A3-26CD2E8F5C33}"/>
          </ac:spMkLst>
        </pc:spChg>
        <pc:grpChg chg="add mod">
          <ac:chgData name="Nithyalakshmi Muthukaruppan [UNext]" userId="08e769c1-5d74-4526-a698-892faf8cf5cd" providerId="ADAL" clId="{9D4E909B-80A7-4EBE-BCA0-79C47900F501}" dt="2025-02-12T17:07:48.664" v="35"/>
          <ac:grpSpMkLst>
            <pc:docMk/>
            <pc:sldMk cId="1914997013" sldId="346"/>
            <ac:grpSpMk id="37" creationId="{335A7B61-64C4-89D8-6665-702E4BD5E100}"/>
          </ac:grpSpMkLst>
        </pc:grpChg>
      </pc:sldChg>
      <pc:sldChg chg="addSp modSp new modAnim">
        <pc:chgData name="Nithyalakshmi Muthukaruppan [UNext]" userId="08e769c1-5d74-4526-a698-892faf8cf5cd" providerId="ADAL" clId="{9D4E909B-80A7-4EBE-BCA0-79C47900F501}" dt="2025-02-12T17:08:08.618" v="38"/>
        <pc:sldMkLst>
          <pc:docMk/>
          <pc:sldMk cId="1431448132" sldId="347"/>
        </pc:sldMkLst>
        <pc:spChg chg="mod">
          <ac:chgData name="Nithyalakshmi Muthukaruppan [UNext]" userId="08e769c1-5d74-4526-a698-892faf8cf5cd" providerId="ADAL" clId="{9D4E909B-80A7-4EBE-BCA0-79C47900F501}" dt="2025-02-12T17:08:08.618" v="38"/>
          <ac:spMkLst>
            <pc:docMk/>
            <pc:sldMk cId="1431448132" sldId="347"/>
            <ac:spMk id="8" creationId="{21F52330-BBE1-DFC5-D4EE-EC6CD167810E}"/>
          </ac:spMkLst>
        </pc:spChg>
        <pc:spChg chg="mod">
          <ac:chgData name="Nithyalakshmi Muthukaruppan [UNext]" userId="08e769c1-5d74-4526-a698-892faf8cf5cd" providerId="ADAL" clId="{9D4E909B-80A7-4EBE-BCA0-79C47900F501}" dt="2025-02-12T17:08:08.618" v="38"/>
          <ac:spMkLst>
            <pc:docMk/>
            <pc:sldMk cId="1431448132" sldId="347"/>
            <ac:spMk id="9" creationId="{20265387-614A-1373-F3E8-14935CC6B7F7}"/>
          </ac:spMkLst>
        </pc:spChg>
        <pc:spChg chg="mod">
          <ac:chgData name="Nithyalakshmi Muthukaruppan [UNext]" userId="08e769c1-5d74-4526-a698-892faf8cf5cd" providerId="ADAL" clId="{9D4E909B-80A7-4EBE-BCA0-79C47900F501}" dt="2025-02-12T17:08:08.618" v="38"/>
          <ac:spMkLst>
            <pc:docMk/>
            <pc:sldMk cId="1431448132" sldId="347"/>
            <ac:spMk id="10" creationId="{5294719F-CF7C-08D4-487D-D204E4FFB2D3}"/>
          </ac:spMkLst>
        </pc:spChg>
        <pc:spChg chg="mod">
          <ac:chgData name="Nithyalakshmi Muthukaruppan [UNext]" userId="08e769c1-5d74-4526-a698-892faf8cf5cd" providerId="ADAL" clId="{9D4E909B-80A7-4EBE-BCA0-79C47900F501}" dt="2025-02-12T17:08:08.618" v="38"/>
          <ac:spMkLst>
            <pc:docMk/>
            <pc:sldMk cId="1431448132" sldId="347"/>
            <ac:spMk id="11" creationId="{796A4AAA-468F-A51A-DF31-5E7ED70FB8E5}"/>
          </ac:spMkLst>
        </pc:spChg>
        <pc:spChg chg="mod">
          <ac:chgData name="Nithyalakshmi Muthukaruppan [UNext]" userId="08e769c1-5d74-4526-a698-892faf8cf5cd" providerId="ADAL" clId="{9D4E909B-80A7-4EBE-BCA0-79C47900F501}" dt="2025-02-12T17:08:08.618" v="38"/>
          <ac:spMkLst>
            <pc:docMk/>
            <pc:sldMk cId="1431448132" sldId="347"/>
            <ac:spMk id="12" creationId="{1BF73468-B737-61EB-2918-6CB2B09F75FF}"/>
          </ac:spMkLst>
        </pc:spChg>
        <pc:spChg chg="mod">
          <ac:chgData name="Nithyalakshmi Muthukaruppan [UNext]" userId="08e769c1-5d74-4526-a698-892faf8cf5cd" providerId="ADAL" clId="{9D4E909B-80A7-4EBE-BCA0-79C47900F501}" dt="2025-02-12T17:08:08.618" v="38"/>
          <ac:spMkLst>
            <pc:docMk/>
            <pc:sldMk cId="1431448132" sldId="347"/>
            <ac:spMk id="13" creationId="{9C06077B-772E-FA04-97A3-7B2C515C1A3A}"/>
          </ac:spMkLst>
        </pc:spChg>
        <pc:spChg chg="mod">
          <ac:chgData name="Nithyalakshmi Muthukaruppan [UNext]" userId="08e769c1-5d74-4526-a698-892faf8cf5cd" providerId="ADAL" clId="{9D4E909B-80A7-4EBE-BCA0-79C47900F501}" dt="2025-02-12T17:08:08.618" v="38"/>
          <ac:spMkLst>
            <pc:docMk/>
            <pc:sldMk cId="1431448132" sldId="347"/>
            <ac:spMk id="14" creationId="{C512E412-F872-69E1-0C46-BD46926BF0CF}"/>
          </ac:spMkLst>
        </pc:spChg>
        <pc:spChg chg="mod">
          <ac:chgData name="Nithyalakshmi Muthukaruppan [UNext]" userId="08e769c1-5d74-4526-a698-892faf8cf5cd" providerId="ADAL" clId="{9D4E909B-80A7-4EBE-BCA0-79C47900F501}" dt="2025-02-12T17:08:08.618" v="38"/>
          <ac:spMkLst>
            <pc:docMk/>
            <pc:sldMk cId="1431448132" sldId="347"/>
            <ac:spMk id="15" creationId="{F0AA1A80-976A-7317-EA80-129CFEB2D6F8}"/>
          </ac:spMkLst>
        </pc:spChg>
        <pc:grpChg chg="mod">
          <ac:chgData name="Nithyalakshmi Muthukaruppan [UNext]" userId="08e769c1-5d74-4526-a698-892faf8cf5cd" providerId="ADAL" clId="{9D4E909B-80A7-4EBE-BCA0-79C47900F501}" dt="2025-02-12T17:08:08.618" v="38"/>
          <ac:grpSpMkLst>
            <pc:docMk/>
            <pc:sldMk cId="1431448132" sldId="347"/>
            <ac:grpSpMk id="16" creationId="{5BEBFBB5-0CC3-6191-019D-0A452786D92C}"/>
          </ac:grpSpMkLst>
        </pc:grpChg>
        <pc:grpChg chg="add mod">
          <ac:chgData name="Nithyalakshmi Muthukaruppan [UNext]" userId="08e769c1-5d74-4526-a698-892faf8cf5cd" providerId="ADAL" clId="{9D4E909B-80A7-4EBE-BCA0-79C47900F501}" dt="2025-02-12T17:08:08.618" v="38"/>
          <ac:grpSpMkLst>
            <pc:docMk/>
            <pc:sldMk cId="1431448132" sldId="347"/>
            <ac:grpSpMk id="17" creationId="{8D457C62-4688-1C61-3269-4334D2227F04}"/>
          </ac:grpSpMkLst>
        </pc:grpChg>
      </pc:sldChg>
      <pc:sldChg chg="addSp modSp new mod modAnim">
        <pc:chgData name="Nithyalakshmi Muthukaruppan [UNext]" userId="08e769c1-5d74-4526-a698-892faf8cf5cd" providerId="ADAL" clId="{9D4E909B-80A7-4EBE-BCA0-79C47900F501}" dt="2025-02-12T17:08:31.135" v="45" actId="1076"/>
        <pc:sldMkLst>
          <pc:docMk/>
          <pc:sldMk cId="2424310108" sldId="348"/>
        </pc:sldMkLst>
        <pc:spChg chg="add mod">
          <ac:chgData name="Nithyalakshmi Muthukaruppan [UNext]" userId="08e769c1-5d74-4526-a698-892faf8cf5cd" providerId="ADAL" clId="{9D4E909B-80A7-4EBE-BCA0-79C47900F501}" dt="2025-02-12T17:08:31.135" v="45" actId="1076"/>
          <ac:spMkLst>
            <pc:docMk/>
            <pc:sldMk cId="2424310108" sldId="348"/>
            <ac:spMk id="29" creationId="{287EC94C-997A-F879-0FA5-447512E75AFF}"/>
          </ac:spMkLst>
        </pc:spChg>
        <pc:spChg chg="mod">
          <ac:chgData name="Nithyalakshmi Muthukaruppan [UNext]" userId="08e769c1-5d74-4526-a698-892faf8cf5cd" providerId="ADAL" clId="{9D4E909B-80A7-4EBE-BCA0-79C47900F501}" dt="2025-02-12T17:08:20.498" v="41"/>
          <ac:spMkLst>
            <pc:docMk/>
            <pc:sldMk cId="2424310108" sldId="348"/>
            <ac:spMk id="32" creationId="{17657616-BE67-5C99-52E1-D869A20A8B69}"/>
          </ac:spMkLst>
        </pc:spChg>
        <pc:spChg chg="mod">
          <ac:chgData name="Nithyalakshmi Muthukaruppan [UNext]" userId="08e769c1-5d74-4526-a698-892faf8cf5cd" providerId="ADAL" clId="{9D4E909B-80A7-4EBE-BCA0-79C47900F501}" dt="2025-02-12T17:08:20.498" v="41"/>
          <ac:spMkLst>
            <pc:docMk/>
            <pc:sldMk cId="2424310108" sldId="348"/>
            <ac:spMk id="33" creationId="{CA74354A-084A-6860-E910-26C9E5D6D35E}"/>
          </ac:spMkLst>
        </pc:spChg>
        <pc:spChg chg="mod">
          <ac:chgData name="Nithyalakshmi Muthukaruppan [UNext]" userId="08e769c1-5d74-4526-a698-892faf8cf5cd" providerId="ADAL" clId="{9D4E909B-80A7-4EBE-BCA0-79C47900F501}" dt="2025-02-12T17:08:20.498" v="41"/>
          <ac:spMkLst>
            <pc:docMk/>
            <pc:sldMk cId="2424310108" sldId="348"/>
            <ac:spMk id="34" creationId="{43997CF2-08F4-824A-7B40-49912984038C}"/>
          </ac:spMkLst>
        </pc:spChg>
        <pc:spChg chg="mod">
          <ac:chgData name="Nithyalakshmi Muthukaruppan [UNext]" userId="08e769c1-5d74-4526-a698-892faf8cf5cd" providerId="ADAL" clId="{9D4E909B-80A7-4EBE-BCA0-79C47900F501}" dt="2025-02-12T17:08:20.498" v="41"/>
          <ac:spMkLst>
            <pc:docMk/>
            <pc:sldMk cId="2424310108" sldId="348"/>
            <ac:spMk id="35" creationId="{5334293E-CCBB-1A77-B620-037ABCFB17EB}"/>
          </ac:spMkLst>
        </pc:spChg>
        <pc:spChg chg="mod">
          <ac:chgData name="Nithyalakshmi Muthukaruppan [UNext]" userId="08e769c1-5d74-4526-a698-892faf8cf5cd" providerId="ADAL" clId="{9D4E909B-80A7-4EBE-BCA0-79C47900F501}" dt="2025-02-12T17:08:20.498" v="41"/>
          <ac:spMkLst>
            <pc:docMk/>
            <pc:sldMk cId="2424310108" sldId="348"/>
            <ac:spMk id="36" creationId="{8B206741-3936-D1B6-B8C3-1BB835EAE667}"/>
          </ac:spMkLst>
        </pc:spChg>
        <pc:spChg chg="mod">
          <ac:chgData name="Nithyalakshmi Muthukaruppan [UNext]" userId="08e769c1-5d74-4526-a698-892faf8cf5cd" providerId="ADAL" clId="{9D4E909B-80A7-4EBE-BCA0-79C47900F501}" dt="2025-02-12T17:08:20.498" v="41"/>
          <ac:spMkLst>
            <pc:docMk/>
            <pc:sldMk cId="2424310108" sldId="348"/>
            <ac:spMk id="37" creationId="{2E252638-2013-2EAB-C974-D26E0CDFC25A}"/>
          </ac:spMkLst>
        </pc:spChg>
        <pc:spChg chg="mod">
          <ac:chgData name="Nithyalakshmi Muthukaruppan [UNext]" userId="08e769c1-5d74-4526-a698-892faf8cf5cd" providerId="ADAL" clId="{9D4E909B-80A7-4EBE-BCA0-79C47900F501}" dt="2025-02-12T17:08:20.498" v="41"/>
          <ac:spMkLst>
            <pc:docMk/>
            <pc:sldMk cId="2424310108" sldId="348"/>
            <ac:spMk id="38" creationId="{245293A1-21DB-0423-D56A-7816A6D89827}"/>
          </ac:spMkLst>
        </pc:spChg>
        <pc:spChg chg="mod">
          <ac:chgData name="Nithyalakshmi Muthukaruppan [UNext]" userId="08e769c1-5d74-4526-a698-892faf8cf5cd" providerId="ADAL" clId="{9D4E909B-80A7-4EBE-BCA0-79C47900F501}" dt="2025-02-12T17:08:20.498" v="41"/>
          <ac:spMkLst>
            <pc:docMk/>
            <pc:sldMk cId="2424310108" sldId="348"/>
            <ac:spMk id="39" creationId="{22954263-F5DD-0084-0BEE-D35367574062}"/>
          </ac:spMkLst>
        </pc:spChg>
        <pc:grpChg chg="add mod">
          <ac:chgData name="Nithyalakshmi Muthukaruppan [UNext]" userId="08e769c1-5d74-4526-a698-892faf8cf5cd" providerId="ADAL" clId="{9D4E909B-80A7-4EBE-BCA0-79C47900F501}" dt="2025-02-12T17:08:23.150" v="42" actId="1076"/>
          <ac:grpSpMkLst>
            <pc:docMk/>
            <pc:sldMk cId="2424310108" sldId="348"/>
            <ac:grpSpMk id="40" creationId="{C4F02E3E-2CD3-DC8C-BF02-7B2F7EC77819}"/>
          </ac:grpSpMkLst>
        </pc:grpChg>
      </pc:sldChg>
      <pc:sldChg chg="addSp modSp new">
        <pc:chgData name="Nithyalakshmi Muthukaruppan [UNext]" userId="08e769c1-5d74-4526-a698-892faf8cf5cd" providerId="ADAL" clId="{9D4E909B-80A7-4EBE-BCA0-79C47900F501}" dt="2025-02-12T17:12:34.061" v="64" actId="14100"/>
        <pc:sldMkLst>
          <pc:docMk/>
          <pc:sldMk cId="1505274608" sldId="349"/>
        </pc:sldMkLst>
        <pc:graphicFrameChg chg="add mod">
          <ac:chgData name="Nithyalakshmi Muthukaruppan [UNext]" userId="08e769c1-5d74-4526-a698-892faf8cf5cd" providerId="ADAL" clId="{9D4E909B-80A7-4EBE-BCA0-79C47900F501}" dt="2025-02-12T17:12:34.061" v="64" actId="14100"/>
          <ac:graphicFrameMkLst>
            <pc:docMk/>
            <pc:sldMk cId="1505274608" sldId="349"/>
            <ac:graphicFrameMk id="2" creationId="{A0503AA5-57E1-E6AE-322D-776E47A92728}"/>
          </ac:graphicFrameMkLst>
        </pc:graphicFrameChg>
      </pc:sldChg>
      <pc:sldChg chg="addSp delSp modSp new del mod">
        <pc:chgData name="Nithyalakshmi Muthukaruppan [UNext]" userId="08e769c1-5d74-4526-a698-892faf8cf5cd" providerId="ADAL" clId="{9D4E909B-80A7-4EBE-BCA0-79C47900F501}" dt="2025-02-12T17:10:29.785" v="60" actId="47"/>
        <pc:sldMkLst>
          <pc:docMk/>
          <pc:sldMk cId="1637918721" sldId="349"/>
        </pc:sldMkLst>
        <pc:spChg chg="add">
          <ac:chgData name="Nithyalakshmi Muthukaruppan [UNext]" userId="08e769c1-5d74-4526-a698-892faf8cf5cd" providerId="ADAL" clId="{9D4E909B-80A7-4EBE-BCA0-79C47900F501}" dt="2025-02-12T17:10:18.639" v="54"/>
          <ac:spMkLst>
            <pc:docMk/>
            <pc:sldMk cId="1637918721" sldId="349"/>
            <ac:spMk id="2" creationId="{20D570DD-72E5-9016-9635-8B34522AE514}"/>
          </ac:spMkLst>
        </pc:spChg>
        <pc:spChg chg="add del mod">
          <ac:chgData name="Nithyalakshmi Muthukaruppan [UNext]" userId="08e769c1-5d74-4526-a698-892faf8cf5cd" providerId="ADAL" clId="{9D4E909B-80A7-4EBE-BCA0-79C47900F501}" dt="2025-02-12T17:10:28.342" v="59" actId="22"/>
          <ac:spMkLst>
            <pc:docMk/>
            <pc:sldMk cId="1637918721" sldId="349"/>
            <ac:spMk id="4" creationId="{26513815-66CD-28B7-1774-91056A69C078}"/>
          </ac:spMkLst>
        </pc:spChg>
      </pc:sldChg>
      <pc:sldChg chg="new del">
        <pc:chgData name="Nithyalakshmi Muthukaruppan [UNext]" userId="08e769c1-5d74-4526-a698-892faf8cf5cd" providerId="ADAL" clId="{9D4E909B-80A7-4EBE-BCA0-79C47900F501}" dt="2025-02-12T17:10:31.610" v="61" actId="47"/>
        <pc:sldMkLst>
          <pc:docMk/>
          <pc:sldMk cId="3468807493" sldId="350"/>
        </pc:sldMkLst>
      </pc:sldChg>
    </pc:docChg>
  </pc:docChgLst>
  <pc:docChgLst>
    <pc:chgData name="Akshatha Lakshmi [UNext]" userId="e71f5337-6520-4e63-8458-608596c3b59a" providerId="ADAL" clId="{3E656DCA-0277-465C-88E4-6E18AEE598FC}"/>
    <pc:docChg chg="custSel addSld delSld modSld">
      <pc:chgData name="Akshatha Lakshmi [UNext]" userId="e71f5337-6520-4e63-8458-608596c3b59a" providerId="ADAL" clId="{3E656DCA-0277-465C-88E4-6E18AEE598FC}" dt="2025-02-11T05:23:57.020" v="19" actId="14100"/>
      <pc:docMkLst>
        <pc:docMk/>
      </pc:docMkLst>
      <pc:sldChg chg="add">
        <pc:chgData name="Akshatha Lakshmi [UNext]" userId="e71f5337-6520-4e63-8458-608596c3b59a" providerId="ADAL" clId="{3E656DCA-0277-465C-88E4-6E18AEE598FC}" dt="2025-02-10T17:54:16.411" v="8"/>
        <pc:sldMkLst>
          <pc:docMk/>
          <pc:sldMk cId="4058450713" sldId="257"/>
        </pc:sldMkLst>
      </pc:sldChg>
      <pc:sldChg chg="add del">
        <pc:chgData name="Akshatha Lakshmi [UNext]" userId="e71f5337-6520-4e63-8458-608596c3b59a" providerId="ADAL" clId="{3E656DCA-0277-465C-88E4-6E18AEE598FC}" dt="2025-02-11T05:23:17.735" v="10"/>
        <pc:sldMkLst>
          <pc:docMk/>
          <pc:sldMk cId="2203002356" sldId="269"/>
        </pc:sldMkLst>
      </pc:sldChg>
      <pc:sldChg chg="add">
        <pc:chgData name="Akshatha Lakshmi [UNext]" userId="e71f5337-6520-4e63-8458-608596c3b59a" providerId="ADAL" clId="{3E656DCA-0277-465C-88E4-6E18AEE598FC}" dt="2025-02-10T17:54:16.411" v="8"/>
        <pc:sldMkLst>
          <pc:docMk/>
          <pc:sldMk cId="905884971" sldId="273"/>
        </pc:sldMkLst>
      </pc:sldChg>
      <pc:sldChg chg="add">
        <pc:chgData name="Akshatha Lakshmi [UNext]" userId="e71f5337-6520-4e63-8458-608596c3b59a" providerId="ADAL" clId="{3E656DCA-0277-465C-88E4-6E18AEE598FC}" dt="2025-02-10T17:54:16.411" v="8"/>
        <pc:sldMkLst>
          <pc:docMk/>
          <pc:sldMk cId="1277689644" sldId="274"/>
        </pc:sldMkLst>
      </pc:sldChg>
      <pc:sldChg chg="add">
        <pc:chgData name="Akshatha Lakshmi [UNext]" userId="e71f5337-6520-4e63-8458-608596c3b59a" providerId="ADAL" clId="{3E656DCA-0277-465C-88E4-6E18AEE598FC}" dt="2025-02-10T17:54:16.411" v="8"/>
        <pc:sldMkLst>
          <pc:docMk/>
          <pc:sldMk cId="2631513126" sldId="275"/>
        </pc:sldMkLst>
      </pc:sldChg>
      <pc:sldChg chg="add">
        <pc:chgData name="Akshatha Lakshmi [UNext]" userId="e71f5337-6520-4e63-8458-608596c3b59a" providerId="ADAL" clId="{3E656DCA-0277-465C-88E4-6E18AEE598FC}" dt="2025-02-10T17:54:16.411" v="8"/>
        <pc:sldMkLst>
          <pc:docMk/>
          <pc:sldMk cId="2691264300" sldId="276"/>
        </pc:sldMkLst>
      </pc:sldChg>
      <pc:sldChg chg="add">
        <pc:chgData name="Akshatha Lakshmi [UNext]" userId="e71f5337-6520-4e63-8458-608596c3b59a" providerId="ADAL" clId="{3E656DCA-0277-465C-88E4-6E18AEE598FC}" dt="2025-02-10T17:54:16.411" v="8"/>
        <pc:sldMkLst>
          <pc:docMk/>
          <pc:sldMk cId="1588228805" sldId="277"/>
        </pc:sldMkLst>
      </pc:sldChg>
      <pc:sldChg chg="add">
        <pc:chgData name="Akshatha Lakshmi [UNext]" userId="e71f5337-6520-4e63-8458-608596c3b59a" providerId="ADAL" clId="{3E656DCA-0277-465C-88E4-6E18AEE598FC}" dt="2025-02-10T17:54:16.411" v="8"/>
        <pc:sldMkLst>
          <pc:docMk/>
          <pc:sldMk cId="3117590660" sldId="278"/>
        </pc:sldMkLst>
      </pc:sldChg>
      <pc:sldChg chg="add">
        <pc:chgData name="Akshatha Lakshmi [UNext]" userId="e71f5337-6520-4e63-8458-608596c3b59a" providerId="ADAL" clId="{3E656DCA-0277-465C-88E4-6E18AEE598FC}" dt="2025-02-10T17:54:16.411" v="8"/>
        <pc:sldMkLst>
          <pc:docMk/>
          <pc:sldMk cId="407069070" sldId="279"/>
        </pc:sldMkLst>
      </pc:sldChg>
      <pc:sldChg chg="add">
        <pc:chgData name="Akshatha Lakshmi [UNext]" userId="e71f5337-6520-4e63-8458-608596c3b59a" providerId="ADAL" clId="{3E656DCA-0277-465C-88E4-6E18AEE598FC}" dt="2025-02-10T17:54:16.411" v="8"/>
        <pc:sldMkLst>
          <pc:docMk/>
          <pc:sldMk cId="3037407589" sldId="280"/>
        </pc:sldMkLst>
      </pc:sldChg>
      <pc:sldChg chg="add">
        <pc:chgData name="Akshatha Lakshmi [UNext]" userId="e71f5337-6520-4e63-8458-608596c3b59a" providerId="ADAL" clId="{3E656DCA-0277-465C-88E4-6E18AEE598FC}" dt="2025-02-10T17:54:16.411" v="8"/>
        <pc:sldMkLst>
          <pc:docMk/>
          <pc:sldMk cId="2859452708" sldId="281"/>
        </pc:sldMkLst>
      </pc:sldChg>
      <pc:sldChg chg="add">
        <pc:chgData name="Akshatha Lakshmi [UNext]" userId="e71f5337-6520-4e63-8458-608596c3b59a" providerId="ADAL" clId="{3E656DCA-0277-465C-88E4-6E18AEE598FC}" dt="2025-02-10T17:54:16.411" v="8"/>
        <pc:sldMkLst>
          <pc:docMk/>
          <pc:sldMk cId="213671959" sldId="282"/>
        </pc:sldMkLst>
      </pc:sldChg>
      <pc:sldChg chg="add">
        <pc:chgData name="Akshatha Lakshmi [UNext]" userId="e71f5337-6520-4e63-8458-608596c3b59a" providerId="ADAL" clId="{3E656DCA-0277-465C-88E4-6E18AEE598FC}" dt="2025-02-10T17:54:16.411" v="8"/>
        <pc:sldMkLst>
          <pc:docMk/>
          <pc:sldMk cId="4021434256" sldId="283"/>
        </pc:sldMkLst>
      </pc:sldChg>
      <pc:sldChg chg="add">
        <pc:chgData name="Akshatha Lakshmi [UNext]" userId="e71f5337-6520-4e63-8458-608596c3b59a" providerId="ADAL" clId="{3E656DCA-0277-465C-88E4-6E18AEE598FC}" dt="2025-02-10T17:54:16.411" v="8"/>
        <pc:sldMkLst>
          <pc:docMk/>
          <pc:sldMk cId="3113224681" sldId="284"/>
        </pc:sldMkLst>
      </pc:sldChg>
      <pc:sldChg chg="add">
        <pc:chgData name="Akshatha Lakshmi [UNext]" userId="e71f5337-6520-4e63-8458-608596c3b59a" providerId="ADAL" clId="{3E656DCA-0277-465C-88E4-6E18AEE598FC}" dt="2025-02-10T17:54:16.411" v="8"/>
        <pc:sldMkLst>
          <pc:docMk/>
          <pc:sldMk cId="1428510922" sldId="285"/>
        </pc:sldMkLst>
      </pc:sldChg>
      <pc:sldChg chg="add">
        <pc:chgData name="Akshatha Lakshmi [UNext]" userId="e71f5337-6520-4e63-8458-608596c3b59a" providerId="ADAL" clId="{3E656DCA-0277-465C-88E4-6E18AEE598FC}" dt="2025-02-10T17:54:16.411" v="8"/>
        <pc:sldMkLst>
          <pc:docMk/>
          <pc:sldMk cId="1912098670" sldId="287"/>
        </pc:sldMkLst>
      </pc:sldChg>
      <pc:sldChg chg="add">
        <pc:chgData name="Akshatha Lakshmi [UNext]" userId="e71f5337-6520-4e63-8458-608596c3b59a" providerId="ADAL" clId="{3E656DCA-0277-465C-88E4-6E18AEE598FC}" dt="2025-02-10T17:54:16.411" v="8"/>
        <pc:sldMkLst>
          <pc:docMk/>
          <pc:sldMk cId="1673298273" sldId="288"/>
        </pc:sldMkLst>
      </pc:sldChg>
      <pc:sldChg chg="add">
        <pc:chgData name="Akshatha Lakshmi [UNext]" userId="e71f5337-6520-4e63-8458-608596c3b59a" providerId="ADAL" clId="{3E656DCA-0277-465C-88E4-6E18AEE598FC}" dt="2025-02-10T17:54:16.411" v="8"/>
        <pc:sldMkLst>
          <pc:docMk/>
          <pc:sldMk cId="938768157" sldId="289"/>
        </pc:sldMkLst>
      </pc:sldChg>
      <pc:sldChg chg="add">
        <pc:chgData name="Akshatha Lakshmi [UNext]" userId="e71f5337-6520-4e63-8458-608596c3b59a" providerId="ADAL" clId="{3E656DCA-0277-465C-88E4-6E18AEE598FC}" dt="2025-02-10T17:54:16.411" v="8"/>
        <pc:sldMkLst>
          <pc:docMk/>
          <pc:sldMk cId="688927864" sldId="290"/>
        </pc:sldMkLst>
      </pc:sldChg>
      <pc:sldChg chg="add">
        <pc:chgData name="Akshatha Lakshmi [UNext]" userId="e71f5337-6520-4e63-8458-608596c3b59a" providerId="ADAL" clId="{3E656DCA-0277-465C-88E4-6E18AEE598FC}" dt="2025-02-10T17:54:16.411" v="8"/>
        <pc:sldMkLst>
          <pc:docMk/>
          <pc:sldMk cId="502556007" sldId="291"/>
        </pc:sldMkLst>
      </pc:sldChg>
      <pc:sldChg chg="add">
        <pc:chgData name="Akshatha Lakshmi [UNext]" userId="e71f5337-6520-4e63-8458-608596c3b59a" providerId="ADAL" clId="{3E656DCA-0277-465C-88E4-6E18AEE598FC}" dt="2025-02-10T17:54:16.411" v="8"/>
        <pc:sldMkLst>
          <pc:docMk/>
          <pc:sldMk cId="299055384" sldId="292"/>
        </pc:sldMkLst>
      </pc:sldChg>
      <pc:sldChg chg="add">
        <pc:chgData name="Akshatha Lakshmi [UNext]" userId="e71f5337-6520-4e63-8458-608596c3b59a" providerId="ADAL" clId="{3E656DCA-0277-465C-88E4-6E18AEE598FC}" dt="2025-02-10T17:54:16.411" v="8"/>
        <pc:sldMkLst>
          <pc:docMk/>
          <pc:sldMk cId="710442873" sldId="293"/>
        </pc:sldMkLst>
      </pc:sldChg>
      <pc:sldChg chg="add">
        <pc:chgData name="Akshatha Lakshmi [UNext]" userId="e71f5337-6520-4e63-8458-608596c3b59a" providerId="ADAL" clId="{3E656DCA-0277-465C-88E4-6E18AEE598FC}" dt="2025-02-10T17:54:16.411" v="8"/>
        <pc:sldMkLst>
          <pc:docMk/>
          <pc:sldMk cId="6884829" sldId="294"/>
        </pc:sldMkLst>
      </pc:sldChg>
      <pc:sldChg chg="add">
        <pc:chgData name="Akshatha Lakshmi [UNext]" userId="e71f5337-6520-4e63-8458-608596c3b59a" providerId="ADAL" clId="{3E656DCA-0277-465C-88E4-6E18AEE598FC}" dt="2025-02-10T17:54:16.411" v="8"/>
        <pc:sldMkLst>
          <pc:docMk/>
          <pc:sldMk cId="1973938727" sldId="295"/>
        </pc:sldMkLst>
      </pc:sldChg>
      <pc:sldChg chg="add">
        <pc:chgData name="Akshatha Lakshmi [UNext]" userId="e71f5337-6520-4e63-8458-608596c3b59a" providerId="ADAL" clId="{3E656DCA-0277-465C-88E4-6E18AEE598FC}" dt="2025-02-10T17:54:16.411" v="8"/>
        <pc:sldMkLst>
          <pc:docMk/>
          <pc:sldMk cId="2210318053" sldId="296"/>
        </pc:sldMkLst>
      </pc:sldChg>
      <pc:sldChg chg="add">
        <pc:chgData name="Akshatha Lakshmi [UNext]" userId="e71f5337-6520-4e63-8458-608596c3b59a" providerId="ADAL" clId="{3E656DCA-0277-465C-88E4-6E18AEE598FC}" dt="2025-02-10T17:54:16.411" v="8"/>
        <pc:sldMkLst>
          <pc:docMk/>
          <pc:sldMk cId="3680961303" sldId="297"/>
        </pc:sldMkLst>
      </pc:sldChg>
      <pc:sldChg chg="add">
        <pc:chgData name="Akshatha Lakshmi [UNext]" userId="e71f5337-6520-4e63-8458-608596c3b59a" providerId="ADAL" clId="{3E656DCA-0277-465C-88E4-6E18AEE598FC}" dt="2025-02-10T17:54:16.411" v="8"/>
        <pc:sldMkLst>
          <pc:docMk/>
          <pc:sldMk cId="2737548172" sldId="298"/>
        </pc:sldMkLst>
      </pc:sldChg>
      <pc:sldChg chg="add">
        <pc:chgData name="Akshatha Lakshmi [UNext]" userId="e71f5337-6520-4e63-8458-608596c3b59a" providerId="ADAL" clId="{3E656DCA-0277-465C-88E4-6E18AEE598FC}" dt="2025-02-10T17:54:16.411" v="8"/>
        <pc:sldMkLst>
          <pc:docMk/>
          <pc:sldMk cId="1078528126" sldId="299"/>
        </pc:sldMkLst>
      </pc:sldChg>
      <pc:sldChg chg="add">
        <pc:chgData name="Akshatha Lakshmi [UNext]" userId="e71f5337-6520-4e63-8458-608596c3b59a" providerId="ADAL" clId="{3E656DCA-0277-465C-88E4-6E18AEE598FC}" dt="2025-02-10T17:54:16.411" v="8"/>
        <pc:sldMkLst>
          <pc:docMk/>
          <pc:sldMk cId="3729647642" sldId="300"/>
        </pc:sldMkLst>
      </pc:sldChg>
      <pc:sldChg chg="add">
        <pc:chgData name="Akshatha Lakshmi [UNext]" userId="e71f5337-6520-4e63-8458-608596c3b59a" providerId="ADAL" clId="{3E656DCA-0277-465C-88E4-6E18AEE598FC}" dt="2025-02-10T17:54:16.411" v="8"/>
        <pc:sldMkLst>
          <pc:docMk/>
          <pc:sldMk cId="2448894642" sldId="301"/>
        </pc:sldMkLst>
      </pc:sldChg>
      <pc:sldChg chg="add">
        <pc:chgData name="Akshatha Lakshmi [UNext]" userId="e71f5337-6520-4e63-8458-608596c3b59a" providerId="ADAL" clId="{3E656DCA-0277-465C-88E4-6E18AEE598FC}" dt="2025-02-10T17:54:16.411" v="8"/>
        <pc:sldMkLst>
          <pc:docMk/>
          <pc:sldMk cId="3654847580" sldId="302"/>
        </pc:sldMkLst>
      </pc:sldChg>
      <pc:sldChg chg="add">
        <pc:chgData name="Akshatha Lakshmi [UNext]" userId="e71f5337-6520-4e63-8458-608596c3b59a" providerId="ADAL" clId="{3E656DCA-0277-465C-88E4-6E18AEE598FC}" dt="2025-02-10T17:54:16.411" v="8"/>
        <pc:sldMkLst>
          <pc:docMk/>
          <pc:sldMk cId="4086997809" sldId="303"/>
        </pc:sldMkLst>
      </pc:sldChg>
      <pc:sldChg chg="add">
        <pc:chgData name="Akshatha Lakshmi [UNext]" userId="e71f5337-6520-4e63-8458-608596c3b59a" providerId="ADAL" clId="{3E656DCA-0277-465C-88E4-6E18AEE598FC}" dt="2025-02-10T17:54:16.411" v="8"/>
        <pc:sldMkLst>
          <pc:docMk/>
          <pc:sldMk cId="1679935003" sldId="305"/>
        </pc:sldMkLst>
      </pc:sldChg>
      <pc:sldChg chg="add">
        <pc:chgData name="Akshatha Lakshmi [UNext]" userId="e71f5337-6520-4e63-8458-608596c3b59a" providerId="ADAL" clId="{3E656DCA-0277-465C-88E4-6E18AEE598FC}" dt="2025-02-10T17:54:16.411" v="8"/>
        <pc:sldMkLst>
          <pc:docMk/>
          <pc:sldMk cId="3961228524" sldId="306"/>
        </pc:sldMkLst>
      </pc:sldChg>
      <pc:sldChg chg="add">
        <pc:chgData name="Akshatha Lakshmi [UNext]" userId="e71f5337-6520-4e63-8458-608596c3b59a" providerId="ADAL" clId="{3E656DCA-0277-465C-88E4-6E18AEE598FC}" dt="2025-02-10T17:54:16.411" v="8"/>
        <pc:sldMkLst>
          <pc:docMk/>
          <pc:sldMk cId="889711426" sldId="307"/>
        </pc:sldMkLst>
      </pc:sldChg>
      <pc:sldChg chg="add">
        <pc:chgData name="Akshatha Lakshmi [UNext]" userId="e71f5337-6520-4e63-8458-608596c3b59a" providerId="ADAL" clId="{3E656DCA-0277-465C-88E4-6E18AEE598FC}" dt="2025-02-10T17:54:16.411" v="8"/>
        <pc:sldMkLst>
          <pc:docMk/>
          <pc:sldMk cId="437726049" sldId="308"/>
        </pc:sldMkLst>
      </pc:sldChg>
      <pc:sldChg chg="add">
        <pc:chgData name="Akshatha Lakshmi [UNext]" userId="e71f5337-6520-4e63-8458-608596c3b59a" providerId="ADAL" clId="{3E656DCA-0277-465C-88E4-6E18AEE598FC}" dt="2025-02-10T17:54:16.411" v="8"/>
        <pc:sldMkLst>
          <pc:docMk/>
          <pc:sldMk cId="1500410651" sldId="309"/>
        </pc:sldMkLst>
      </pc:sldChg>
      <pc:sldChg chg="add">
        <pc:chgData name="Akshatha Lakshmi [UNext]" userId="e71f5337-6520-4e63-8458-608596c3b59a" providerId="ADAL" clId="{3E656DCA-0277-465C-88E4-6E18AEE598FC}" dt="2025-02-10T17:54:16.411" v="8"/>
        <pc:sldMkLst>
          <pc:docMk/>
          <pc:sldMk cId="1605156173" sldId="310"/>
        </pc:sldMkLst>
      </pc:sldChg>
      <pc:sldChg chg="modSp mod">
        <pc:chgData name="Akshatha Lakshmi [UNext]" userId="e71f5337-6520-4e63-8458-608596c3b59a" providerId="ADAL" clId="{3E656DCA-0277-465C-88E4-6E18AEE598FC}" dt="2025-02-10T17:42:12.718" v="7" actId="1076"/>
        <pc:sldMkLst>
          <pc:docMk/>
          <pc:sldMk cId="2128332883" sldId="311"/>
        </pc:sldMkLst>
        <pc:spChg chg="mod">
          <ac:chgData name="Akshatha Lakshmi [UNext]" userId="e71f5337-6520-4e63-8458-608596c3b59a" providerId="ADAL" clId="{3E656DCA-0277-465C-88E4-6E18AEE598FC}" dt="2025-02-10T17:42:02.417" v="5" actId="1076"/>
          <ac:spMkLst>
            <pc:docMk/>
            <pc:sldMk cId="2128332883" sldId="311"/>
            <ac:spMk id="48" creationId="{4BD01EDB-BDD1-9105-3FFA-04556F8CE535}"/>
          </ac:spMkLst>
        </pc:spChg>
        <pc:spChg chg="mod">
          <ac:chgData name="Akshatha Lakshmi [UNext]" userId="e71f5337-6520-4e63-8458-608596c3b59a" providerId="ADAL" clId="{3E656DCA-0277-465C-88E4-6E18AEE598FC}" dt="2025-02-10T17:42:08.426" v="6" actId="1076"/>
          <ac:spMkLst>
            <pc:docMk/>
            <pc:sldMk cId="2128332883" sldId="311"/>
            <ac:spMk id="50" creationId="{2B6F3C5B-AFBB-6A79-912A-E7C8EE99E0E3}"/>
          </ac:spMkLst>
        </pc:spChg>
        <pc:spChg chg="mod">
          <ac:chgData name="Akshatha Lakshmi [UNext]" userId="e71f5337-6520-4e63-8458-608596c3b59a" providerId="ADAL" clId="{3E656DCA-0277-465C-88E4-6E18AEE598FC}" dt="2025-02-10T17:42:12.718" v="7" actId="1076"/>
          <ac:spMkLst>
            <pc:docMk/>
            <pc:sldMk cId="2128332883" sldId="311"/>
            <ac:spMk id="54" creationId="{9D794564-245B-FD57-C74A-8B4174207E53}"/>
          </ac:spMkLst>
        </pc:spChg>
      </pc:sldChg>
      <pc:sldChg chg="delSp modSp mod">
        <pc:chgData name="Akshatha Lakshmi [UNext]" userId="e71f5337-6520-4e63-8458-608596c3b59a" providerId="ADAL" clId="{3E656DCA-0277-465C-88E4-6E18AEE598FC}" dt="2025-02-11T05:23:57.020" v="19" actId="14100"/>
        <pc:sldMkLst>
          <pc:docMk/>
          <pc:sldMk cId="1520618171" sldId="318"/>
        </pc:sldMkLst>
        <pc:spChg chg="mod">
          <ac:chgData name="Akshatha Lakshmi [UNext]" userId="e71f5337-6520-4e63-8458-608596c3b59a" providerId="ADAL" clId="{3E656DCA-0277-465C-88E4-6E18AEE598FC}" dt="2025-02-11T05:23:35.617" v="13" actId="14100"/>
          <ac:spMkLst>
            <pc:docMk/>
            <pc:sldMk cId="1520618171" sldId="318"/>
            <ac:spMk id="5" creationId="{00000000-0000-0000-0000-000000000000}"/>
          </ac:spMkLst>
        </pc:spChg>
        <pc:spChg chg="mod">
          <ac:chgData name="Akshatha Lakshmi [UNext]" userId="e71f5337-6520-4e63-8458-608596c3b59a" providerId="ADAL" clId="{3E656DCA-0277-465C-88E4-6E18AEE598FC}" dt="2025-02-11T05:23:57.020" v="19" actId="14100"/>
          <ac:spMkLst>
            <pc:docMk/>
            <pc:sldMk cId="1520618171" sldId="318"/>
            <ac:spMk id="6" creationId="{00000000-0000-0000-0000-000000000000}"/>
          </ac:spMkLst>
        </pc:spChg>
        <pc:spChg chg="del mod">
          <ac:chgData name="Akshatha Lakshmi [UNext]" userId="e71f5337-6520-4e63-8458-608596c3b59a" providerId="ADAL" clId="{3E656DCA-0277-465C-88E4-6E18AEE598FC}" dt="2025-02-11T05:23:46.525" v="16" actId="478"/>
          <ac:spMkLst>
            <pc:docMk/>
            <pc:sldMk cId="1520618171" sldId="318"/>
            <ac:spMk id="9" creationId="{00000000-0000-0000-0000-000000000000}"/>
          </ac:spMkLst>
        </pc:spChg>
        <pc:picChg chg="del">
          <ac:chgData name="Akshatha Lakshmi [UNext]" userId="e71f5337-6520-4e63-8458-608596c3b59a" providerId="ADAL" clId="{3E656DCA-0277-465C-88E4-6E18AEE598FC}" dt="2025-02-11T05:23:22.843" v="11" actId="478"/>
          <ac:picMkLst>
            <pc:docMk/>
            <pc:sldMk cId="1520618171" sldId="318"/>
            <ac:picMk id="4" creationId="{00000000-0000-0000-0000-000000000000}"/>
          </ac:picMkLst>
        </pc:picChg>
        <pc:picChg chg="del">
          <ac:chgData name="Akshatha Lakshmi [UNext]" userId="e71f5337-6520-4e63-8458-608596c3b59a" providerId="ADAL" clId="{3E656DCA-0277-465C-88E4-6E18AEE598FC}" dt="2025-02-11T05:23:41.159" v="14" actId="478"/>
          <ac:picMkLst>
            <pc:docMk/>
            <pc:sldMk cId="1520618171" sldId="318"/>
            <ac:picMk id="8" creationId="{00000000-0000-0000-0000-000000000000}"/>
          </ac:picMkLst>
        </pc:picChg>
      </pc:sldChg>
      <pc:sldChg chg="addSp modSp new mod">
        <pc:chgData name="Akshatha Lakshmi [UNext]" userId="e71f5337-6520-4e63-8458-608596c3b59a" providerId="ADAL" clId="{3E656DCA-0277-465C-88E4-6E18AEE598FC}" dt="2025-02-10T17:41:34.154" v="2" actId="1076"/>
        <pc:sldMkLst>
          <pc:docMk/>
          <pc:sldMk cId="1355236982" sldId="320"/>
        </pc:sldMkLst>
        <pc:picChg chg="add mod">
          <ac:chgData name="Akshatha Lakshmi [UNext]" userId="e71f5337-6520-4e63-8458-608596c3b59a" providerId="ADAL" clId="{3E656DCA-0277-465C-88E4-6E18AEE598FC}" dt="2025-02-10T17:41:34.154" v="2" actId="1076"/>
          <ac:picMkLst>
            <pc:docMk/>
            <pc:sldMk cId="1355236982" sldId="320"/>
            <ac:picMk id="3" creationId="{765A186D-EEAC-3D76-3175-D9B8D5BDDC02}"/>
          </ac:picMkLst>
        </pc:picChg>
      </pc:sldChg>
      <pc:sldChg chg="add">
        <pc:chgData name="Akshatha Lakshmi [UNext]" userId="e71f5337-6520-4e63-8458-608596c3b59a" providerId="ADAL" clId="{3E656DCA-0277-465C-88E4-6E18AEE598FC}" dt="2025-02-10T17:54:16.411" v="8"/>
        <pc:sldMkLst>
          <pc:docMk/>
          <pc:sldMk cId="1109842341" sldId="322"/>
        </pc:sldMkLst>
      </pc:sldChg>
      <pc:sldChg chg="add">
        <pc:chgData name="Akshatha Lakshmi [UNext]" userId="e71f5337-6520-4e63-8458-608596c3b59a" providerId="ADAL" clId="{3E656DCA-0277-465C-88E4-6E18AEE598FC}" dt="2025-02-10T17:54:16.411" v="8"/>
        <pc:sldMkLst>
          <pc:docMk/>
          <pc:sldMk cId="3310113364" sldId="323"/>
        </pc:sldMkLst>
      </pc:sldChg>
      <pc:sldChg chg="add">
        <pc:chgData name="Akshatha Lakshmi [UNext]" userId="e71f5337-6520-4e63-8458-608596c3b59a" providerId="ADAL" clId="{3E656DCA-0277-465C-88E4-6E18AEE598FC}" dt="2025-02-10T17:54:16.411" v="8"/>
        <pc:sldMkLst>
          <pc:docMk/>
          <pc:sldMk cId="4051113569" sldId="324"/>
        </pc:sldMkLst>
      </pc:sldChg>
      <pc:sldChg chg="add">
        <pc:chgData name="Akshatha Lakshmi [UNext]" userId="e71f5337-6520-4e63-8458-608596c3b59a" providerId="ADAL" clId="{3E656DCA-0277-465C-88E4-6E18AEE598FC}" dt="2025-02-10T17:54:16.411" v="8"/>
        <pc:sldMkLst>
          <pc:docMk/>
          <pc:sldMk cId="3502971152" sldId="325"/>
        </pc:sldMkLst>
      </pc:sldChg>
      <pc:sldChg chg="add">
        <pc:chgData name="Akshatha Lakshmi [UNext]" userId="e71f5337-6520-4e63-8458-608596c3b59a" providerId="ADAL" clId="{3E656DCA-0277-465C-88E4-6E18AEE598FC}" dt="2025-02-10T17:54:16.411" v="8"/>
        <pc:sldMkLst>
          <pc:docMk/>
          <pc:sldMk cId="2875626736" sldId="326"/>
        </pc:sldMkLst>
      </pc:sldChg>
      <pc:sldChg chg="add">
        <pc:chgData name="Akshatha Lakshmi [UNext]" userId="e71f5337-6520-4e63-8458-608596c3b59a" providerId="ADAL" clId="{3E656DCA-0277-465C-88E4-6E18AEE598FC}" dt="2025-02-10T17:54:16.411" v="8"/>
        <pc:sldMkLst>
          <pc:docMk/>
          <pc:sldMk cId="3506404289" sldId="327"/>
        </pc:sldMkLst>
      </pc:sldChg>
      <pc:sldChg chg="add">
        <pc:chgData name="Akshatha Lakshmi [UNext]" userId="e71f5337-6520-4e63-8458-608596c3b59a" providerId="ADAL" clId="{3E656DCA-0277-465C-88E4-6E18AEE598FC}" dt="2025-02-10T17:54:16.411" v="8"/>
        <pc:sldMkLst>
          <pc:docMk/>
          <pc:sldMk cId="4162801145" sldId="328"/>
        </pc:sldMkLst>
      </pc:sldChg>
      <pc:sldChg chg="add">
        <pc:chgData name="Akshatha Lakshmi [UNext]" userId="e71f5337-6520-4e63-8458-608596c3b59a" providerId="ADAL" clId="{3E656DCA-0277-465C-88E4-6E18AEE598FC}" dt="2025-02-10T17:54:16.411" v="8"/>
        <pc:sldMkLst>
          <pc:docMk/>
          <pc:sldMk cId="3489548222" sldId="329"/>
        </pc:sldMkLst>
      </pc:sldChg>
      <pc:sldChg chg="add">
        <pc:chgData name="Akshatha Lakshmi [UNext]" userId="e71f5337-6520-4e63-8458-608596c3b59a" providerId="ADAL" clId="{3E656DCA-0277-465C-88E4-6E18AEE598FC}" dt="2025-02-10T17:54:16.411" v="8"/>
        <pc:sldMkLst>
          <pc:docMk/>
          <pc:sldMk cId="684299524" sldId="330"/>
        </pc:sldMkLst>
      </pc:sldChg>
      <pc:sldChg chg="add">
        <pc:chgData name="Akshatha Lakshmi [UNext]" userId="e71f5337-6520-4e63-8458-608596c3b59a" providerId="ADAL" clId="{3E656DCA-0277-465C-88E4-6E18AEE598FC}" dt="2025-02-10T17:54:16.411" v="8"/>
        <pc:sldMkLst>
          <pc:docMk/>
          <pc:sldMk cId="3715062918" sldId="340"/>
        </pc:sldMkLst>
      </pc:sldChg>
      <pc:sldChg chg="add">
        <pc:chgData name="Akshatha Lakshmi [UNext]" userId="e71f5337-6520-4e63-8458-608596c3b59a" providerId="ADAL" clId="{3E656DCA-0277-465C-88E4-6E18AEE598FC}" dt="2025-02-10T17:54:16.411" v="8"/>
        <pc:sldMkLst>
          <pc:docMk/>
          <pc:sldMk cId="1038345649" sldId="341"/>
        </pc:sldMkLst>
      </pc:sldChg>
      <pc:sldChg chg="add">
        <pc:chgData name="Akshatha Lakshmi [UNext]" userId="e71f5337-6520-4e63-8458-608596c3b59a" providerId="ADAL" clId="{3E656DCA-0277-465C-88E4-6E18AEE598FC}" dt="2025-02-10T17:54:16.411" v="8"/>
        <pc:sldMkLst>
          <pc:docMk/>
          <pc:sldMk cId="2164961227" sldId="342"/>
        </pc:sldMkLst>
      </pc:sldChg>
      <pc:sldChg chg="add">
        <pc:chgData name="Akshatha Lakshmi [UNext]" userId="e71f5337-6520-4e63-8458-608596c3b59a" providerId="ADAL" clId="{3E656DCA-0277-465C-88E4-6E18AEE598FC}" dt="2025-02-10T17:54:16.411" v="8"/>
        <pc:sldMkLst>
          <pc:docMk/>
          <pc:sldMk cId="843809065" sldId="3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EBA1C-1152-4277-9F2B-46BDE9AB93F7}" type="datetimeFigureOut">
              <a:t>2/12/2025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DBC6C-5A2C-4AB9-8663-BA8BD8D6CD69}" type="slidenum">
              <a:t>‹#›</a:t>
            </a:fld>
            <a:endParaRPr lang="en-US"/>
          </a:p>
        </p:txBody>
      </p:sp>
    </p:spTree>
    <p:extLst>
      <p:ext uri="{BB962C8B-B14F-4D97-AF65-F5344CB8AC3E}">
        <p14:creationId xmlns:p14="http://schemas.microsoft.com/office/powerpoint/2010/main" val="238200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81250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16;p12">
            <a:extLst>
              <a:ext uri="{FF2B5EF4-FFF2-40B4-BE49-F238E27FC236}">
                <a16:creationId xmlns:a16="http://schemas.microsoft.com/office/drawing/2014/main" id="{85B8A956-0BF6-CB46-1D61-25E2CC718733}"/>
              </a:ext>
            </a:extLst>
          </p:cNvPr>
          <p:cNvPicPr preferRelativeResize="0"/>
          <p:nvPr userDrawn="1"/>
        </p:nvPicPr>
        <p:blipFill rotWithShape="1">
          <a:blip r:embed="rId2">
            <a:alphaModFix/>
          </a:blip>
          <a:srcRect/>
          <a:stretch/>
        </p:blipFill>
        <p:spPr>
          <a:xfrm>
            <a:off x="0" y="0"/>
            <a:ext cx="12192000" cy="6858000"/>
          </a:xfrm>
          <a:prstGeom prst="rect">
            <a:avLst/>
          </a:prstGeom>
          <a:noFill/>
          <a:ln>
            <a:noFill/>
          </a:ln>
        </p:spPr>
      </p:pic>
      <p:sp>
        <p:nvSpPr>
          <p:cNvPr id="8" name="Google Shape;17;p12">
            <a:extLst>
              <a:ext uri="{FF2B5EF4-FFF2-40B4-BE49-F238E27FC236}">
                <a16:creationId xmlns:a16="http://schemas.microsoft.com/office/drawing/2014/main" id="{C48FD917-022A-F0B2-B89F-4332BF7AAF9D}"/>
              </a:ext>
            </a:extLst>
          </p:cNvPr>
          <p:cNvSpPr/>
          <p:nvPr userDrawn="1"/>
        </p:nvSpPr>
        <p:spPr>
          <a:xfrm>
            <a:off x="0" y="0"/>
            <a:ext cx="10566400" cy="6858000"/>
          </a:xfrm>
          <a:prstGeom prst="rect">
            <a:avLst/>
          </a:prstGeom>
          <a:gradFill>
            <a:gsLst>
              <a:gs pos="0">
                <a:srgbClr val="000000">
                  <a:alpha val="53333"/>
                </a:srgbClr>
              </a:gs>
              <a:gs pos="100000">
                <a:srgbClr val="000000">
                  <a:alpha val="0"/>
                </a:srgbClr>
              </a:gs>
            </a:gsLst>
            <a:path path="circle">
              <a:fillToRect l="50000" t="50000" r="50000" b="50000"/>
            </a:path>
            <a:tileRect/>
          </a:gra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525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4AE66C7D-550C-3141-C059-49E370451897}"/>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0A4C05B8-295F-1C60-1EA3-6658841F9BDB}"/>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E929E12E-43C9-6439-97DB-989A57021283}"/>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10" name="Google Shape;22;p13" descr="Logo&#10;&#10;Description automatically generated">
            <a:extLst>
              <a:ext uri="{FF2B5EF4-FFF2-40B4-BE49-F238E27FC236}">
                <a16:creationId xmlns:a16="http://schemas.microsoft.com/office/drawing/2014/main" id="{2777D75A-C190-7666-23B1-4F28877C73D3}"/>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Tree>
    <p:extLst>
      <p:ext uri="{BB962C8B-B14F-4D97-AF65-F5344CB8AC3E}">
        <p14:creationId xmlns:p14="http://schemas.microsoft.com/office/powerpoint/2010/main" val="166736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14" name="Google Shape;86;g12d6394f84a_0_145">
            <a:extLst>
              <a:ext uri="{FF2B5EF4-FFF2-40B4-BE49-F238E27FC236}">
                <a16:creationId xmlns:a16="http://schemas.microsoft.com/office/drawing/2014/main" id="{BCFFFC9D-F5AF-8E25-0E88-B39B97DB6081}"/>
              </a:ext>
            </a:extLst>
          </p:cNvPr>
          <p:cNvPicPr preferRelativeResize="0"/>
          <p:nvPr userDrawn="1"/>
        </p:nvPicPr>
        <p:blipFill rotWithShape="1">
          <a:blip r:embed="rId3">
            <a:alphaModFix/>
          </a:blip>
          <a:srcRect/>
          <a:stretch/>
        </p:blipFill>
        <p:spPr>
          <a:xfrm>
            <a:off x="0" y="0"/>
            <a:ext cx="12192000" cy="6858000"/>
          </a:xfrm>
          <a:prstGeom prst="rect">
            <a:avLst/>
          </a:prstGeom>
          <a:noFill/>
          <a:ln>
            <a:noFill/>
          </a:ln>
        </p:spPr>
      </p:pic>
      <p:sp>
        <p:nvSpPr>
          <p:cNvPr id="15" name="Google Shape;87;g12d6394f84a_0_145">
            <a:extLst>
              <a:ext uri="{FF2B5EF4-FFF2-40B4-BE49-F238E27FC236}">
                <a16:creationId xmlns:a16="http://schemas.microsoft.com/office/drawing/2014/main" id="{917CFE5F-E0DF-1AFB-51B8-CD2C5D89FC3B}"/>
              </a:ext>
            </a:extLst>
          </p:cNvPr>
          <p:cNvSpPr txBox="1"/>
          <p:nvPr userDrawn="1"/>
        </p:nvSpPr>
        <p:spPr>
          <a:xfrm>
            <a:off x="4484662" y="3075057"/>
            <a:ext cx="3222600" cy="133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94927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29"/>
                                        <p:tgtEl>
                                          <p:spTgt spid="14"/>
                                        </p:tgtEl>
                                      </p:cBhvr>
                                    </p:animEffect>
                                  </p:childTnLst>
                                </p:cTn>
                              </p:par>
                              <p:par>
                                <p:cTn id="8" presetID="10" presetClass="entr" presetSubtype="0" fill="hold" nodeType="withEffect">
                                  <p:stCondLst>
                                    <p:cond delay="7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54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20DD91CE-D6A3-4299-F2B8-AF2C4E7270BF}"/>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DB7E8A88-EEA7-16CA-2B80-701B728CFDF3}"/>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03701114-80E3-E0F8-19F0-8595794C2670}"/>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9" name="Google Shape;22;p13" descr="Logo&#10;&#10;Description automatically generated">
            <a:extLst>
              <a:ext uri="{FF2B5EF4-FFF2-40B4-BE49-F238E27FC236}">
                <a16:creationId xmlns:a16="http://schemas.microsoft.com/office/drawing/2014/main" id="{BBF1E139-FBFD-703A-EB02-733BDD6E55F0}"/>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2" y="8789"/>
            <a:ext cx="12179808" cy="4712677"/>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398156" y="3270882"/>
            <a:ext cx="8759699"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12" name="Group 11">
            <a:extLst>
              <a:ext uri="{FF2B5EF4-FFF2-40B4-BE49-F238E27FC236}">
                <a16:creationId xmlns:a16="http://schemas.microsoft.com/office/drawing/2014/main" id="{FC6AC089-BB81-46F9-AEA8-C046F3A4F8FE}"/>
              </a:ext>
            </a:extLst>
          </p:cNvPr>
          <p:cNvGrpSpPr/>
          <p:nvPr userDrawn="1"/>
        </p:nvGrpSpPr>
        <p:grpSpPr>
          <a:xfrm>
            <a:off x="398156" y="6310849"/>
            <a:ext cx="11282945" cy="418638"/>
            <a:chOff x="376730" y="6310849"/>
            <a:chExt cx="11282945" cy="418638"/>
          </a:xfrm>
        </p:grpSpPr>
        <p:cxnSp>
          <p:nvCxnSpPr>
            <p:cNvPr id="14" name="Straight Connector 13">
              <a:extLst>
                <a:ext uri="{FF2B5EF4-FFF2-40B4-BE49-F238E27FC236}">
                  <a16:creationId xmlns:a16="http://schemas.microsoft.com/office/drawing/2014/main" id="{57AC4D35-B557-42F0-B012-E586146696C6}"/>
                </a:ext>
              </a:extLst>
            </p:cNvPr>
            <p:cNvCxnSpPr>
              <a:cxnSpLocks/>
            </p:cNvCxnSpPr>
            <p:nvPr/>
          </p:nvCxnSpPr>
          <p:spPr>
            <a:xfrm>
              <a:off x="3256157" y="6520168"/>
              <a:ext cx="5880272"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62698E3-44CA-43C2-A796-A16A9D2D9D27}"/>
                </a:ext>
              </a:extLst>
            </p:cNvPr>
            <p:cNvSpPr txBox="1"/>
            <p:nvPr/>
          </p:nvSpPr>
          <p:spPr>
            <a:xfrm>
              <a:off x="376730" y="6389363"/>
              <a:ext cx="2920992" cy="261610"/>
            </a:xfrm>
            <a:prstGeom prst="rect">
              <a:avLst/>
            </a:prstGeom>
            <a:noFill/>
          </p:spPr>
          <p:txBody>
            <a:bodyPr wrap="none" rtlCol="0">
              <a:spAutoFit/>
            </a:bodyPr>
            <a:lstStyle/>
            <a:p>
              <a:r>
                <a:rPr lang="en-IN" sz="1100" b="0" i="0" kern="1200" dirty="0">
                  <a:solidFill>
                    <a:schemeClr val="tx1"/>
                  </a:solidFill>
                  <a:effectLst/>
                  <a:latin typeface="Arial" panose="020B0604020202020204" pitchFamily="34" charset="0"/>
                  <a:ea typeface="+mn-ea"/>
                  <a:cs typeface="Arial" panose="020B0604020202020204" pitchFamily="34" charset="0"/>
                </a:rPr>
                <a:t>© 2021 Jigsaw Academy Education Pvt Ltd.</a:t>
              </a:r>
            </a:p>
          </p:txBody>
        </p:sp>
        <p:grpSp>
          <p:nvGrpSpPr>
            <p:cNvPr id="16" name="Group 15">
              <a:extLst>
                <a:ext uri="{FF2B5EF4-FFF2-40B4-BE49-F238E27FC236}">
                  <a16:creationId xmlns:a16="http://schemas.microsoft.com/office/drawing/2014/main" id="{63B532F5-E8DC-4E6C-A042-DADB4DDC5EF5}"/>
                </a:ext>
              </a:extLst>
            </p:cNvPr>
            <p:cNvGrpSpPr/>
            <p:nvPr userDrawn="1"/>
          </p:nvGrpSpPr>
          <p:grpSpPr>
            <a:xfrm>
              <a:off x="9247990" y="6310849"/>
              <a:ext cx="2411685" cy="418638"/>
              <a:chOff x="9401330" y="6267307"/>
              <a:chExt cx="2411685" cy="418638"/>
            </a:xfrm>
          </p:grpSpPr>
          <p:pic>
            <p:nvPicPr>
              <p:cNvPr id="17" name="Graphic 16">
                <a:extLst>
                  <a:ext uri="{FF2B5EF4-FFF2-40B4-BE49-F238E27FC236}">
                    <a16:creationId xmlns:a16="http://schemas.microsoft.com/office/drawing/2014/main" id="{106DC209-ED0B-4366-BB54-847CD6A19F6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01330" y="6267307"/>
                <a:ext cx="1130323" cy="418638"/>
              </a:xfrm>
              <a:prstGeom prst="rect">
                <a:avLst/>
              </a:prstGeom>
            </p:spPr>
          </p:pic>
          <p:pic>
            <p:nvPicPr>
              <p:cNvPr id="18" name="Graphic 17">
                <a:extLst>
                  <a:ext uri="{FF2B5EF4-FFF2-40B4-BE49-F238E27FC236}">
                    <a16:creationId xmlns:a16="http://schemas.microsoft.com/office/drawing/2014/main" id="{28914AA3-DE19-4BB4-BB98-AC1664FA3E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753939" y="6269702"/>
                <a:ext cx="1059076" cy="330718"/>
              </a:xfrm>
              <a:prstGeom prst="rect">
                <a:avLst/>
              </a:prstGeom>
            </p:spPr>
          </p:pic>
          <p:cxnSp>
            <p:nvCxnSpPr>
              <p:cNvPr id="19" name="Straight Connector 18">
                <a:extLst>
                  <a:ext uri="{FF2B5EF4-FFF2-40B4-BE49-F238E27FC236}">
                    <a16:creationId xmlns:a16="http://schemas.microsoft.com/office/drawing/2014/main" id="{5FC52B71-81E0-4E78-A666-A2D3F867595E}"/>
                  </a:ext>
                </a:extLst>
              </p:cNvPr>
              <p:cNvCxnSpPr>
                <a:cxnSpLocks/>
              </p:cNvCxnSpPr>
              <p:nvPr userDrawn="1"/>
            </p:nvCxnSpPr>
            <p:spPr>
              <a:xfrm>
                <a:off x="10638269" y="6284232"/>
                <a:ext cx="0" cy="38478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5861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2D8B4466-263A-4BEB-04A8-4563FA4CDF27}"/>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BCC9DB75-7AAD-9AAD-3B0B-4BCF85B7685C}"/>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66B0C263-6ECB-0925-A0A2-4F84BF22F5AC}"/>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9" name="Google Shape;22;p13" descr="Logo&#10;&#10;Description automatically generated">
            <a:extLst>
              <a:ext uri="{FF2B5EF4-FFF2-40B4-BE49-F238E27FC236}">
                <a16:creationId xmlns:a16="http://schemas.microsoft.com/office/drawing/2014/main" id="{1EA7540E-1FF1-8FD2-F441-EF88E9A1E157}"/>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Tree>
    <p:extLst>
      <p:ext uri="{BB962C8B-B14F-4D97-AF65-F5344CB8AC3E}">
        <p14:creationId xmlns:p14="http://schemas.microsoft.com/office/powerpoint/2010/main" val="3551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8797A7EC-3768-DF93-3618-B0388CFB282C}"/>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E72E6FFC-A318-67B7-7112-4F574775DB38}"/>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373CC26E-28A8-BA1D-FC9E-EA413B3FC222}"/>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9" name="Google Shape;22;p13" descr="Logo&#10;&#10;Description automatically generated">
            <a:extLst>
              <a:ext uri="{FF2B5EF4-FFF2-40B4-BE49-F238E27FC236}">
                <a16:creationId xmlns:a16="http://schemas.microsoft.com/office/drawing/2014/main" id="{F3D8915F-03ED-7A1A-6F2A-8B16AE719321}"/>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Tree>
    <p:extLst>
      <p:ext uri="{BB962C8B-B14F-4D97-AF65-F5344CB8AC3E}">
        <p14:creationId xmlns:p14="http://schemas.microsoft.com/office/powerpoint/2010/main" val="403937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9419755A-51D6-2D23-8EF7-DDC63FEDF684}"/>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82EBBF32-B423-A195-F3E4-4171C2C44B3C}"/>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89EDC363-F6D6-0901-9570-84DC2ABBED0D}"/>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9" name="Google Shape;22;p13" descr="Logo&#10;&#10;Description automatically generated">
            <a:extLst>
              <a:ext uri="{FF2B5EF4-FFF2-40B4-BE49-F238E27FC236}">
                <a16:creationId xmlns:a16="http://schemas.microsoft.com/office/drawing/2014/main" id="{5882F799-96CD-27FB-46F8-0129B6B1B022}"/>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Tree>
    <p:extLst>
      <p:ext uri="{BB962C8B-B14F-4D97-AF65-F5344CB8AC3E}">
        <p14:creationId xmlns:p14="http://schemas.microsoft.com/office/powerpoint/2010/main" val="292146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AD14AC9E-F574-C392-22D7-6350B7B995C0}"/>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F3128A06-A711-E714-E9E7-7AB68B785A00}"/>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7567B939-5D6E-9B26-8DA4-0EA913333C58}"/>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9" name="Google Shape;22;p13" descr="Logo&#10;&#10;Description automatically generated">
            <a:extLst>
              <a:ext uri="{FF2B5EF4-FFF2-40B4-BE49-F238E27FC236}">
                <a16:creationId xmlns:a16="http://schemas.microsoft.com/office/drawing/2014/main" id="{2677720E-7E95-ED4A-4AF4-5821B38523F7}"/>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Tree>
    <p:extLst>
      <p:ext uri="{BB962C8B-B14F-4D97-AF65-F5344CB8AC3E}">
        <p14:creationId xmlns:p14="http://schemas.microsoft.com/office/powerpoint/2010/main" val="276225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81E38AFD-BBBC-1FE5-FA40-E71D7D3F84D7}"/>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AA7835FD-06CF-9AC3-7170-8539621A0588}"/>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65E913AA-A572-ECF2-44A0-FA0AAEDB29D6}"/>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9" name="Google Shape;22;p13" descr="Logo&#10;&#10;Description automatically generated">
            <a:extLst>
              <a:ext uri="{FF2B5EF4-FFF2-40B4-BE49-F238E27FC236}">
                <a16:creationId xmlns:a16="http://schemas.microsoft.com/office/drawing/2014/main" id="{5A7B1910-AD11-6E15-7BF0-552F2B162675}"/>
              </a:ext>
            </a:extLst>
          </p:cNvPr>
          <p:cNvPicPr preferRelativeResize="0"/>
          <p:nvPr userDrawn="1"/>
        </p:nvPicPr>
        <p:blipFill rotWithShape="1">
          <a:blip r:embed="rId3">
            <a:alphaModFix/>
          </a:blip>
          <a:srcRect/>
          <a:stretch/>
        </p:blipFill>
        <p:spPr>
          <a:xfrm>
            <a:off x="10575718" y="79134"/>
            <a:ext cx="1546002" cy="588491"/>
          </a:xfrm>
          <a:prstGeom prst="rect">
            <a:avLst/>
          </a:prstGeom>
          <a:noFill/>
          <a:ln>
            <a:noFill/>
          </a:ln>
        </p:spPr>
      </p:pic>
    </p:spTree>
    <p:custDataLst>
      <p:tags r:id="rId1"/>
    </p:custDataLst>
    <p:extLst>
      <p:ext uri="{BB962C8B-B14F-4D97-AF65-F5344CB8AC3E}">
        <p14:creationId xmlns:p14="http://schemas.microsoft.com/office/powerpoint/2010/main" val="386962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cxnSp>
        <p:nvCxnSpPr>
          <p:cNvPr id="6" name="Google Shape;19;p13">
            <a:extLst>
              <a:ext uri="{FF2B5EF4-FFF2-40B4-BE49-F238E27FC236}">
                <a16:creationId xmlns:a16="http://schemas.microsoft.com/office/drawing/2014/main" id="{28B71C07-4798-7C85-D7AC-4646FA4A4CA6}"/>
              </a:ext>
            </a:extLst>
          </p:cNvPr>
          <p:cNvCxnSpPr/>
          <p:nvPr userDrawn="1"/>
        </p:nvCxnSpPr>
        <p:spPr>
          <a:xfrm>
            <a:off x="200819" y="737963"/>
            <a:ext cx="11790362" cy="0"/>
          </a:xfrm>
          <a:prstGeom prst="straightConnector1">
            <a:avLst/>
          </a:prstGeom>
          <a:noFill/>
          <a:ln w="9525" cap="flat" cmpd="sng">
            <a:solidFill>
              <a:srgbClr val="F46F4F"/>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01DD2AED-499D-4F85-0C44-463E1C6599E1}"/>
              </a:ext>
            </a:extLst>
          </p:cNvPr>
          <p:cNvSpPr/>
          <p:nvPr userDrawn="1"/>
        </p:nvSpPr>
        <p:spPr>
          <a:xfrm>
            <a:off x="4255770" y="689287"/>
            <a:ext cx="3680460" cy="45719"/>
          </a:xfrm>
          <a:prstGeom prst="rect">
            <a:avLst/>
          </a:prstGeom>
          <a:solidFill>
            <a:schemeClr val="accent2"/>
          </a:solidFill>
          <a:ln w="12700" cap="flat" cmpd="sng">
            <a:solidFill>
              <a:srgbClr val="F46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21;p13">
            <a:extLst>
              <a:ext uri="{FF2B5EF4-FFF2-40B4-BE49-F238E27FC236}">
                <a16:creationId xmlns:a16="http://schemas.microsoft.com/office/drawing/2014/main" id="{361C1AD9-FD9B-8B76-AA86-FDBCFAA00F24}"/>
              </a:ext>
            </a:extLst>
          </p:cNvPr>
          <p:cNvSpPr txBox="1"/>
          <p:nvPr userDrawn="1"/>
        </p:nvSpPr>
        <p:spPr>
          <a:xfrm>
            <a:off x="3433156" y="236824"/>
            <a:ext cx="4902085" cy="34505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dirty="0">
                <a:solidFill>
                  <a:schemeClr val="dk1"/>
                </a:solidFill>
                <a:latin typeface="Arial" panose="020B0604020202020204" pitchFamily="34" charset="0"/>
                <a:cs typeface="Arial" panose="020B0604020202020204" pitchFamily="34" charset="0"/>
              </a:rPr>
              <a:t>Databases Fundamentals &amp; SQL Basics</a:t>
            </a:r>
            <a:endParaRPr lang="en-US" sz="1800" b="1"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9" name="Google Shape;22;p13" descr="Logo&#10;&#10;Description automatically generated">
            <a:extLst>
              <a:ext uri="{FF2B5EF4-FFF2-40B4-BE49-F238E27FC236}">
                <a16:creationId xmlns:a16="http://schemas.microsoft.com/office/drawing/2014/main" id="{3E01E064-5D79-8012-A121-01D9C8A8E555}"/>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Tree>
    <p:extLst>
      <p:ext uri="{BB962C8B-B14F-4D97-AF65-F5344CB8AC3E}">
        <p14:creationId xmlns:p14="http://schemas.microsoft.com/office/powerpoint/2010/main" val="39739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2" r:id="rId3"/>
    <p:sldLayoutId id="2147483655" r:id="rId4"/>
    <p:sldLayoutId id="2147483650" r:id="rId5"/>
    <p:sldLayoutId id="2147483658" r:id="rId6"/>
    <p:sldLayoutId id="2147483651" r:id="rId7"/>
    <p:sldLayoutId id="2147483653" r:id="rId8"/>
    <p:sldLayoutId id="2147483654" r:id="rId9"/>
    <p:sldLayoutId id="2147483657" r:id="rId10"/>
    <p:sldLayoutId id="2147483664"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weak-entity-set-in-er-diagrams/" TargetMode="External"/><Relationship Id="rId2" Type="http://schemas.openxmlformats.org/officeDocument/2006/relationships/hyperlink" Target="https://www.geeksforgeeks.org/difference-between-strong-and-weak-ent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types-of-attributes-in-er-mod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geeksforgeeks.org/cardinality-in-dbm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6;p1">
            <a:extLst>
              <a:ext uri="{FF2B5EF4-FFF2-40B4-BE49-F238E27FC236}">
                <a16:creationId xmlns:a16="http://schemas.microsoft.com/office/drawing/2014/main" id="{8165524E-5A43-F122-FD00-C3E3476693B6}"/>
              </a:ext>
            </a:extLst>
          </p:cNvPr>
          <p:cNvSpPr/>
          <p:nvPr/>
        </p:nvSpPr>
        <p:spPr>
          <a:xfrm>
            <a:off x="2429702" y="3429000"/>
            <a:ext cx="7864567" cy="954169"/>
          </a:xfrm>
          <a:prstGeom prst="roundRect">
            <a:avLst>
              <a:gd name="adj" fmla="val 50000"/>
            </a:avLst>
          </a:prstGeom>
          <a:solidFill>
            <a:srgbClr val="F2F2F2"/>
          </a:soli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lvl="0" algn="ctr">
              <a:buClr>
                <a:srgbClr val="000000"/>
              </a:buClr>
              <a:buSzPts val="3200"/>
            </a:pPr>
            <a:r>
              <a:rPr lang="en-US" sz="3200" dirty="0">
                <a:solidFill>
                  <a:schemeClr val="dk1"/>
                </a:solidFill>
                <a:latin typeface="Arial"/>
                <a:ea typeface="Arial"/>
                <a:cs typeface="Arial"/>
                <a:sym typeface="Arial"/>
              </a:rPr>
              <a:t>Databases Fundamentals &amp; SQL Basics</a:t>
            </a:r>
            <a:endParaRPr sz="3200" b="0" i="0" u="none" strike="noStrike" cap="none" dirty="0">
              <a:solidFill>
                <a:schemeClr val="dk1"/>
              </a:solidFill>
              <a:latin typeface="Arial"/>
              <a:ea typeface="Arial"/>
              <a:cs typeface="Arial"/>
              <a:sym typeface="Arial"/>
            </a:endParaRPr>
          </a:p>
        </p:txBody>
      </p:sp>
      <p:sp>
        <p:nvSpPr>
          <p:cNvPr id="6" name="Google Shape;107;p1">
            <a:extLst>
              <a:ext uri="{FF2B5EF4-FFF2-40B4-BE49-F238E27FC236}">
                <a16:creationId xmlns:a16="http://schemas.microsoft.com/office/drawing/2014/main" id="{6C36BD8A-0EAD-6274-7CA5-0F7703201E44}"/>
              </a:ext>
            </a:extLst>
          </p:cNvPr>
          <p:cNvSpPr txBox="1"/>
          <p:nvPr/>
        </p:nvSpPr>
        <p:spPr>
          <a:xfrm>
            <a:off x="3530550" y="2526555"/>
            <a:ext cx="51309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000"/>
            </a:pPr>
            <a:r>
              <a:rPr lang="en-US" sz="4000" b="1" dirty="0">
                <a:solidFill>
                  <a:srgbClr val="F46F4F"/>
                </a:solidFill>
                <a:latin typeface="Arial"/>
                <a:ea typeface="Arial"/>
                <a:cs typeface="Arial"/>
                <a:sym typeface="Arial"/>
              </a:rPr>
              <a:t>Relational Model</a:t>
            </a:r>
          </a:p>
        </p:txBody>
      </p:sp>
    </p:spTree>
    <p:custDataLst>
      <p:tags r:id="rId1"/>
    </p:custDataLst>
    <p:extLst>
      <p:ext uri="{BB962C8B-B14F-4D97-AF65-F5344CB8AC3E}">
        <p14:creationId xmlns:p14="http://schemas.microsoft.com/office/powerpoint/2010/main" val="326777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1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par>
                          <p:cTn id="9" fill="hold">
                            <p:stCondLst>
                              <p:cond delay="175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52F826E-4100-CAD2-CD03-5760DE523A94}"/>
              </a:ext>
            </a:extLst>
          </p:cNvPr>
          <p:cNvGrpSpPr/>
          <p:nvPr/>
        </p:nvGrpSpPr>
        <p:grpSpPr>
          <a:xfrm>
            <a:off x="1178197" y="2031978"/>
            <a:ext cx="6810103" cy="492997"/>
            <a:chOff x="836022" y="1468461"/>
            <a:chExt cx="6810103" cy="492997"/>
          </a:xfrm>
        </p:grpSpPr>
        <p:sp>
          <p:nvSpPr>
            <p:cNvPr id="5" name="Flowchart: Stored Data 4">
              <a:extLst>
                <a:ext uri="{FF2B5EF4-FFF2-40B4-BE49-F238E27FC236}">
                  <a16:creationId xmlns:a16="http://schemas.microsoft.com/office/drawing/2014/main" id="{AA9FB591-F10D-EE7B-EC7B-486D5304928E}"/>
                </a:ext>
              </a:extLst>
            </p:cNvPr>
            <p:cNvSpPr/>
            <p:nvPr/>
          </p:nvSpPr>
          <p:spPr>
            <a:xfrm>
              <a:off x="836022" y="1475501"/>
              <a:ext cx="705393" cy="480436"/>
            </a:xfrm>
            <a:prstGeom prst="flowChartOnlineStorag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896F2FA-1F13-5CAE-EE49-30015F96B286}"/>
                </a:ext>
              </a:extLst>
            </p:cNvPr>
            <p:cNvSpPr/>
            <p:nvPr/>
          </p:nvSpPr>
          <p:spPr>
            <a:xfrm>
              <a:off x="1254033" y="1489165"/>
              <a:ext cx="6214292" cy="472293"/>
            </a:xfrm>
            <a:prstGeom prst="roundRect">
              <a:avLst>
                <a:gd name="adj" fmla="val 36447"/>
              </a:avLst>
            </a:prstGeom>
            <a:no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lvl="0" algn="l"/>
              <a:endParaRPr lang="en-US"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012F8B9-3662-40B0-6F14-58B12DF53F19}"/>
                </a:ext>
              </a:extLst>
            </p:cNvPr>
            <p:cNvSpPr txBox="1"/>
            <p:nvPr/>
          </p:nvSpPr>
          <p:spPr>
            <a:xfrm>
              <a:off x="1119051" y="1468461"/>
              <a:ext cx="6527074" cy="369332"/>
            </a:xfrm>
            <a:prstGeom prst="rect">
              <a:avLst/>
            </a:prstGeom>
            <a:noFill/>
          </p:spPr>
          <p:txBody>
            <a:bodyPr wrap="square">
              <a:spAutoFit/>
            </a:bodyPr>
            <a:lstStyle/>
            <a:p>
              <a:pPr marL="360000" lvl="0" algn="l"/>
              <a:r>
                <a:rPr lang="en-US" dirty="0">
                  <a:solidFill>
                    <a:schemeClr val="tx1"/>
                  </a:solidFill>
                  <a:latin typeface="Arial" panose="020B0604020202020204" pitchFamily="34" charset="0"/>
                  <a:cs typeface="Arial" panose="020B0604020202020204" pitchFamily="34" charset="0"/>
                </a:rPr>
                <a:t>Every piece of information is stored in the form of tables</a:t>
              </a:r>
            </a:p>
          </p:txBody>
        </p:sp>
      </p:grpSp>
      <p:grpSp>
        <p:nvGrpSpPr>
          <p:cNvPr id="32" name="Group 31">
            <a:extLst>
              <a:ext uri="{FF2B5EF4-FFF2-40B4-BE49-F238E27FC236}">
                <a16:creationId xmlns:a16="http://schemas.microsoft.com/office/drawing/2014/main" id="{45A22731-5043-2E78-AE5A-6BD4BD2C14D7}"/>
              </a:ext>
            </a:extLst>
          </p:cNvPr>
          <p:cNvGrpSpPr/>
          <p:nvPr/>
        </p:nvGrpSpPr>
        <p:grpSpPr>
          <a:xfrm>
            <a:off x="1178197" y="2645406"/>
            <a:ext cx="6632303" cy="506129"/>
            <a:chOff x="836022" y="2097944"/>
            <a:chExt cx="6632303" cy="506129"/>
          </a:xfrm>
        </p:grpSpPr>
        <p:sp>
          <p:nvSpPr>
            <p:cNvPr id="11" name="Flowchart: Stored Data 10">
              <a:extLst>
                <a:ext uri="{FF2B5EF4-FFF2-40B4-BE49-F238E27FC236}">
                  <a16:creationId xmlns:a16="http://schemas.microsoft.com/office/drawing/2014/main" id="{1BD4D92E-0A08-CA39-6D6C-92402ADDB865}"/>
                </a:ext>
              </a:extLst>
            </p:cNvPr>
            <p:cNvSpPr/>
            <p:nvPr/>
          </p:nvSpPr>
          <p:spPr>
            <a:xfrm>
              <a:off x="836022" y="2097944"/>
              <a:ext cx="705393" cy="506129"/>
            </a:xfrm>
            <a:prstGeom prst="flowChartOnlineStorage">
              <a:avLst/>
            </a:prstGeom>
            <a:solidFill>
              <a:schemeClr val="accent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D98718C8-7972-254C-B099-DBFC207745A3}"/>
                </a:ext>
              </a:extLst>
            </p:cNvPr>
            <p:cNvSpPr/>
            <p:nvPr/>
          </p:nvSpPr>
          <p:spPr>
            <a:xfrm>
              <a:off x="1254033" y="2111609"/>
              <a:ext cx="6214292" cy="472293"/>
            </a:xfrm>
            <a:prstGeom prst="roundRect">
              <a:avLst>
                <a:gd name="adj" fmla="val 36447"/>
              </a:avLst>
            </a:prstGeom>
            <a:noFill/>
            <a:ln w="19050">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lvl="0" algn="l"/>
              <a:endParaRPr lang="en-US"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73AD1F1-5DCC-7420-1335-6CB48145E18B}"/>
                </a:ext>
              </a:extLst>
            </p:cNvPr>
            <p:cNvSpPr txBox="1"/>
            <p:nvPr/>
          </p:nvSpPr>
          <p:spPr>
            <a:xfrm>
              <a:off x="1428206" y="2193866"/>
              <a:ext cx="6040119" cy="369332"/>
            </a:xfrm>
            <a:prstGeom prst="rect">
              <a:avLst/>
            </a:prstGeom>
            <a:noFill/>
          </p:spPr>
          <p:txBody>
            <a:bodyPr wrap="square">
              <a:spAutoFit/>
            </a:bodyPr>
            <a:lstStyle/>
            <a:p>
              <a:pPr lvl="0" algn="l"/>
              <a:r>
                <a:rPr lang="en-US" dirty="0">
                  <a:solidFill>
                    <a:schemeClr val="tx1"/>
                  </a:solidFill>
                  <a:latin typeface="Helvetica LT Std Cond Light" pitchFamily="34" charset="0"/>
                </a:rPr>
                <a:t>Has primary keys for unique identification of rows</a:t>
              </a:r>
            </a:p>
          </p:txBody>
        </p:sp>
      </p:grpSp>
      <p:grpSp>
        <p:nvGrpSpPr>
          <p:cNvPr id="31" name="Group 30">
            <a:extLst>
              <a:ext uri="{FF2B5EF4-FFF2-40B4-BE49-F238E27FC236}">
                <a16:creationId xmlns:a16="http://schemas.microsoft.com/office/drawing/2014/main" id="{3FDB8D37-8972-D9A2-072D-CBD3DBFFED8E}"/>
              </a:ext>
            </a:extLst>
          </p:cNvPr>
          <p:cNvGrpSpPr/>
          <p:nvPr/>
        </p:nvGrpSpPr>
        <p:grpSpPr>
          <a:xfrm>
            <a:off x="1178197" y="3264137"/>
            <a:ext cx="6632303" cy="499621"/>
            <a:chOff x="836022" y="2734907"/>
            <a:chExt cx="6632303" cy="499621"/>
          </a:xfrm>
        </p:grpSpPr>
        <p:sp>
          <p:nvSpPr>
            <p:cNvPr id="14" name="Flowchart: Stored Data 13">
              <a:extLst>
                <a:ext uri="{FF2B5EF4-FFF2-40B4-BE49-F238E27FC236}">
                  <a16:creationId xmlns:a16="http://schemas.microsoft.com/office/drawing/2014/main" id="{2158EB7C-FF0F-434E-403E-A584A09F892D}"/>
                </a:ext>
              </a:extLst>
            </p:cNvPr>
            <p:cNvSpPr/>
            <p:nvPr/>
          </p:nvSpPr>
          <p:spPr>
            <a:xfrm>
              <a:off x="836022" y="2734907"/>
              <a:ext cx="705393" cy="499621"/>
            </a:xfrm>
            <a:prstGeom prst="flowChartOnlineStorage">
              <a:avLst/>
            </a:prstGeom>
            <a:solidFill>
              <a:schemeClr val="accent4"/>
            </a:solidFill>
            <a:ln>
              <a:solidFill>
                <a:srgbClr val="FF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B87544B8-BEFC-C25E-AAF9-AB41FEA05097}"/>
                </a:ext>
              </a:extLst>
            </p:cNvPr>
            <p:cNvSpPr/>
            <p:nvPr/>
          </p:nvSpPr>
          <p:spPr>
            <a:xfrm>
              <a:off x="1254033" y="2748572"/>
              <a:ext cx="6214292" cy="472293"/>
            </a:xfrm>
            <a:prstGeom prst="roundRect">
              <a:avLst>
                <a:gd name="adj" fmla="val 36447"/>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lvl="0" algn="l"/>
              <a:endParaRPr lang="en-US" dirty="0">
                <a:solidFill>
                  <a:schemeClr val="tx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BA16CF-2F3E-5C5D-3ECA-33289D6E0ADC}"/>
                </a:ext>
              </a:extLst>
            </p:cNvPr>
            <p:cNvSpPr txBox="1"/>
            <p:nvPr/>
          </p:nvSpPr>
          <p:spPr>
            <a:xfrm>
              <a:off x="1428206" y="2830829"/>
              <a:ext cx="4511040" cy="369332"/>
            </a:xfrm>
            <a:prstGeom prst="rect">
              <a:avLst/>
            </a:prstGeom>
            <a:noFill/>
          </p:spPr>
          <p:txBody>
            <a:bodyPr wrap="square">
              <a:spAutoFit/>
            </a:bodyPr>
            <a:lstStyle/>
            <a:p>
              <a:pPr lvl="0" algn="l"/>
              <a:r>
                <a:rPr lang="en-US" dirty="0">
                  <a:solidFill>
                    <a:schemeClr val="tx1"/>
                  </a:solidFill>
                  <a:latin typeface="Helvetica LT Std Cond Light" pitchFamily="34" charset="0"/>
                </a:rPr>
                <a:t>Has foreign keys to ensure data integrity</a:t>
              </a:r>
            </a:p>
          </p:txBody>
        </p:sp>
      </p:grpSp>
      <p:grpSp>
        <p:nvGrpSpPr>
          <p:cNvPr id="30" name="Group 29">
            <a:extLst>
              <a:ext uri="{FF2B5EF4-FFF2-40B4-BE49-F238E27FC236}">
                <a16:creationId xmlns:a16="http://schemas.microsoft.com/office/drawing/2014/main" id="{8CD09515-70DB-E6DF-96AB-FFA67CCF0F55}"/>
              </a:ext>
            </a:extLst>
          </p:cNvPr>
          <p:cNvGrpSpPr/>
          <p:nvPr/>
        </p:nvGrpSpPr>
        <p:grpSpPr>
          <a:xfrm>
            <a:off x="1178197" y="3884190"/>
            <a:ext cx="6632303" cy="491792"/>
            <a:chOff x="844731" y="3381816"/>
            <a:chExt cx="6632303" cy="491792"/>
          </a:xfrm>
        </p:grpSpPr>
        <p:sp>
          <p:nvSpPr>
            <p:cNvPr id="17" name="Flowchart: Stored Data 16">
              <a:extLst>
                <a:ext uri="{FF2B5EF4-FFF2-40B4-BE49-F238E27FC236}">
                  <a16:creationId xmlns:a16="http://schemas.microsoft.com/office/drawing/2014/main" id="{B32A8498-08E1-EF4E-D8B5-02FB050361E5}"/>
                </a:ext>
              </a:extLst>
            </p:cNvPr>
            <p:cNvSpPr/>
            <p:nvPr/>
          </p:nvSpPr>
          <p:spPr>
            <a:xfrm>
              <a:off x="844731" y="3381816"/>
              <a:ext cx="705393" cy="491792"/>
            </a:xfrm>
            <a:prstGeom prst="flowChartOnlineStorag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62757518-BDC3-570F-FFE2-3FB020930CDD}"/>
                </a:ext>
              </a:extLst>
            </p:cNvPr>
            <p:cNvSpPr/>
            <p:nvPr/>
          </p:nvSpPr>
          <p:spPr>
            <a:xfrm>
              <a:off x="1262742" y="3395480"/>
              <a:ext cx="6214292" cy="472293"/>
            </a:xfrm>
            <a:prstGeom prst="roundRect">
              <a:avLst>
                <a:gd name="adj" fmla="val 36447"/>
              </a:avLst>
            </a:prstGeom>
            <a:no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lvl="0" algn="l"/>
              <a:endParaRPr lang="en-US" dirty="0">
                <a:solidFill>
                  <a:schemeClr val="tx1"/>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3A9E23D-0815-A5C1-9579-61469BFBF785}"/>
                </a:ext>
              </a:extLst>
            </p:cNvPr>
            <p:cNvSpPr txBox="1"/>
            <p:nvPr/>
          </p:nvSpPr>
          <p:spPr>
            <a:xfrm>
              <a:off x="1436915" y="3477737"/>
              <a:ext cx="4397828" cy="369332"/>
            </a:xfrm>
            <a:prstGeom prst="rect">
              <a:avLst/>
            </a:prstGeom>
            <a:noFill/>
          </p:spPr>
          <p:txBody>
            <a:bodyPr wrap="square">
              <a:spAutoFit/>
            </a:bodyPr>
            <a:lstStyle/>
            <a:p>
              <a:pPr lvl="0" algn="l"/>
              <a:r>
                <a:rPr lang="en-US" dirty="0">
                  <a:solidFill>
                    <a:schemeClr val="tx1"/>
                  </a:solidFill>
                  <a:latin typeface="Helvetica LT Std Cond Light" pitchFamily="34" charset="0"/>
                </a:rPr>
                <a:t>Provides SQL for data access</a:t>
              </a:r>
            </a:p>
          </p:txBody>
        </p:sp>
      </p:grpSp>
      <p:grpSp>
        <p:nvGrpSpPr>
          <p:cNvPr id="29" name="Group 28">
            <a:extLst>
              <a:ext uri="{FF2B5EF4-FFF2-40B4-BE49-F238E27FC236}">
                <a16:creationId xmlns:a16="http://schemas.microsoft.com/office/drawing/2014/main" id="{337AF121-C884-6C27-D83E-F9FA3B805C87}"/>
              </a:ext>
            </a:extLst>
          </p:cNvPr>
          <p:cNvGrpSpPr/>
          <p:nvPr/>
        </p:nvGrpSpPr>
        <p:grpSpPr>
          <a:xfrm>
            <a:off x="1178197" y="4490579"/>
            <a:ext cx="6632303" cy="491792"/>
            <a:chOff x="836022" y="3951572"/>
            <a:chExt cx="6632303" cy="491792"/>
          </a:xfrm>
        </p:grpSpPr>
        <p:sp>
          <p:nvSpPr>
            <p:cNvPr id="22" name="Flowchart: Stored Data 21">
              <a:extLst>
                <a:ext uri="{FF2B5EF4-FFF2-40B4-BE49-F238E27FC236}">
                  <a16:creationId xmlns:a16="http://schemas.microsoft.com/office/drawing/2014/main" id="{B2F380EB-F5C0-5527-A0F5-EF3E3600E4AF}"/>
                </a:ext>
              </a:extLst>
            </p:cNvPr>
            <p:cNvSpPr/>
            <p:nvPr/>
          </p:nvSpPr>
          <p:spPr>
            <a:xfrm>
              <a:off x="836022" y="3951572"/>
              <a:ext cx="705393" cy="491792"/>
            </a:xfrm>
            <a:prstGeom prst="flowChartOnlineStorage">
              <a:avLst/>
            </a:prstGeom>
            <a:solidFill>
              <a:srgbClr val="C55A1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669432D2-C3C7-049F-080C-4FAA3A81F010}"/>
                </a:ext>
              </a:extLst>
            </p:cNvPr>
            <p:cNvSpPr/>
            <p:nvPr/>
          </p:nvSpPr>
          <p:spPr>
            <a:xfrm>
              <a:off x="1254033" y="3965236"/>
              <a:ext cx="6214292" cy="472293"/>
            </a:xfrm>
            <a:prstGeom prst="roundRect">
              <a:avLst>
                <a:gd name="adj" fmla="val 36447"/>
              </a:avLst>
            </a:prstGeom>
            <a:noFill/>
            <a:ln w="19050">
              <a:solidFill>
                <a:srgbClr val="C5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lvl="0" algn="l"/>
              <a:endParaRPr lang="en-US" dirty="0">
                <a:solidFill>
                  <a:schemeClr val="tx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96023EE-3A85-C65D-BF28-A5CC76C8E6AD}"/>
                </a:ext>
              </a:extLst>
            </p:cNvPr>
            <p:cNvSpPr txBox="1"/>
            <p:nvPr/>
          </p:nvSpPr>
          <p:spPr>
            <a:xfrm>
              <a:off x="1428206" y="4047493"/>
              <a:ext cx="4511040" cy="369332"/>
            </a:xfrm>
            <a:prstGeom prst="rect">
              <a:avLst/>
            </a:prstGeom>
            <a:noFill/>
          </p:spPr>
          <p:txBody>
            <a:bodyPr wrap="square">
              <a:spAutoFit/>
            </a:bodyPr>
            <a:lstStyle/>
            <a:p>
              <a:pPr lvl="0" algn="l"/>
              <a:r>
                <a:rPr lang="en-US" dirty="0">
                  <a:solidFill>
                    <a:schemeClr val="tx1"/>
                  </a:solidFill>
                  <a:latin typeface="Helvetica LT Std Cond Light" pitchFamily="34" charset="0"/>
                </a:rPr>
                <a:t>Uses indexes for faster data retrieval</a:t>
              </a:r>
            </a:p>
          </p:txBody>
        </p:sp>
      </p:grpSp>
      <p:pic>
        <p:nvPicPr>
          <p:cNvPr id="71" name="Graphic 70" descr="Folder Search outline">
            <a:extLst>
              <a:ext uri="{FF2B5EF4-FFF2-40B4-BE49-F238E27FC236}">
                <a16:creationId xmlns:a16="http://schemas.microsoft.com/office/drawing/2014/main" id="{9C0B6821-564B-3676-6CFA-763C786460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9835" y="3110660"/>
            <a:ext cx="1781580" cy="1781580"/>
          </a:xfrm>
          <a:prstGeom prst="rect">
            <a:avLst/>
          </a:prstGeom>
        </p:spPr>
      </p:pic>
      <p:sp>
        <p:nvSpPr>
          <p:cNvPr id="34" name="Title 3">
            <a:extLst>
              <a:ext uri="{FF2B5EF4-FFF2-40B4-BE49-F238E27FC236}">
                <a16:creationId xmlns:a16="http://schemas.microsoft.com/office/drawing/2014/main" id="{97E0EF69-5F7C-6181-3007-238E752144FF}"/>
              </a:ext>
            </a:extLst>
          </p:cNvPr>
          <p:cNvSpPr txBox="1">
            <a:spLocks/>
          </p:cNvSpPr>
          <p:nvPr/>
        </p:nvSpPr>
        <p:spPr>
          <a:xfrm>
            <a:off x="623888" y="742850"/>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Features of RDBMS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851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904240" y="1229360"/>
            <a:ext cx="10566400" cy="5478423"/>
          </a:xfrm>
          <a:prstGeom prst="rect">
            <a:avLst/>
          </a:prstGeom>
          <a:noFill/>
        </p:spPr>
        <p:txBody>
          <a:bodyPr wrap="square" rtlCol="0">
            <a:spAutoFit/>
          </a:bodyPr>
          <a:lstStyle/>
          <a:p>
            <a:r>
              <a:rPr lang="en-IN" sz="2400" b="1" dirty="0"/>
              <a:t>Components of ER diagram</a:t>
            </a:r>
          </a:p>
          <a:p>
            <a:endParaRPr lang="en-IN" sz="2000" dirty="0"/>
          </a:p>
          <a:p>
            <a:r>
              <a:rPr lang="en-IN" b="0" i="0" dirty="0">
                <a:solidFill>
                  <a:srgbClr val="273239"/>
                </a:solidFill>
                <a:effectLst/>
                <a:highlight>
                  <a:srgbClr val="FFFFFF"/>
                </a:highlight>
                <a:latin typeface="Nunito" pitchFamily="2" charset="0"/>
              </a:rPr>
              <a:t>ER Model consists of Entities, Attributes, and Relationships among Entities in a Database System.</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0" name="Picture 39">
            <a:extLst>
              <a:ext uri="{FF2B5EF4-FFF2-40B4-BE49-F238E27FC236}">
                <a16:creationId xmlns:a16="http://schemas.microsoft.com/office/drawing/2014/main" id="{46DC50A0-485E-702C-1D88-60DEB7F60621}"/>
              </a:ext>
            </a:extLst>
          </p:cNvPr>
          <p:cNvPicPr>
            <a:picLocks noChangeAspect="1"/>
          </p:cNvPicPr>
          <p:nvPr/>
        </p:nvPicPr>
        <p:blipFill>
          <a:blip r:embed="rId2"/>
          <a:stretch>
            <a:fillRect/>
          </a:stretch>
        </p:blipFill>
        <p:spPr>
          <a:xfrm>
            <a:off x="2340463" y="2562796"/>
            <a:ext cx="5702593" cy="2463927"/>
          </a:xfrm>
          <a:prstGeom prst="rect">
            <a:avLst/>
          </a:prstGeom>
        </p:spPr>
      </p:pic>
    </p:spTree>
    <p:extLst>
      <p:ext uri="{BB962C8B-B14F-4D97-AF65-F5344CB8AC3E}">
        <p14:creationId xmlns:p14="http://schemas.microsoft.com/office/powerpoint/2010/main" val="331011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599440" y="1166842"/>
            <a:ext cx="1056640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460B45B8-A576-1F24-6035-DEAAC073A1AB}"/>
              </a:ext>
            </a:extLst>
          </p:cNvPr>
          <p:cNvSpPr txBox="1"/>
          <p:nvPr/>
        </p:nvSpPr>
        <p:spPr>
          <a:xfrm>
            <a:off x="599440" y="1166842"/>
            <a:ext cx="10968388" cy="5724644"/>
          </a:xfrm>
          <a:prstGeom prst="rect">
            <a:avLst/>
          </a:prstGeom>
          <a:noFill/>
        </p:spPr>
        <p:txBody>
          <a:bodyPr wrap="square" rtlCol="0">
            <a:spAutoFit/>
          </a:bodyPr>
          <a:lstStyle/>
          <a:p>
            <a:pPr algn="l" fontAlgn="base"/>
            <a:r>
              <a:rPr lang="en-IN" sz="2400" b="1" i="0" dirty="0">
                <a:solidFill>
                  <a:srgbClr val="273239"/>
                </a:solidFill>
                <a:effectLst/>
                <a:highlight>
                  <a:srgbClr val="FFFFFF"/>
                </a:highlight>
                <a:latin typeface="Arial" panose="020B0604020202020204" pitchFamily="34" charset="0"/>
                <a:cs typeface="Arial" panose="020B0604020202020204" pitchFamily="34" charset="0"/>
              </a:rPr>
              <a:t>Entity</a:t>
            </a:r>
          </a:p>
          <a:p>
            <a:pPr algn="l" fontAlgn="base"/>
            <a:endParaRPr lang="en-IN" b="1" dirty="0">
              <a:solidFill>
                <a:srgbClr val="273239"/>
              </a:solidFill>
              <a:highlight>
                <a:srgbClr val="FFFFFF"/>
              </a:highlight>
              <a:latin typeface="Nunito" pitchFamily="2" charset="0"/>
            </a:endParaRPr>
          </a:p>
          <a:p>
            <a:pPr algn="l" fontAlgn="base"/>
            <a:endParaRPr lang="en-IN" b="1" i="0" dirty="0">
              <a:solidFill>
                <a:srgbClr val="273239"/>
              </a:solidFill>
              <a:effectLst/>
              <a:highlight>
                <a:srgbClr val="FFFFFF"/>
              </a:highlight>
              <a:latin typeface="Nunito" pitchFamily="2" charset="0"/>
            </a:endParaRPr>
          </a:p>
          <a:p>
            <a:pPr algn="just" rtl="0" fontAlgn="base"/>
            <a:r>
              <a:rPr lang="en-IN" b="0" i="0" dirty="0">
                <a:solidFill>
                  <a:srgbClr val="273239"/>
                </a:solidFill>
                <a:effectLst/>
                <a:highlight>
                  <a:srgbClr val="FFFFFF"/>
                </a:highlight>
                <a:latin typeface="Arial" panose="020B0604020202020204" pitchFamily="34" charset="0"/>
                <a:cs typeface="Arial" panose="020B0604020202020204" pitchFamily="34" charset="0"/>
              </a:rPr>
              <a:t>An Entity may be an object with a physical existence – a particular person, </a:t>
            </a:r>
          </a:p>
          <a:p>
            <a:pPr algn="just" rtl="0" fontAlgn="base"/>
            <a:r>
              <a:rPr lang="en-IN" b="0" i="0" dirty="0">
                <a:solidFill>
                  <a:srgbClr val="273239"/>
                </a:solidFill>
                <a:effectLst/>
                <a:highlight>
                  <a:srgbClr val="FFFFFF"/>
                </a:highlight>
                <a:latin typeface="Arial" panose="020B0604020202020204" pitchFamily="34" charset="0"/>
                <a:cs typeface="Arial" panose="020B0604020202020204" pitchFamily="34" charset="0"/>
              </a:rPr>
              <a:t>car, house, or employee – or it may be an object with a conceptual existence – a company, a job, or a </a:t>
            </a:r>
          </a:p>
          <a:p>
            <a:pPr algn="just" rtl="0" fontAlgn="base"/>
            <a:r>
              <a:rPr lang="en-IN" b="0" i="0" dirty="0">
                <a:solidFill>
                  <a:srgbClr val="273239"/>
                </a:solidFill>
                <a:effectLst/>
                <a:highlight>
                  <a:srgbClr val="FFFFFF"/>
                </a:highlight>
                <a:latin typeface="Arial" panose="020B0604020202020204" pitchFamily="34" charset="0"/>
                <a:cs typeface="Arial" panose="020B0604020202020204" pitchFamily="34" charset="0"/>
              </a:rPr>
              <a:t>university course.</a:t>
            </a:r>
          </a:p>
          <a:p>
            <a:endParaRPr lang="en-IN" dirty="0"/>
          </a:p>
          <a:p>
            <a:pPr algn="l" rtl="0" fontAlgn="base"/>
            <a:r>
              <a:rPr lang="en-IN" b="1" i="0" dirty="0">
                <a:solidFill>
                  <a:srgbClr val="273239"/>
                </a:solidFill>
                <a:effectLst/>
                <a:highlight>
                  <a:srgbClr val="FFFFFF"/>
                </a:highlight>
                <a:latin typeface="Nunito" pitchFamily="2" charset="0"/>
              </a:rPr>
              <a:t>Types of Entity</a:t>
            </a:r>
          </a:p>
          <a:p>
            <a:pPr algn="l" rtl="0" fontAlgn="base"/>
            <a:endParaRPr lang="en-IN" b="0" i="0" dirty="0">
              <a:solidFill>
                <a:srgbClr val="273239"/>
              </a:solidFill>
              <a:effectLst/>
              <a:highlight>
                <a:srgbClr val="FFFFFF"/>
              </a:highlight>
              <a:latin typeface="Nunito" pitchFamily="2" charset="0"/>
            </a:endParaRPr>
          </a:p>
          <a:p>
            <a:pPr algn="l" rtl="0" fontAlgn="base"/>
            <a:r>
              <a:rPr lang="en-IN" b="1" i="0" dirty="0">
                <a:solidFill>
                  <a:srgbClr val="273239"/>
                </a:solidFill>
                <a:effectLst/>
                <a:highlight>
                  <a:srgbClr val="FFFFFF"/>
                </a:highlight>
                <a:latin typeface="Nunito" pitchFamily="2" charset="0"/>
              </a:rPr>
              <a:t>1.Tangible Entity</a:t>
            </a:r>
            <a:r>
              <a:rPr lang="en-IN" b="0" i="0" dirty="0">
                <a:solidFill>
                  <a:srgbClr val="273239"/>
                </a:solidFill>
                <a:effectLst/>
                <a:highlight>
                  <a:srgbClr val="FFFFFF"/>
                </a:highlight>
                <a:latin typeface="Nunito" pitchFamily="2" charset="0"/>
              </a:rPr>
              <a:t> – Which can be touched like car , person etc.</a:t>
            </a:r>
          </a:p>
          <a:p>
            <a:pPr algn="l" rtl="0" fontAlgn="base"/>
            <a:endParaRPr lang="en-IN" b="0" i="0" dirty="0">
              <a:solidFill>
                <a:srgbClr val="273239"/>
              </a:solidFill>
              <a:effectLst/>
              <a:highlight>
                <a:srgbClr val="FFFFFF"/>
              </a:highlight>
              <a:latin typeface="Nunito" pitchFamily="2" charset="0"/>
            </a:endParaRPr>
          </a:p>
          <a:p>
            <a:pPr algn="l" rtl="0" fontAlgn="base"/>
            <a:r>
              <a:rPr lang="en-IN" b="1" i="0" dirty="0">
                <a:solidFill>
                  <a:srgbClr val="273239"/>
                </a:solidFill>
                <a:effectLst/>
                <a:highlight>
                  <a:srgbClr val="FFFFFF"/>
                </a:highlight>
                <a:latin typeface="Nunito" pitchFamily="2" charset="0"/>
              </a:rPr>
              <a:t>2.Non – tangible Entity</a:t>
            </a:r>
            <a:r>
              <a:rPr lang="en-IN" b="0" i="0" dirty="0">
                <a:solidFill>
                  <a:srgbClr val="273239"/>
                </a:solidFill>
                <a:effectLst/>
                <a:highlight>
                  <a:srgbClr val="FFFFFF"/>
                </a:highlight>
                <a:latin typeface="Nunito" pitchFamily="2" charset="0"/>
              </a:rPr>
              <a:t> – Which can’t be touched like air , bank account etc.</a:t>
            </a:r>
          </a:p>
          <a:p>
            <a:endParaRPr lang="en-IN" dirty="0"/>
          </a:p>
          <a:p>
            <a:endParaRPr lang="en-IN" dirty="0"/>
          </a:p>
          <a:p>
            <a:r>
              <a:rPr lang="en-IN" b="1" i="0" dirty="0">
                <a:solidFill>
                  <a:srgbClr val="273239"/>
                </a:solidFill>
                <a:effectLst/>
                <a:highlight>
                  <a:srgbClr val="FFFFFF"/>
                </a:highlight>
                <a:latin typeface="Nunito" pitchFamily="2" charset="0"/>
              </a:rPr>
              <a:t>Entity Set:</a:t>
            </a:r>
            <a:r>
              <a:rPr lang="en-IN" b="0" i="0" dirty="0">
                <a:solidFill>
                  <a:srgbClr val="273239"/>
                </a:solidFill>
                <a:effectLst/>
                <a:highlight>
                  <a:srgbClr val="FFFFFF"/>
                </a:highlight>
                <a:latin typeface="Nunito" pitchFamily="2" charset="0"/>
              </a:rPr>
              <a:t> An Entity is an object of Entity Type and a set of all entities is called an entity set. </a:t>
            </a:r>
          </a:p>
          <a:p>
            <a:endParaRPr lang="en-IN" dirty="0">
              <a:solidFill>
                <a:srgbClr val="273239"/>
              </a:solidFill>
              <a:highlight>
                <a:srgbClr val="FFFFFF"/>
              </a:highlight>
              <a:latin typeface="Nunito" pitchFamily="2" charset="0"/>
            </a:endParaRPr>
          </a:p>
          <a:p>
            <a:r>
              <a:rPr lang="en-IN" b="0" i="0" dirty="0">
                <a:solidFill>
                  <a:srgbClr val="273239"/>
                </a:solidFill>
                <a:effectLst/>
                <a:highlight>
                  <a:srgbClr val="FFFFFF"/>
                </a:highlight>
                <a:latin typeface="Nunito" pitchFamily="2" charset="0"/>
              </a:rPr>
              <a:t>Example, E1 is an entity having Entity Type Student and the set of all students is called Entity Set. In ER diagram, Entity Type is represented as: </a:t>
            </a:r>
            <a:endParaRPr lang="en-IN" dirty="0"/>
          </a:p>
          <a:p>
            <a:endParaRPr lang="en-IN" dirty="0"/>
          </a:p>
          <a:p>
            <a:endParaRPr lang="en-IN" dirty="0"/>
          </a:p>
        </p:txBody>
      </p:sp>
    </p:spTree>
    <p:extLst>
      <p:ext uri="{BB962C8B-B14F-4D97-AF65-F5344CB8AC3E}">
        <p14:creationId xmlns:p14="http://schemas.microsoft.com/office/powerpoint/2010/main" val="405111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562928" y="1095815"/>
            <a:ext cx="1056640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56835DBA-8994-64BA-FD62-4F4C8A1B4FAB}"/>
              </a:ext>
            </a:extLst>
          </p:cNvPr>
          <p:cNvPicPr>
            <a:picLocks noChangeAspect="1"/>
          </p:cNvPicPr>
          <p:nvPr/>
        </p:nvPicPr>
        <p:blipFill>
          <a:blip r:embed="rId2"/>
          <a:stretch>
            <a:fillRect/>
          </a:stretch>
        </p:blipFill>
        <p:spPr>
          <a:xfrm>
            <a:off x="3954081" y="1237870"/>
            <a:ext cx="2495678" cy="4426177"/>
          </a:xfrm>
          <a:prstGeom prst="rect">
            <a:avLst/>
          </a:prstGeom>
        </p:spPr>
      </p:pic>
    </p:spTree>
    <p:extLst>
      <p:ext uri="{BB962C8B-B14F-4D97-AF65-F5344CB8AC3E}">
        <p14:creationId xmlns:p14="http://schemas.microsoft.com/office/powerpoint/2010/main" val="350297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562928" y="1095815"/>
            <a:ext cx="1056640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59FAA9CE-E67D-35B5-2DF1-AFC5C89058BD}"/>
              </a:ext>
            </a:extLst>
          </p:cNvPr>
          <p:cNvSpPr txBox="1"/>
          <p:nvPr/>
        </p:nvSpPr>
        <p:spPr>
          <a:xfrm>
            <a:off x="562928" y="1095815"/>
            <a:ext cx="11005184" cy="5201424"/>
          </a:xfrm>
          <a:prstGeom prst="rect">
            <a:avLst/>
          </a:prstGeom>
          <a:noFill/>
        </p:spPr>
        <p:txBody>
          <a:bodyPr wrap="square" rtlCol="0">
            <a:spAutoFit/>
          </a:bodyPr>
          <a:lstStyle/>
          <a:p>
            <a:pPr marL="342900" indent="-342900" algn="l" fontAlgn="base">
              <a:buAutoNum type="arabicPeriod"/>
            </a:pPr>
            <a:r>
              <a:rPr lang="en-IN" sz="2400" b="1" i="0" dirty="0">
                <a:solidFill>
                  <a:srgbClr val="273239"/>
                </a:solidFill>
                <a:effectLst/>
                <a:highlight>
                  <a:srgbClr val="FFFFFF"/>
                </a:highlight>
                <a:latin typeface="Arial" panose="020B0604020202020204" pitchFamily="34" charset="0"/>
                <a:cs typeface="Arial" panose="020B0604020202020204" pitchFamily="34" charset="0"/>
              </a:rPr>
              <a:t>Strong Entity</a:t>
            </a:r>
          </a:p>
          <a:p>
            <a:pPr algn="l" fontAlgn="base"/>
            <a:endParaRPr lang="en-IN" b="1" i="0" dirty="0">
              <a:solidFill>
                <a:srgbClr val="273239"/>
              </a:solidFill>
              <a:effectLst/>
              <a:highlight>
                <a:srgbClr val="FFFFFF"/>
              </a:highlight>
              <a:latin typeface="Arial" panose="020B0604020202020204" pitchFamily="34" charset="0"/>
              <a:cs typeface="Arial" panose="020B0604020202020204" pitchFamily="34"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Arial" panose="020B0604020202020204" pitchFamily="34" charset="0"/>
                <a:cs typeface="Arial" panose="020B0604020202020204" pitchFamily="34" charset="0"/>
              </a:rPr>
              <a:t>A </a:t>
            </a:r>
            <a:r>
              <a:rPr lang="en-IN" b="0" i="0" u="sng" dirty="0">
                <a:solidFill>
                  <a:srgbClr val="273239"/>
                </a:solidFill>
                <a:effectLst/>
                <a:highlight>
                  <a:srgbClr val="FFFFFF"/>
                </a:highlight>
                <a:latin typeface="Arial" panose="020B0604020202020204" pitchFamily="34" charset="0"/>
                <a:cs typeface="Arial" panose="020B0604020202020204" pitchFamily="34" charset="0"/>
                <a:hlinkClick r:id="rId2"/>
              </a:rPr>
              <a:t>Strong Entity</a:t>
            </a:r>
            <a:r>
              <a:rPr lang="en-IN" b="0" i="0" dirty="0">
                <a:solidFill>
                  <a:srgbClr val="273239"/>
                </a:solidFill>
                <a:effectLst/>
                <a:highlight>
                  <a:srgbClr val="FFFFFF"/>
                </a:highlight>
                <a:latin typeface="Arial" panose="020B0604020202020204" pitchFamily="34" charset="0"/>
                <a:cs typeface="Arial" panose="020B0604020202020204" pitchFamily="34" charset="0"/>
              </a:rPr>
              <a:t> is a type of entity that has a key Attribute. </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Arial" panose="020B0604020202020204" pitchFamily="34" charset="0"/>
              <a:cs typeface="Arial" panose="020B0604020202020204" pitchFamily="34"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Arial" panose="020B0604020202020204" pitchFamily="34" charset="0"/>
                <a:cs typeface="Arial" panose="020B0604020202020204" pitchFamily="34" charset="0"/>
              </a:rPr>
              <a:t>Strong Entity does not depend on other Entity in the Schema. </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Arial" panose="020B0604020202020204" pitchFamily="34" charset="0"/>
              <a:cs typeface="Arial" panose="020B0604020202020204" pitchFamily="34"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Arial" panose="020B0604020202020204" pitchFamily="34" charset="0"/>
                <a:cs typeface="Arial" panose="020B0604020202020204" pitchFamily="34" charset="0"/>
              </a:rPr>
              <a:t>It has a primary key, that helps in identifying it uniquely, and it is represented by a rectangle. These are called Strong Entity Types.</a:t>
            </a:r>
          </a:p>
          <a:p>
            <a:pPr algn="just" rtl="0" fontAlgn="base"/>
            <a:endParaRPr lang="en-IN" dirty="0">
              <a:solidFill>
                <a:srgbClr val="273239"/>
              </a:solidFill>
              <a:highlight>
                <a:srgbClr val="FFFFFF"/>
              </a:highlight>
              <a:latin typeface="Arial" panose="020B0604020202020204" pitchFamily="34" charset="0"/>
              <a:cs typeface="Arial" panose="020B0604020202020204" pitchFamily="34" charset="0"/>
            </a:endParaRPr>
          </a:p>
          <a:p>
            <a:pPr algn="just" rtl="0" fontAlgn="base"/>
            <a:endParaRPr lang="en-IN" b="0" i="0" dirty="0">
              <a:solidFill>
                <a:srgbClr val="273239"/>
              </a:solidFill>
              <a:effectLst/>
              <a:highlight>
                <a:srgbClr val="FFFFFF"/>
              </a:highlight>
              <a:latin typeface="Arial" panose="020B0604020202020204" pitchFamily="34" charset="0"/>
              <a:cs typeface="Arial" panose="020B0604020202020204" pitchFamily="34" charset="0"/>
            </a:endParaRPr>
          </a:p>
          <a:p>
            <a:pPr algn="l" fontAlgn="base"/>
            <a:r>
              <a:rPr lang="en-IN" sz="2000" b="1" i="0" dirty="0">
                <a:solidFill>
                  <a:srgbClr val="273239"/>
                </a:solidFill>
                <a:effectLst/>
                <a:highlight>
                  <a:srgbClr val="FFFFFF"/>
                </a:highlight>
                <a:latin typeface="Arial" panose="020B0604020202020204" pitchFamily="34" charset="0"/>
                <a:cs typeface="Arial" panose="020B0604020202020204" pitchFamily="34" charset="0"/>
              </a:rPr>
              <a:t>2. Weak Entity</a:t>
            </a:r>
          </a:p>
          <a:p>
            <a:pPr algn="l" fontAlgn="base"/>
            <a:endParaRPr lang="en-IN" b="1" i="0" dirty="0">
              <a:solidFill>
                <a:srgbClr val="273239"/>
              </a:solidFill>
              <a:effectLst/>
              <a:highlight>
                <a:srgbClr val="FFFFFF"/>
              </a:highlight>
              <a:latin typeface="Arial" panose="020B0604020202020204" pitchFamily="34" charset="0"/>
              <a:cs typeface="Arial" panose="020B0604020202020204" pitchFamily="34" charset="0"/>
            </a:endParaRPr>
          </a:p>
          <a:p>
            <a:pPr marL="285750" indent="-285750" algn="l" rtl="0" fontAlgn="base">
              <a:buFont typeface="Wingdings" panose="05000000000000000000" pitchFamily="2" charset="2"/>
              <a:buChar char="Ø"/>
            </a:pPr>
            <a:r>
              <a:rPr lang="en-IN" b="0" i="0" dirty="0">
                <a:solidFill>
                  <a:srgbClr val="273239"/>
                </a:solidFill>
                <a:effectLst/>
                <a:highlight>
                  <a:srgbClr val="FFFFFF"/>
                </a:highlight>
                <a:latin typeface="Arial" panose="020B0604020202020204" pitchFamily="34" charset="0"/>
                <a:cs typeface="Arial" panose="020B0604020202020204" pitchFamily="34" charset="0"/>
              </a:rPr>
              <a:t>An Entity type has a key attribute that uniquely identifies each entity in the entity set. </a:t>
            </a:r>
          </a:p>
          <a:p>
            <a:pPr marL="285750" indent="-285750" algn="l" rtl="0" fontAlgn="base">
              <a:buFont typeface="Wingdings" panose="05000000000000000000" pitchFamily="2" charset="2"/>
              <a:buChar char="Ø"/>
            </a:pPr>
            <a:endParaRPr lang="en-IN" dirty="0">
              <a:solidFill>
                <a:srgbClr val="273239"/>
              </a:solidFill>
              <a:highlight>
                <a:srgbClr val="FFFFFF"/>
              </a:highlight>
              <a:latin typeface="Arial" panose="020B0604020202020204" pitchFamily="34" charset="0"/>
              <a:cs typeface="Arial" panose="020B0604020202020204" pitchFamily="34" charset="0"/>
            </a:endParaRPr>
          </a:p>
          <a:p>
            <a:pPr marL="285750" indent="-285750" algn="l" rtl="0" fontAlgn="base">
              <a:buFont typeface="Wingdings" panose="05000000000000000000" pitchFamily="2" charset="2"/>
              <a:buChar char="Ø"/>
            </a:pPr>
            <a:r>
              <a:rPr lang="en-IN" b="0" i="0" dirty="0">
                <a:solidFill>
                  <a:srgbClr val="273239"/>
                </a:solidFill>
                <a:effectLst/>
                <a:highlight>
                  <a:srgbClr val="FFFFFF"/>
                </a:highlight>
                <a:latin typeface="Arial" panose="020B0604020202020204" pitchFamily="34" charset="0"/>
                <a:cs typeface="Arial" panose="020B0604020202020204" pitchFamily="34" charset="0"/>
              </a:rPr>
              <a:t> </a:t>
            </a:r>
            <a:r>
              <a:rPr lang="en-IN" dirty="0">
                <a:solidFill>
                  <a:srgbClr val="273239"/>
                </a:solidFill>
                <a:highlight>
                  <a:srgbClr val="FFFFFF"/>
                </a:highlight>
                <a:latin typeface="Arial" panose="020B0604020202020204" pitchFamily="34" charset="0"/>
                <a:cs typeface="Arial" panose="020B0604020202020204" pitchFamily="34" charset="0"/>
              </a:rPr>
              <a:t>S</a:t>
            </a:r>
            <a:r>
              <a:rPr lang="en-IN" b="0" i="0" dirty="0">
                <a:solidFill>
                  <a:srgbClr val="273239"/>
                </a:solidFill>
                <a:effectLst/>
                <a:highlight>
                  <a:srgbClr val="FFFFFF"/>
                </a:highlight>
                <a:latin typeface="Arial" panose="020B0604020202020204" pitchFamily="34" charset="0"/>
                <a:cs typeface="Arial" panose="020B0604020202020204" pitchFamily="34" charset="0"/>
              </a:rPr>
              <a:t>ome entity type exists for which key attributes can’t be defined. These are called </a:t>
            </a:r>
            <a:r>
              <a:rPr lang="en-IN" b="0" i="0" u="sng" dirty="0">
                <a:solidFill>
                  <a:srgbClr val="273239"/>
                </a:solidFill>
                <a:effectLst/>
                <a:highlight>
                  <a:srgbClr val="FFFFFF"/>
                </a:highlight>
                <a:latin typeface="Arial" panose="020B0604020202020204" pitchFamily="34" charset="0"/>
                <a:cs typeface="Arial" panose="020B0604020202020204" pitchFamily="34" charset="0"/>
                <a:hlinkClick r:id="rId3"/>
              </a:rPr>
              <a:t>Weak Entity types</a:t>
            </a:r>
            <a:r>
              <a:rPr lang="en-IN" b="0" i="0" dirty="0">
                <a:solidFill>
                  <a:srgbClr val="273239"/>
                </a:solidFill>
                <a:effectLst/>
                <a:highlight>
                  <a:srgbClr val="FFFFFF"/>
                </a:highlight>
                <a:latin typeface="Arial" panose="020B0604020202020204" pitchFamily="34" charset="0"/>
                <a:cs typeface="Arial" panose="020B0604020202020204" pitchFamily="34" charset="0"/>
              </a:rPr>
              <a:t>.</a:t>
            </a:r>
          </a:p>
          <a:p>
            <a:pPr marL="285750" indent="-285750" algn="l" rtl="0" fontAlgn="base">
              <a:buFont typeface="Wingdings" panose="05000000000000000000" pitchFamily="2" charset="2"/>
              <a:buChar char="Ø"/>
            </a:pPr>
            <a:endParaRPr lang="en-IN" dirty="0">
              <a:solidFill>
                <a:srgbClr val="273239"/>
              </a:solidFill>
              <a:highlight>
                <a:srgbClr val="FFFFFF"/>
              </a:highlight>
              <a:latin typeface="Arial" panose="020B0604020202020204" pitchFamily="34" charset="0"/>
              <a:cs typeface="Arial" panose="020B0604020202020204" pitchFamily="34" charset="0"/>
            </a:endParaRPr>
          </a:p>
          <a:p>
            <a:pPr marL="285750" indent="-285750" algn="l" rtl="0" fontAlgn="base">
              <a:buFont typeface="Wingdings" panose="05000000000000000000" pitchFamily="2" charset="2"/>
              <a:buChar char="Ø"/>
            </a:pPr>
            <a:r>
              <a:rPr lang="en-IN" b="0" i="0" dirty="0">
                <a:solidFill>
                  <a:srgbClr val="273239"/>
                </a:solidFill>
                <a:effectLst/>
                <a:highlight>
                  <a:srgbClr val="FFFFFF"/>
                </a:highlight>
                <a:latin typeface="Arial" panose="020B0604020202020204" pitchFamily="34" charset="0"/>
                <a:cs typeface="Arial" panose="020B0604020202020204" pitchFamily="34" charset="0"/>
              </a:rPr>
              <a:t>A weak entity type is represented by a Double Rectangle</a:t>
            </a:r>
            <a:r>
              <a:rPr lang="en-IN" b="0" i="0" dirty="0">
                <a:solidFill>
                  <a:srgbClr val="273239"/>
                </a:solidFill>
                <a:effectLst/>
                <a:highlight>
                  <a:srgbClr val="FFFFFF"/>
                </a:highlight>
                <a:latin typeface="Nunito" pitchFamily="2" charset="0"/>
              </a:rPr>
              <a:t>. </a:t>
            </a:r>
          </a:p>
          <a:p>
            <a:endParaRPr lang="en-IN" dirty="0"/>
          </a:p>
        </p:txBody>
      </p:sp>
    </p:spTree>
    <p:extLst>
      <p:ext uri="{BB962C8B-B14F-4D97-AF65-F5344CB8AC3E}">
        <p14:creationId xmlns:p14="http://schemas.microsoft.com/office/powerpoint/2010/main" val="28756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562928" y="1095815"/>
            <a:ext cx="1056640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222BB02E-34A6-F4AB-13BB-EA8924DE33C8}"/>
              </a:ext>
            </a:extLst>
          </p:cNvPr>
          <p:cNvSpPr txBox="1"/>
          <p:nvPr/>
        </p:nvSpPr>
        <p:spPr>
          <a:xfrm>
            <a:off x="623888" y="1219200"/>
            <a:ext cx="10944224" cy="4893647"/>
          </a:xfrm>
          <a:prstGeom prst="rect">
            <a:avLst/>
          </a:prstGeom>
          <a:noFill/>
        </p:spPr>
        <p:txBody>
          <a:bodyPr wrap="square" rtlCol="0">
            <a:spAutoFit/>
          </a:bodyPr>
          <a:lstStyle/>
          <a:p>
            <a:r>
              <a:rPr lang="en-IN" b="0" i="0" dirty="0" err="1">
                <a:solidFill>
                  <a:srgbClr val="273239"/>
                </a:solidFill>
                <a:effectLst/>
                <a:highlight>
                  <a:srgbClr val="FFFFFF"/>
                </a:highlight>
                <a:latin typeface="Nunito" pitchFamily="2" charset="0"/>
              </a:rPr>
              <a:t>Eg</a:t>
            </a:r>
            <a:r>
              <a:rPr lang="en-IN" b="0" i="0" dirty="0">
                <a:solidFill>
                  <a:srgbClr val="273239"/>
                </a:solidFill>
                <a:effectLst/>
                <a:highlight>
                  <a:srgbClr val="FFFFFF"/>
                </a:highlight>
                <a:latin typeface="Nunito" pitchFamily="2" charset="0"/>
              </a:rPr>
              <a:t> for Entity types:</a:t>
            </a:r>
          </a:p>
          <a:p>
            <a:endParaRPr lang="en-IN" dirty="0">
              <a:solidFill>
                <a:srgbClr val="273239"/>
              </a:solidFill>
              <a:highlight>
                <a:srgbClr val="FFFFFF"/>
              </a:highlight>
              <a:latin typeface="Nunito" pitchFamily="2" charset="0"/>
            </a:endParaRPr>
          </a:p>
          <a:p>
            <a:r>
              <a:rPr lang="en-IN" b="0" i="0" dirty="0">
                <a:solidFill>
                  <a:srgbClr val="273239"/>
                </a:solidFill>
                <a:effectLst/>
                <a:highlight>
                  <a:srgbClr val="FFFFFF"/>
                </a:highlight>
                <a:latin typeface="Nunito" pitchFamily="2" charset="0"/>
              </a:rPr>
              <a:t>A company may store the information of dependents (Parents, Children, Spouse) of an Employee. But the dependents can’t exist without the employee. So Dependent will be a </a:t>
            </a:r>
            <a:r>
              <a:rPr lang="en-IN" b="1" i="0" dirty="0">
                <a:solidFill>
                  <a:srgbClr val="273239"/>
                </a:solidFill>
                <a:effectLst/>
                <a:highlight>
                  <a:srgbClr val="FFFFFF"/>
                </a:highlight>
                <a:latin typeface="Nunito" pitchFamily="2" charset="0"/>
              </a:rPr>
              <a:t>Weak Entity Type</a:t>
            </a:r>
            <a:r>
              <a:rPr lang="en-IN" b="0" i="0" dirty="0">
                <a:solidFill>
                  <a:srgbClr val="273239"/>
                </a:solidFill>
                <a:effectLst/>
                <a:highlight>
                  <a:srgbClr val="FFFFFF"/>
                </a:highlight>
                <a:latin typeface="Nunito" pitchFamily="2" charset="0"/>
              </a:rPr>
              <a:t> and Employee will be Identifying Entity type for Dependent, which means it is </a:t>
            </a:r>
            <a:r>
              <a:rPr lang="en-IN" b="1" i="0" dirty="0">
                <a:solidFill>
                  <a:srgbClr val="273239"/>
                </a:solidFill>
                <a:effectLst/>
                <a:highlight>
                  <a:srgbClr val="FFFFFF"/>
                </a:highlight>
                <a:latin typeface="Nunito" pitchFamily="2" charset="0"/>
              </a:rPr>
              <a:t>Strong Entity Type</a:t>
            </a:r>
            <a:r>
              <a:rPr lang="en-IN" b="0" i="0" dirty="0">
                <a:solidFill>
                  <a:srgbClr val="273239"/>
                </a:solidFill>
                <a:effectLst/>
                <a:highlight>
                  <a:srgbClr val="FFFFFF"/>
                </a:highlight>
                <a:latin typeface="Nunito" pitchFamily="2" charset="0"/>
              </a:rPr>
              <a:t>.</a:t>
            </a:r>
          </a:p>
          <a:p>
            <a:endParaRPr lang="en-IN" dirty="0">
              <a:solidFill>
                <a:srgbClr val="273239"/>
              </a:solidFill>
              <a:highlight>
                <a:srgbClr val="FFFFFF"/>
              </a:highlight>
              <a:latin typeface="Nunito" pitchFamily="2" charset="0"/>
            </a:endParaRPr>
          </a:p>
          <a:p>
            <a:pPr algn="l" fontAlgn="base"/>
            <a:r>
              <a:rPr lang="en-IN" sz="2400" b="1" i="0" dirty="0">
                <a:solidFill>
                  <a:srgbClr val="273239"/>
                </a:solidFill>
                <a:effectLst/>
                <a:highlight>
                  <a:srgbClr val="FFFFFF"/>
                </a:highlight>
                <a:latin typeface="Nunito" pitchFamily="2" charset="0"/>
              </a:rPr>
              <a:t>Attributes</a:t>
            </a:r>
          </a:p>
          <a:p>
            <a:pPr algn="l" fontAlgn="base"/>
            <a:endParaRPr lang="en-IN" b="1" i="0" dirty="0">
              <a:solidFill>
                <a:srgbClr val="273239"/>
              </a:solidFill>
              <a:effectLst/>
              <a:highlight>
                <a:srgbClr val="FFFFFF"/>
              </a:highlight>
              <a:latin typeface="Nunito" pitchFamily="2" charset="0"/>
            </a:endParaRPr>
          </a:p>
          <a:p>
            <a:pPr marL="285750" indent="-285750" algn="just" rtl="0" fontAlgn="base">
              <a:buFont typeface="Wingdings" panose="05000000000000000000" pitchFamily="2" charset="2"/>
              <a:buChar char="Ø"/>
            </a:pPr>
            <a:r>
              <a:rPr lang="en-IN" b="0" i="0" u="sng" dirty="0">
                <a:solidFill>
                  <a:srgbClr val="273239"/>
                </a:solidFill>
                <a:effectLst/>
                <a:highlight>
                  <a:srgbClr val="FFFFFF"/>
                </a:highlight>
                <a:latin typeface="Nunito" pitchFamily="2" charset="0"/>
                <a:hlinkClick r:id="rId2"/>
              </a:rPr>
              <a:t>Attributes</a:t>
            </a:r>
            <a:r>
              <a:rPr lang="en-IN" b="0" i="0" dirty="0">
                <a:solidFill>
                  <a:srgbClr val="273239"/>
                </a:solidFill>
                <a:effectLst/>
                <a:highlight>
                  <a:srgbClr val="FFFFFF"/>
                </a:highlight>
                <a:latin typeface="Nunito" pitchFamily="2" charset="0"/>
              </a:rPr>
              <a:t> are the properties that define the entity type.</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lgn="just"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In ER diagram, the attribute is represented by an oval. </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E.g., </a:t>
            </a:r>
            <a:r>
              <a:rPr lang="en-IN" b="0" i="0" dirty="0" err="1">
                <a:solidFill>
                  <a:srgbClr val="273239"/>
                </a:solidFill>
                <a:effectLst/>
                <a:highlight>
                  <a:srgbClr val="FFFFFF"/>
                </a:highlight>
                <a:latin typeface="Nunito" pitchFamily="2" charset="0"/>
              </a:rPr>
              <a:t>Roll_No</a:t>
            </a:r>
            <a:r>
              <a:rPr lang="en-IN" b="0" i="0" dirty="0">
                <a:solidFill>
                  <a:srgbClr val="273239"/>
                </a:solidFill>
                <a:effectLst/>
                <a:highlight>
                  <a:srgbClr val="FFFFFF"/>
                </a:highlight>
                <a:latin typeface="Nunito" pitchFamily="2" charset="0"/>
              </a:rPr>
              <a:t>, Name, DOB, Age, Address, and </a:t>
            </a:r>
            <a:r>
              <a:rPr lang="en-IN" b="0" i="0" dirty="0" err="1">
                <a:solidFill>
                  <a:srgbClr val="273239"/>
                </a:solidFill>
                <a:effectLst/>
                <a:highlight>
                  <a:srgbClr val="FFFFFF"/>
                </a:highlight>
                <a:latin typeface="Nunito" pitchFamily="2" charset="0"/>
              </a:rPr>
              <a:t>Mobile_No</a:t>
            </a:r>
            <a:r>
              <a:rPr lang="en-IN" b="0" i="0" dirty="0">
                <a:solidFill>
                  <a:srgbClr val="273239"/>
                </a:solidFill>
                <a:effectLst/>
                <a:highlight>
                  <a:srgbClr val="FFFFFF"/>
                </a:highlight>
                <a:latin typeface="Nunito" pitchFamily="2" charset="0"/>
              </a:rPr>
              <a:t> are the attributes that define entity type Student. </a:t>
            </a: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p>
        </p:txBody>
      </p:sp>
    </p:spTree>
    <p:extLst>
      <p:ext uri="{BB962C8B-B14F-4D97-AF65-F5344CB8AC3E}">
        <p14:creationId xmlns:p14="http://schemas.microsoft.com/office/powerpoint/2010/main" val="35064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2249488" y="1095815"/>
            <a:ext cx="1056640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DAC3FF9D-22E9-08C9-CD76-97A730ED6749}"/>
              </a:ext>
            </a:extLst>
          </p:cNvPr>
          <p:cNvSpPr txBox="1"/>
          <p:nvPr/>
        </p:nvSpPr>
        <p:spPr>
          <a:xfrm>
            <a:off x="314960" y="1095815"/>
            <a:ext cx="11260278" cy="5539978"/>
          </a:xfrm>
          <a:prstGeom prst="rect">
            <a:avLst/>
          </a:prstGeom>
          <a:noFill/>
        </p:spPr>
        <p:txBody>
          <a:bodyPr wrap="square" rtlCol="0">
            <a:spAutoFit/>
          </a:bodyPr>
          <a:lstStyle/>
          <a:p>
            <a:r>
              <a:rPr lang="en-IN" sz="2400" dirty="0"/>
              <a:t>Types of Attributes:</a:t>
            </a:r>
          </a:p>
          <a:p>
            <a:endParaRPr lang="en-IN" dirty="0"/>
          </a:p>
          <a:p>
            <a:pPr marL="342900" indent="-342900" algn="l" fontAlgn="base">
              <a:buAutoNum type="arabicPeriod"/>
            </a:pPr>
            <a:r>
              <a:rPr lang="en-IN" sz="2400" b="1" i="0" dirty="0">
                <a:solidFill>
                  <a:srgbClr val="273239"/>
                </a:solidFill>
                <a:effectLst/>
                <a:highlight>
                  <a:srgbClr val="FFFFFF"/>
                </a:highlight>
                <a:latin typeface="Nunito" pitchFamily="2" charset="0"/>
              </a:rPr>
              <a:t>Key Attribute</a:t>
            </a:r>
          </a:p>
          <a:p>
            <a:pPr marL="342900" indent="-342900" algn="l" fontAlgn="base">
              <a:buAutoNum type="arabicPeriod"/>
            </a:pPr>
            <a:endParaRPr lang="en-IN" b="1" i="0" dirty="0">
              <a:solidFill>
                <a:srgbClr val="273239"/>
              </a:solidFill>
              <a:effectLst/>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The attribute which </a:t>
            </a:r>
            <a:r>
              <a:rPr lang="en-IN" b="1" i="0" dirty="0">
                <a:solidFill>
                  <a:srgbClr val="273239"/>
                </a:solidFill>
                <a:effectLst/>
                <a:highlight>
                  <a:srgbClr val="FFFFFF"/>
                </a:highlight>
                <a:latin typeface="Nunito" pitchFamily="2" charset="0"/>
              </a:rPr>
              <a:t>uniquely identifies each entity</a:t>
            </a:r>
            <a:r>
              <a:rPr lang="en-IN" b="0" i="0" dirty="0">
                <a:solidFill>
                  <a:srgbClr val="273239"/>
                </a:solidFill>
                <a:effectLst/>
                <a:highlight>
                  <a:srgbClr val="FFFFFF"/>
                </a:highlight>
                <a:latin typeface="Nunito" pitchFamily="2" charset="0"/>
              </a:rPr>
              <a:t> in the entity set is called the key attribute. </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lgn="just" rtl="0" fontAlgn="base">
              <a:buFont typeface="Wingdings" panose="05000000000000000000" pitchFamily="2" charset="2"/>
              <a:buChar char="Ø"/>
            </a:pPr>
            <a:r>
              <a:rPr lang="en-IN" dirty="0">
                <a:solidFill>
                  <a:srgbClr val="273239"/>
                </a:solidFill>
                <a:highlight>
                  <a:srgbClr val="FFFFFF"/>
                </a:highlight>
                <a:latin typeface="Nunito" pitchFamily="2" charset="0"/>
              </a:rPr>
              <a:t>E</a:t>
            </a:r>
            <a:r>
              <a:rPr lang="en-IN" b="0" i="0" dirty="0">
                <a:solidFill>
                  <a:srgbClr val="273239"/>
                </a:solidFill>
                <a:effectLst/>
                <a:highlight>
                  <a:srgbClr val="FFFFFF"/>
                </a:highlight>
                <a:latin typeface="Nunito" pitchFamily="2" charset="0"/>
              </a:rPr>
              <a:t>xample, </a:t>
            </a:r>
            <a:r>
              <a:rPr lang="en-IN" b="0" i="0" dirty="0" err="1">
                <a:solidFill>
                  <a:srgbClr val="273239"/>
                </a:solidFill>
                <a:effectLst/>
                <a:highlight>
                  <a:srgbClr val="FFFFFF"/>
                </a:highlight>
                <a:latin typeface="Nunito" pitchFamily="2" charset="0"/>
              </a:rPr>
              <a:t>Roll_No</a:t>
            </a:r>
            <a:r>
              <a:rPr lang="en-IN" b="0" i="0" dirty="0">
                <a:solidFill>
                  <a:srgbClr val="273239"/>
                </a:solidFill>
                <a:effectLst/>
                <a:highlight>
                  <a:srgbClr val="FFFFFF"/>
                </a:highlight>
                <a:latin typeface="Nunito" pitchFamily="2" charset="0"/>
              </a:rPr>
              <a:t> will be unique for each student. </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 </a:t>
            </a:r>
            <a:r>
              <a:rPr lang="en-IN" dirty="0">
                <a:solidFill>
                  <a:srgbClr val="273239"/>
                </a:solidFill>
                <a:highlight>
                  <a:srgbClr val="FFFFFF"/>
                </a:highlight>
                <a:latin typeface="Nunito" pitchFamily="2" charset="0"/>
              </a:rPr>
              <a:t>T</a:t>
            </a:r>
            <a:r>
              <a:rPr lang="en-IN" b="0" i="0" dirty="0">
                <a:solidFill>
                  <a:srgbClr val="273239"/>
                </a:solidFill>
                <a:effectLst/>
                <a:highlight>
                  <a:srgbClr val="FFFFFF"/>
                </a:highlight>
                <a:latin typeface="Nunito" pitchFamily="2" charset="0"/>
              </a:rPr>
              <a:t>he key attribute is represented by an oval with underlying lines.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3" name="Picture 2">
            <a:extLst>
              <a:ext uri="{FF2B5EF4-FFF2-40B4-BE49-F238E27FC236}">
                <a16:creationId xmlns:a16="http://schemas.microsoft.com/office/drawing/2014/main" id="{9BC57509-E0E4-2B70-50D4-D141EC65169F}"/>
              </a:ext>
            </a:extLst>
          </p:cNvPr>
          <p:cNvPicPr>
            <a:picLocks noChangeAspect="1"/>
          </p:cNvPicPr>
          <p:nvPr/>
        </p:nvPicPr>
        <p:blipFill>
          <a:blip r:embed="rId2"/>
          <a:stretch>
            <a:fillRect/>
          </a:stretch>
        </p:blipFill>
        <p:spPr>
          <a:xfrm>
            <a:off x="2447863" y="4390515"/>
            <a:ext cx="2419474" cy="1371670"/>
          </a:xfrm>
          <a:prstGeom prst="rect">
            <a:avLst/>
          </a:prstGeom>
        </p:spPr>
      </p:pic>
    </p:spTree>
    <p:extLst>
      <p:ext uri="{BB962C8B-B14F-4D97-AF65-F5344CB8AC3E}">
        <p14:creationId xmlns:p14="http://schemas.microsoft.com/office/powerpoint/2010/main" val="41628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562928" y="1095815"/>
            <a:ext cx="1056640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F944114D-4E1F-6C02-D003-BE9F8165D344}"/>
              </a:ext>
            </a:extLst>
          </p:cNvPr>
          <p:cNvSpPr txBox="1"/>
          <p:nvPr/>
        </p:nvSpPr>
        <p:spPr>
          <a:xfrm>
            <a:off x="623888" y="1095815"/>
            <a:ext cx="11121072" cy="4616648"/>
          </a:xfrm>
          <a:prstGeom prst="rect">
            <a:avLst/>
          </a:prstGeom>
          <a:noFill/>
        </p:spPr>
        <p:txBody>
          <a:bodyPr wrap="square" rtlCol="0">
            <a:spAutoFit/>
          </a:bodyPr>
          <a:lstStyle/>
          <a:p>
            <a:r>
              <a:rPr lang="en-IN" sz="2400" b="1" i="0" dirty="0">
                <a:solidFill>
                  <a:srgbClr val="273239"/>
                </a:solidFill>
                <a:effectLst/>
                <a:highlight>
                  <a:srgbClr val="FFFFFF"/>
                </a:highlight>
                <a:latin typeface="Nunito" pitchFamily="2" charset="0"/>
              </a:rPr>
              <a:t>2. Composite Attribute</a:t>
            </a:r>
          </a:p>
          <a:p>
            <a:endParaRPr lang="en-IN" dirty="0"/>
          </a:p>
          <a:p>
            <a:r>
              <a:rPr lang="en-IN" b="0" i="0" dirty="0">
                <a:solidFill>
                  <a:srgbClr val="273239"/>
                </a:solidFill>
                <a:effectLst/>
                <a:highlight>
                  <a:srgbClr val="FFFFFF"/>
                </a:highlight>
                <a:latin typeface="Nunito" pitchFamily="2" charset="0"/>
              </a:rPr>
              <a:t>An attribute </a:t>
            </a:r>
            <a:r>
              <a:rPr lang="en-IN" b="1" i="0" dirty="0">
                <a:solidFill>
                  <a:srgbClr val="273239"/>
                </a:solidFill>
                <a:effectLst/>
                <a:highlight>
                  <a:srgbClr val="FFFFFF"/>
                </a:highlight>
                <a:latin typeface="Nunito" pitchFamily="2" charset="0"/>
              </a:rPr>
              <a:t>composed of many other attributes</a:t>
            </a:r>
            <a:r>
              <a:rPr lang="en-IN" b="0" i="0" dirty="0">
                <a:solidFill>
                  <a:srgbClr val="273239"/>
                </a:solidFill>
                <a:effectLst/>
                <a:highlight>
                  <a:srgbClr val="FFFFFF"/>
                </a:highlight>
                <a:latin typeface="Nunito" pitchFamily="2" charset="0"/>
              </a:rPr>
              <a:t> is called a composite attribute.</a:t>
            </a:r>
          </a:p>
          <a:p>
            <a:endParaRPr lang="en-IN" dirty="0">
              <a:solidFill>
                <a:srgbClr val="273239"/>
              </a:solidFill>
              <a:highlight>
                <a:srgbClr val="FFFFFF"/>
              </a:highlight>
              <a:latin typeface="Nunito" pitchFamily="2" charset="0"/>
            </a:endParaRPr>
          </a:p>
          <a:p>
            <a:r>
              <a:rPr lang="en-IN" b="0" i="0" dirty="0" err="1">
                <a:solidFill>
                  <a:srgbClr val="273239"/>
                </a:solidFill>
                <a:effectLst/>
                <a:highlight>
                  <a:srgbClr val="FFFFFF"/>
                </a:highlight>
                <a:latin typeface="Nunito" pitchFamily="2" charset="0"/>
              </a:rPr>
              <a:t>E.g.,the</a:t>
            </a:r>
            <a:r>
              <a:rPr lang="en-IN" b="0" i="0" dirty="0">
                <a:solidFill>
                  <a:srgbClr val="273239"/>
                </a:solidFill>
                <a:effectLst/>
                <a:highlight>
                  <a:srgbClr val="FFFFFF"/>
                </a:highlight>
                <a:latin typeface="Nunito" pitchFamily="2" charset="0"/>
              </a:rPr>
              <a:t> Address attribute of the student Entity type consists of Street, City, State, and Country. In ER diagram, the composite attribute is represented by an oval comprising of ovals. </a:t>
            </a: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p>
        </p:txBody>
      </p:sp>
      <p:pic>
        <p:nvPicPr>
          <p:cNvPr id="4" name="Picture 3">
            <a:extLst>
              <a:ext uri="{FF2B5EF4-FFF2-40B4-BE49-F238E27FC236}">
                <a16:creationId xmlns:a16="http://schemas.microsoft.com/office/drawing/2014/main" id="{BA3FA257-5501-47DB-DAA5-6D56DF96B928}"/>
              </a:ext>
            </a:extLst>
          </p:cNvPr>
          <p:cNvPicPr>
            <a:picLocks noChangeAspect="1"/>
          </p:cNvPicPr>
          <p:nvPr/>
        </p:nvPicPr>
        <p:blipFill>
          <a:blip r:embed="rId2"/>
          <a:stretch>
            <a:fillRect/>
          </a:stretch>
        </p:blipFill>
        <p:spPr>
          <a:xfrm>
            <a:off x="2445244" y="3284567"/>
            <a:ext cx="5493032" cy="2121009"/>
          </a:xfrm>
          <a:prstGeom prst="rect">
            <a:avLst/>
          </a:prstGeom>
        </p:spPr>
      </p:pic>
    </p:spTree>
    <p:extLst>
      <p:ext uri="{BB962C8B-B14F-4D97-AF65-F5344CB8AC3E}">
        <p14:creationId xmlns:p14="http://schemas.microsoft.com/office/powerpoint/2010/main" val="34895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4BAD641C-68F1-55C8-13EF-D5C36C0F8E9E}"/>
              </a:ext>
            </a:extLst>
          </p:cNvPr>
          <p:cNvSpPr txBox="1">
            <a:spLocks/>
          </p:cNvSpPr>
          <p:nvPr/>
        </p:nvSpPr>
        <p:spPr>
          <a:xfrm>
            <a:off x="623888" y="73920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3003FDD-F729-F5F0-E740-29ADEEB502C8}"/>
              </a:ext>
            </a:extLst>
          </p:cNvPr>
          <p:cNvSpPr txBox="1"/>
          <p:nvPr/>
        </p:nvSpPr>
        <p:spPr>
          <a:xfrm>
            <a:off x="562928" y="1095815"/>
            <a:ext cx="1056640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2ECC3B5D-7C11-ACCE-6CE4-6F8018E04EFE}"/>
              </a:ext>
            </a:extLst>
          </p:cNvPr>
          <p:cNvSpPr txBox="1"/>
          <p:nvPr/>
        </p:nvSpPr>
        <p:spPr>
          <a:xfrm>
            <a:off x="386080" y="1168400"/>
            <a:ext cx="11182032" cy="5447645"/>
          </a:xfrm>
          <a:prstGeom prst="rect">
            <a:avLst/>
          </a:prstGeom>
          <a:noFill/>
        </p:spPr>
        <p:txBody>
          <a:bodyPr wrap="square" rtlCol="0">
            <a:spAutoFit/>
          </a:bodyPr>
          <a:lstStyle/>
          <a:p>
            <a:pPr algn="l" fontAlgn="base"/>
            <a:r>
              <a:rPr lang="en-IN" sz="2400" b="1" i="0" dirty="0">
                <a:solidFill>
                  <a:srgbClr val="273239"/>
                </a:solidFill>
                <a:effectLst/>
                <a:highlight>
                  <a:srgbClr val="FFFFFF"/>
                </a:highlight>
                <a:latin typeface="Nunito" pitchFamily="2" charset="0"/>
              </a:rPr>
              <a:t>3. Multivalued Attribute</a:t>
            </a:r>
          </a:p>
          <a:p>
            <a:pPr algn="l" fontAlgn="base"/>
            <a:endParaRPr lang="en-IN" b="1" i="0" dirty="0">
              <a:solidFill>
                <a:srgbClr val="273239"/>
              </a:solidFill>
              <a:effectLst/>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An attribute consisting of more than one value for a given entity. </a:t>
            </a:r>
          </a:p>
          <a:p>
            <a:pPr marL="285750" indent="-285750" algn="just" rtl="0" fontAlgn="base">
              <a:buFont typeface="Wingdings" panose="05000000000000000000" pitchFamily="2" charset="2"/>
              <a:buChar char="Ø"/>
            </a:pPr>
            <a:endParaRPr lang="en-IN" b="0" i="0" dirty="0">
              <a:solidFill>
                <a:srgbClr val="273239"/>
              </a:solidFill>
              <a:effectLst/>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For example, </a:t>
            </a:r>
            <a:r>
              <a:rPr lang="en-IN" b="0" i="0" dirty="0" err="1">
                <a:solidFill>
                  <a:srgbClr val="273239"/>
                </a:solidFill>
                <a:effectLst/>
                <a:highlight>
                  <a:srgbClr val="FFFFFF"/>
                </a:highlight>
                <a:latin typeface="Nunito" pitchFamily="2" charset="0"/>
              </a:rPr>
              <a:t>Phone_No</a:t>
            </a:r>
            <a:r>
              <a:rPr lang="en-IN" b="0" i="0" dirty="0">
                <a:solidFill>
                  <a:srgbClr val="273239"/>
                </a:solidFill>
                <a:effectLst/>
                <a:highlight>
                  <a:srgbClr val="FFFFFF"/>
                </a:highlight>
                <a:latin typeface="Nunito" pitchFamily="2" charset="0"/>
              </a:rPr>
              <a:t> (can be more than one for a given student). </a:t>
            </a:r>
          </a:p>
          <a:p>
            <a:pPr marL="285750" indent="-285750" algn="just" rtl="0" fontAlgn="base">
              <a:buFont typeface="Wingdings" panose="05000000000000000000" pitchFamily="2" charset="2"/>
              <a:buChar char="Ø"/>
            </a:pPr>
            <a:endParaRPr lang="en-IN" b="0" i="0" dirty="0">
              <a:solidFill>
                <a:srgbClr val="273239"/>
              </a:solidFill>
              <a:effectLst/>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In ER diagram, a multivalued attribute is represented by a double oval.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016A8649-71BD-FA41-F5B3-C91F647F01CD}"/>
              </a:ext>
            </a:extLst>
          </p:cNvPr>
          <p:cNvPicPr>
            <a:picLocks noChangeAspect="1"/>
          </p:cNvPicPr>
          <p:nvPr/>
        </p:nvPicPr>
        <p:blipFill>
          <a:blip r:embed="rId2"/>
          <a:stretch>
            <a:fillRect/>
          </a:stretch>
        </p:blipFill>
        <p:spPr>
          <a:xfrm>
            <a:off x="3152929" y="3610569"/>
            <a:ext cx="3162463" cy="1587582"/>
          </a:xfrm>
          <a:prstGeom prst="rect">
            <a:avLst/>
          </a:prstGeom>
        </p:spPr>
      </p:pic>
    </p:spTree>
    <p:extLst>
      <p:ext uri="{BB962C8B-B14F-4D97-AF65-F5344CB8AC3E}">
        <p14:creationId xmlns:p14="http://schemas.microsoft.com/office/powerpoint/2010/main" val="6842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8097BC-A787-987B-95C3-09E1134AF620}"/>
              </a:ext>
            </a:extLst>
          </p:cNvPr>
          <p:cNvSpPr txBox="1"/>
          <p:nvPr/>
        </p:nvSpPr>
        <p:spPr>
          <a:xfrm>
            <a:off x="579120" y="1219200"/>
            <a:ext cx="8564880" cy="4524315"/>
          </a:xfrm>
          <a:prstGeom prst="rect">
            <a:avLst/>
          </a:prstGeom>
          <a:noFill/>
        </p:spPr>
        <p:txBody>
          <a:bodyPr wrap="square">
            <a:spAutoFit/>
          </a:bodyPr>
          <a:lstStyle/>
          <a:p>
            <a:pPr algn="l" fontAlgn="base"/>
            <a:r>
              <a:rPr lang="en-IN" b="1" i="0" dirty="0">
                <a:solidFill>
                  <a:srgbClr val="273239"/>
                </a:solidFill>
                <a:effectLst/>
                <a:highlight>
                  <a:srgbClr val="FFFFFF"/>
                </a:highlight>
                <a:latin typeface="Nunito" pitchFamily="2" charset="0"/>
              </a:rPr>
              <a:t>4. Derived Attribute</a:t>
            </a:r>
          </a:p>
          <a:p>
            <a:pPr algn="l" fontAlgn="base"/>
            <a:endParaRPr lang="en-IN" b="1" i="0" dirty="0">
              <a:solidFill>
                <a:srgbClr val="273239"/>
              </a:solidFill>
              <a:effectLst/>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An attribute that can be derived from other attributes of the entity type is known as a derived attribute.</a:t>
            </a:r>
          </a:p>
          <a:p>
            <a:pPr algn="just" rtl="0" fontAlgn="base"/>
            <a:endParaRPr lang="en-IN" dirty="0">
              <a:solidFill>
                <a:srgbClr val="273239"/>
              </a:solidFill>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 </a:t>
            </a:r>
            <a:r>
              <a:rPr lang="en-IN" dirty="0">
                <a:solidFill>
                  <a:srgbClr val="273239"/>
                </a:solidFill>
                <a:highlight>
                  <a:srgbClr val="FFFFFF"/>
                </a:highlight>
                <a:latin typeface="Nunito" pitchFamily="2" charset="0"/>
              </a:rPr>
              <a:t>E</a:t>
            </a:r>
            <a:r>
              <a:rPr lang="en-IN" b="0" i="0" dirty="0">
                <a:solidFill>
                  <a:srgbClr val="273239"/>
                </a:solidFill>
                <a:effectLst/>
                <a:highlight>
                  <a:srgbClr val="FFFFFF"/>
                </a:highlight>
                <a:latin typeface="Nunito" pitchFamily="2" charset="0"/>
              </a:rPr>
              <a:t>.g.; Age (can be derived from DOB). In ER diagram, the derived attribute is represented by a dashed oval. </a:t>
            </a:r>
          </a:p>
          <a:p>
            <a:endParaRPr lang="en-IN" dirty="0"/>
          </a:p>
          <a:p>
            <a:endParaRPr lang="en-IN" dirty="0"/>
          </a:p>
          <a:p>
            <a:endParaRPr lang="en-IN" dirty="0"/>
          </a:p>
          <a:p>
            <a:endParaRPr lang="en-IN" dirty="0"/>
          </a:p>
          <a:p>
            <a:endParaRPr lang="en-IN" dirty="0"/>
          </a:p>
          <a:p>
            <a:endParaRPr lang="en-IN" dirty="0"/>
          </a:p>
          <a:p>
            <a:endParaRPr lang="en-IN" dirty="0"/>
          </a:p>
          <a:p>
            <a:br>
              <a:rPr lang="en-IN" dirty="0"/>
            </a:br>
            <a:endParaRPr lang="en-IN" dirty="0"/>
          </a:p>
        </p:txBody>
      </p:sp>
      <p:pic>
        <p:nvPicPr>
          <p:cNvPr id="6" name="Picture 5">
            <a:extLst>
              <a:ext uri="{FF2B5EF4-FFF2-40B4-BE49-F238E27FC236}">
                <a16:creationId xmlns:a16="http://schemas.microsoft.com/office/drawing/2014/main" id="{E477BE58-D917-628C-AC9A-7406E1180E8A}"/>
              </a:ext>
            </a:extLst>
          </p:cNvPr>
          <p:cNvPicPr>
            <a:picLocks noChangeAspect="1"/>
          </p:cNvPicPr>
          <p:nvPr/>
        </p:nvPicPr>
        <p:blipFill>
          <a:blip r:embed="rId2"/>
          <a:stretch>
            <a:fillRect/>
          </a:stretch>
        </p:blipFill>
        <p:spPr>
          <a:xfrm>
            <a:off x="3619419" y="3429000"/>
            <a:ext cx="3124361" cy="1619333"/>
          </a:xfrm>
          <a:prstGeom prst="rect">
            <a:avLst/>
          </a:prstGeom>
        </p:spPr>
      </p:pic>
    </p:spTree>
    <p:extLst>
      <p:ext uri="{BB962C8B-B14F-4D97-AF65-F5344CB8AC3E}">
        <p14:creationId xmlns:p14="http://schemas.microsoft.com/office/powerpoint/2010/main" val="110984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A186D-EEAC-3D76-3175-D9B8D5BDDC02}"/>
              </a:ext>
            </a:extLst>
          </p:cNvPr>
          <p:cNvPicPr>
            <a:picLocks noChangeAspect="1"/>
          </p:cNvPicPr>
          <p:nvPr/>
        </p:nvPicPr>
        <p:blipFill>
          <a:blip r:embed="rId2"/>
          <a:stretch>
            <a:fillRect/>
          </a:stretch>
        </p:blipFill>
        <p:spPr>
          <a:xfrm>
            <a:off x="2467436" y="1243845"/>
            <a:ext cx="6769448" cy="4654789"/>
          </a:xfrm>
          <a:prstGeom prst="rect">
            <a:avLst/>
          </a:prstGeom>
        </p:spPr>
      </p:pic>
    </p:spTree>
    <p:extLst>
      <p:ext uri="{BB962C8B-B14F-4D97-AF65-F5344CB8AC3E}">
        <p14:creationId xmlns:p14="http://schemas.microsoft.com/office/powerpoint/2010/main" val="135523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DF18FAA-2ED5-6AB0-87F3-41D5DE742AE4}"/>
              </a:ext>
            </a:extLst>
          </p:cNvPr>
          <p:cNvSpPr/>
          <p:nvPr/>
        </p:nvSpPr>
        <p:spPr>
          <a:xfrm>
            <a:off x="2542345" y="2508569"/>
            <a:ext cx="1360488" cy="829832"/>
          </a:xfrm>
          <a:prstGeom prst="roundRect">
            <a:avLst/>
          </a:prstGeom>
          <a:solidFill>
            <a:srgbClr val="F3950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Candidate key</a:t>
            </a:r>
            <a:endParaRPr lang="en-IN" dirty="0">
              <a:solidFill>
                <a:schemeClr val="tx1"/>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BC448A0E-14CF-0B81-C937-A2BA8E378A65}"/>
              </a:ext>
            </a:extLst>
          </p:cNvPr>
          <p:cNvSpPr/>
          <p:nvPr/>
        </p:nvSpPr>
        <p:spPr>
          <a:xfrm>
            <a:off x="4154478" y="2508569"/>
            <a:ext cx="1360488" cy="829833"/>
          </a:xfrm>
          <a:prstGeom prst="roundRect">
            <a:avLst/>
          </a:prstGeom>
          <a:solidFill>
            <a:srgbClr val="F3950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Primary Key</a:t>
            </a:r>
            <a:endParaRPr lang="en-IN" dirty="0">
              <a:solidFill>
                <a:schemeClr val="tx1"/>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6EBB1C64-BB47-7FB1-1C3C-9FDD91BCA29B}"/>
              </a:ext>
            </a:extLst>
          </p:cNvPr>
          <p:cNvSpPr/>
          <p:nvPr/>
        </p:nvSpPr>
        <p:spPr>
          <a:xfrm>
            <a:off x="5766611" y="2503503"/>
            <a:ext cx="1360488" cy="829833"/>
          </a:xfrm>
          <a:prstGeom prst="roundRect">
            <a:avLst/>
          </a:prstGeom>
          <a:solidFill>
            <a:srgbClr val="F3950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Foreign key</a:t>
            </a:r>
            <a:endParaRPr lang="en-IN" dirty="0">
              <a:solidFill>
                <a:schemeClr val="tx1"/>
              </a:solidFill>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5DF4D1AF-510A-67D0-B18C-606CE492EBBA}"/>
              </a:ext>
            </a:extLst>
          </p:cNvPr>
          <p:cNvSpPr/>
          <p:nvPr/>
        </p:nvSpPr>
        <p:spPr>
          <a:xfrm>
            <a:off x="7378744" y="2503503"/>
            <a:ext cx="1360488" cy="829833"/>
          </a:xfrm>
          <a:prstGeom prst="roundRect">
            <a:avLst/>
          </a:prstGeom>
          <a:solidFill>
            <a:srgbClr val="F3950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Key Attributes</a:t>
            </a:r>
            <a:endParaRPr lang="en-IN" dirty="0">
              <a:solidFill>
                <a:schemeClr val="tx1"/>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6C0331F6-B10A-8774-C86D-349AA958BF58}"/>
              </a:ext>
            </a:extLst>
          </p:cNvPr>
          <p:cNvSpPr/>
          <p:nvPr/>
        </p:nvSpPr>
        <p:spPr>
          <a:xfrm>
            <a:off x="8990875" y="2503503"/>
            <a:ext cx="1360488" cy="829832"/>
          </a:xfrm>
          <a:prstGeom prst="roundRect">
            <a:avLst/>
          </a:prstGeom>
          <a:solidFill>
            <a:srgbClr val="F3950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Non-key Attributes</a:t>
            </a:r>
            <a:endParaRPr lang="en-IN"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BA2AA94D-8F67-DCA7-3A08-0C989E0951A8}"/>
              </a:ext>
            </a:extLst>
          </p:cNvPr>
          <p:cNvSpPr/>
          <p:nvPr/>
        </p:nvSpPr>
        <p:spPr>
          <a:xfrm>
            <a:off x="4035778" y="3822229"/>
            <a:ext cx="1597887" cy="824766"/>
          </a:xfrm>
          <a:prstGeom prst="roundRect">
            <a:avLst/>
          </a:prstGeom>
          <a:solidFill>
            <a:srgbClr val="F3950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Composite primary key</a:t>
            </a:r>
            <a:endParaRPr lang="en-IN" dirty="0">
              <a:solidFill>
                <a:schemeClr val="tx1"/>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A7057B9C-5C63-7641-4B76-2E9C5F34D50F}"/>
              </a:ext>
            </a:extLst>
          </p:cNvPr>
          <p:cNvCxnSpPr>
            <a:cxnSpLocks/>
          </p:cNvCxnSpPr>
          <p:nvPr/>
        </p:nvCxnSpPr>
        <p:spPr>
          <a:xfrm>
            <a:off x="4848966" y="3333335"/>
            <a:ext cx="0" cy="4888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itle 3">
            <a:extLst>
              <a:ext uri="{FF2B5EF4-FFF2-40B4-BE49-F238E27FC236}">
                <a16:creationId xmlns:a16="http://schemas.microsoft.com/office/drawing/2014/main" id="{E3726E6E-C62A-C953-DE6B-66ADF4FAEFEA}"/>
              </a:ext>
            </a:extLst>
          </p:cNvPr>
          <p:cNvSpPr txBox="1">
            <a:spLocks/>
          </p:cNvSpPr>
          <p:nvPr/>
        </p:nvSpPr>
        <p:spPr>
          <a:xfrm>
            <a:off x="623888" y="768245"/>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Keys in Relational Model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588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A95B47-6831-DF9F-79A5-699F7CDAC4E3}"/>
              </a:ext>
            </a:extLst>
          </p:cNvPr>
          <p:cNvGrpSpPr/>
          <p:nvPr/>
        </p:nvGrpSpPr>
        <p:grpSpPr>
          <a:xfrm>
            <a:off x="623889" y="1442164"/>
            <a:ext cx="9840687" cy="676582"/>
            <a:chOff x="623889" y="1442164"/>
            <a:chExt cx="9840687" cy="676582"/>
          </a:xfrm>
        </p:grpSpPr>
        <p:sp>
          <p:nvSpPr>
            <p:cNvPr id="9" name="Rectangle: Rounded Corners 8">
              <a:extLst>
                <a:ext uri="{FF2B5EF4-FFF2-40B4-BE49-F238E27FC236}">
                  <a16:creationId xmlns:a16="http://schemas.microsoft.com/office/drawing/2014/main" id="{480CDD96-F437-7BCE-5139-2CA653AB3EB1}"/>
                </a:ext>
              </a:extLst>
            </p:cNvPr>
            <p:cNvSpPr/>
            <p:nvPr/>
          </p:nvSpPr>
          <p:spPr>
            <a:xfrm>
              <a:off x="623889" y="1442164"/>
              <a:ext cx="9840685" cy="209006"/>
            </a:xfrm>
            <a:prstGeom prst="roundRect">
              <a:avLst>
                <a:gd name="adj" fmla="val 753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2EB4528-CC6A-788A-7B6F-04AD6FBD6498}"/>
                </a:ext>
              </a:extLst>
            </p:cNvPr>
            <p:cNvSpPr/>
            <p:nvPr/>
          </p:nvSpPr>
          <p:spPr>
            <a:xfrm>
              <a:off x="623889" y="1546667"/>
              <a:ext cx="9840687" cy="572079"/>
            </a:xfrm>
            <a:prstGeom prst="roundRect">
              <a:avLst>
                <a:gd name="adj" fmla="val 753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a:solidFill>
                    <a:schemeClr val="tx1"/>
                  </a:solidFill>
                  <a:latin typeface="Arial" panose="020B0604020202020204" pitchFamily="34" charset="0"/>
                  <a:cs typeface="Arial" panose="020B0604020202020204" pitchFamily="34" charset="0"/>
                </a:rPr>
                <a:t>Candidate keys are identified during the design of the data base</a:t>
              </a:r>
            </a:p>
          </p:txBody>
        </p:sp>
      </p:grpSp>
      <p:grpSp>
        <p:nvGrpSpPr>
          <p:cNvPr id="3" name="Group 2">
            <a:extLst>
              <a:ext uri="{FF2B5EF4-FFF2-40B4-BE49-F238E27FC236}">
                <a16:creationId xmlns:a16="http://schemas.microsoft.com/office/drawing/2014/main" id="{F0DFE886-B1F4-3B13-2ECC-FD4B4050CD1B}"/>
              </a:ext>
            </a:extLst>
          </p:cNvPr>
          <p:cNvGrpSpPr/>
          <p:nvPr/>
        </p:nvGrpSpPr>
        <p:grpSpPr>
          <a:xfrm>
            <a:off x="623888" y="2223249"/>
            <a:ext cx="9840687" cy="676582"/>
            <a:chOff x="623888" y="2223249"/>
            <a:chExt cx="9840687" cy="676582"/>
          </a:xfrm>
        </p:grpSpPr>
        <p:sp>
          <p:nvSpPr>
            <p:cNvPr id="11" name="Rectangle: Rounded Corners 10">
              <a:extLst>
                <a:ext uri="{FF2B5EF4-FFF2-40B4-BE49-F238E27FC236}">
                  <a16:creationId xmlns:a16="http://schemas.microsoft.com/office/drawing/2014/main" id="{56524F5F-3193-ABE0-7EFB-B811BDD198A8}"/>
                </a:ext>
              </a:extLst>
            </p:cNvPr>
            <p:cNvSpPr/>
            <p:nvPr/>
          </p:nvSpPr>
          <p:spPr>
            <a:xfrm>
              <a:off x="623888" y="2223249"/>
              <a:ext cx="9840685" cy="209006"/>
            </a:xfrm>
            <a:prstGeom prst="roundRect">
              <a:avLst>
                <a:gd name="adj" fmla="val 7530"/>
              </a:avLst>
            </a:prstGeom>
            <a:solidFill>
              <a:srgbClr val="F3950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383BE25-F3C2-C651-534A-47EC3587D153}"/>
                </a:ext>
              </a:extLst>
            </p:cNvPr>
            <p:cNvSpPr/>
            <p:nvPr/>
          </p:nvSpPr>
          <p:spPr>
            <a:xfrm>
              <a:off x="623888" y="2327752"/>
              <a:ext cx="9840687" cy="572079"/>
            </a:xfrm>
            <a:prstGeom prst="roundRect">
              <a:avLst>
                <a:gd name="adj" fmla="val 753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a:solidFill>
                    <a:schemeClr val="tx1"/>
                  </a:solidFill>
                  <a:latin typeface="Arial" panose="020B0604020202020204" pitchFamily="34" charset="0"/>
                  <a:cs typeface="Arial" panose="020B0604020202020204" pitchFamily="34" charset="0"/>
                </a:rPr>
                <a:t>Candidate Key/simple candidate key is an attribute, that is sufficient to distinguish every tuple in the relation from each one</a:t>
              </a:r>
            </a:p>
          </p:txBody>
        </p:sp>
      </p:grpSp>
      <p:grpSp>
        <p:nvGrpSpPr>
          <p:cNvPr id="4" name="Group 3">
            <a:extLst>
              <a:ext uri="{FF2B5EF4-FFF2-40B4-BE49-F238E27FC236}">
                <a16:creationId xmlns:a16="http://schemas.microsoft.com/office/drawing/2014/main" id="{8FF84BBD-FA99-A416-8742-F150B43945E9}"/>
              </a:ext>
            </a:extLst>
          </p:cNvPr>
          <p:cNvGrpSpPr/>
          <p:nvPr/>
        </p:nvGrpSpPr>
        <p:grpSpPr>
          <a:xfrm>
            <a:off x="623888" y="3070996"/>
            <a:ext cx="9840687" cy="676582"/>
            <a:chOff x="623888" y="3070996"/>
            <a:chExt cx="9840687" cy="676582"/>
          </a:xfrm>
        </p:grpSpPr>
        <p:sp>
          <p:nvSpPr>
            <p:cNvPr id="13" name="Rectangle: Rounded Corners 12">
              <a:extLst>
                <a:ext uri="{FF2B5EF4-FFF2-40B4-BE49-F238E27FC236}">
                  <a16:creationId xmlns:a16="http://schemas.microsoft.com/office/drawing/2014/main" id="{C56604A8-501B-F066-7814-21BBDD2D30BD}"/>
                </a:ext>
              </a:extLst>
            </p:cNvPr>
            <p:cNvSpPr/>
            <p:nvPr/>
          </p:nvSpPr>
          <p:spPr>
            <a:xfrm>
              <a:off x="623888" y="3070996"/>
              <a:ext cx="9840685" cy="209006"/>
            </a:xfrm>
            <a:prstGeom prst="roundRect">
              <a:avLst>
                <a:gd name="adj" fmla="val 7530"/>
              </a:avLst>
            </a:prstGeom>
            <a:solidFill>
              <a:srgbClr val="FF7D2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275C6FB-2BB9-9371-9185-7227CD9498BB}"/>
                </a:ext>
              </a:extLst>
            </p:cNvPr>
            <p:cNvSpPr/>
            <p:nvPr/>
          </p:nvSpPr>
          <p:spPr>
            <a:xfrm>
              <a:off x="623888" y="3175499"/>
              <a:ext cx="9840687" cy="572079"/>
            </a:xfrm>
            <a:prstGeom prst="roundRect">
              <a:avLst>
                <a:gd name="adj" fmla="val 753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a:solidFill>
                    <a:schemeClr val="tx1"/>
                  </a:solidFill>
                  <a:latin typeface="Arial" panose="020B0604020202020204" pitchFamily="34" charset="0"/>
                  <a:cs typeface="Arial" panose="020B0604020202020204" pitchFamily="34" charset="0"/>
                </a:rPr>
                <a:t>Composite Candidate key is a Candidate key comprising of two or more attributes</a:t>
              </a:r>
            </a:p>
          </p:txBody>
        </p:sp>
      </p:grpSp>
      <p:cxnSp>
        <p:nvCxnSpPr>
          <p:cNvPr id="15" name="Straight Arrow Connector 14">
            <a:extLst>
              <a:ext uri="{FF2B5EF4-FFF2-40B4-BE49-F238E27FC236}">
                <a16:creationId xmlns:a16="http://schemas.microsoft.com/office/drawing/2014/main" id="{26BEC60F-E416-E1FD-79B9-D48A149BEE3B}"/>
              </a:ext>
            </a:extLst>
          </p:cNvPr>
          <p:cNvCxnSpPr/>
          <p:nvPr/>
        </p:nvCxnSpPr>
        <p:spPr>
          <a:xfrm rot="10800000">
            <a:off x="3238971" y="5040988"/>
            <a:ext cx="1127047" cy="10207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63BF36-BCB0-3E68-4A92-35A565BD6FE1}"/>
              </a:ext>
            </a:extLst>
          </p:cNvPr>
          <p:cNvCxnSpPr/>
          <p:nvPr/>
        </p:nvCxnSpPr>
        <p:spPr>
          <a:xfrm flipV="1">
            <a:off x="4373022" y="5045237"/>
            <a:ext cx="1089371" cy="10074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9EEA7646-3BAE-CC19-B3C8-30EE395BC50D}"/>
              </a:ext>
            </a:extLst>
          </p:cNvPr>
          <p:cNvSpPr txBox="1">
            <a:spLocks/>
          </p:cNvSpPr>
          <p:nvPr/>
        </p:nvSpPr>
        <p:spPr>
          <a:xfrm>
            <a:off x="3547844" y="6052672"/>
            <a:ext cx="2135112" cy="342264"/>
          </a:xfrm>
          <a:prstGeom prst="rect">
            <a:avLst/>
          </a:prstGeom>
        </p:spPr>
        <p:txBody>
          <a:bodyPr>
            <a:normAutofit lnSpcReduction="10000"/>
          </a:bodyPr>
          <a:lstStyle/>
          <a:p>
            <a:pPr marL="0" marR="0" lvl="0" indent="0" defTabSz="527975"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a:ln w="3175" cmpd="sng">
                  <a:noFill/>
                </a:ln>
                <a:solidFill>
                  <a:schemeClr val="tx1"/>
                </a:solidFill>
                <a:effectLst/>
                <a:uLnTx/>
                <a:uFillTx/>
                <a:latin typeface="Arial" panose="020B0604020202020204" pitchFamily="34" charset="0"/>
                <a:ea typeface="+mj-ea"/>
                <a:cs typeface="Arial" panose="020B0604020202020204" pitchFamily="34" charset="0"/>
              </a:rPr>
              <a:t>Candidate</a:t>
            </a:r>
            <a:r>
              <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rPr>
              <a:t> Keys</a:t>
            </a:r>
          </a:p>
          <a:p>
            <a:pPr marL="0" marR="0" lvl="0" indent="0" defTabSz="527975"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graphicFrame>
        <p:nvGraphicFramePr>
          <p:cNvPr id="18" name="Content Placeholder 6">
            <a:extLst>
              <a:ext uri="{FF2B5EF4-FFF2-40B4-BE49-F238E27FC236}">
                <a16:creationId xmlns:a16="http://schemas.microsoft.com/office/drawing/2014/main" id="{5C37F9F5-27D4-4229-5D92-B7476FA82F76}"/>
              </a:ext>
            </a:extLst>
          </p:cNvPr>
          <p:cNvGraphicFramePr>
            <a:graphicFrameLocks/>
          </p:cNvGraphicFramePr>
          <p:nvPr/>
        </p:nvGraphicFramePr>
        <p:xfrm>
          <a:off x="1886156" y="4404765"/>
          <a:ext cx="7940635" cy="607052"/>
        </p:xfrm>
        <a:graphic>
          <a:graphicData uri="http://schemas.openxmlformats.org/drawingml/2006/table">
            <a:tbl>
              <a:tblPr firstRow="1" bandRow="1">
                <a:tableStyleId>{5C22544A-7EE6-4342-B048-85BDC9FD1C3A}</a:tableStyleId>
              </a:tblPr>
              <a:tblGrid>
                <a:gridCol w="1758472">
                  <a:extLst>
                    <a:ext uri="{9D8B030D-6E8A-4147-A177-3AD203B41FA5}">
                      <a16:colId xmlns:a16="http://schemas.microsoft.com/office/drawing/2014/main" val="20000"/>
                    </a:ext>
                  </a:extLst>
                </a:gridCol>
                <a:gridCol w="1452552">
                  <a:extLst>
                    <a:ext uri="{9D8B030D-6E8A-4147-A177-3AD203B41FA5}">
                      <a16:colId xmlns:a16="http://schemas.microsoft.com/office/drawing/2014/main" val="20001"/>
                    </a:ext>
                  </a:extLst>
                </a:gridCol>
                <a:gridCol w="1452552">
                  <a:extLst>
                    <a:ext uri="{9D8B030D-6E8A-4147-A177-3AD203B41FA5}">
                      <a16:colId xmlns:a16="http://schemas.microsoft.com/office/drawing/2014/main" val="20002"/>
                    </a:ext>
                  </a:extLst>
                </a:gridCol>
                <a:gridCol w="1775946">
                  <a:extLst>
                    <a:ext uri="{9D8B030D-6E8A-4147-A177-3AD203B41FA5}">
                      <a16:colId xmlns:a16="http://schemas.microsoft.com/office/drawing/2014/main" val="20003"/>
                    </a:ext>
                  </a:extLst>
                </a:gridCol>
                <a:gridCol w="1501113">
                  <a:extLst>
                    <a:ext uri="{9D8B030D-6E8A-4147-A177-3AD203B41FA5}">
                      <a16:colId xmlns:a16="http://schemas.microsoft.com/office/drawing/2014/main" val="20004"/>
                    </a:ext>
                  </a:extLst>
                </a:gridCol>
              </a:tblGrid>
              <a:tr h="607052">
                <a:tc>
                  <a:txBody>
                    <a:bodyPr/>
                    <a:lstStyle/>
                    <a:p>
                      <a:pPr algn="ctr"/>
                      <a:r>
                        <a:rPr lang="en-US" sz="1400" dirty="0">
                          <a:solidFill>
                            <a:schemeClr val="tx1"/>
                          </a:solidFill>
                          <a:latin typeface="Arial" panose="020B0604020202020204" pitchFamily="34" charset="0"/>
                          <a:cs typeface="Arial" panose="020B0604020202020204" pitchFamily="34" charset="0"/>
                        </a:rPr>
                        <a:t>Student Id</a:t>
                      </a:r>
                    </a:p>
                  </a:txBody>
                  <a:tcPr marL="130442" marR="130442" anchor="ctr">
                    <a:solidFill>
                      <a:srgbClr val="FFC000"/>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Name</a:t>
                      </a:r>
                    </a:p>
                  </a:txBody>
                  <a:tcPr marL="130442" marR="130442" anchor="ctr">
                    <a:solidFill>
                      <a:srgbClr val="FFC000"/>
                    </a:solidFill>
                  </a:tcPr>
                </a:tc>
                <a:tc>
                  <a:txBody>
                    <a:bodyPr/>
                    <a:lstStyle/>
                    <a:p>
                      <a:pPr marL="0" marR="0" indent="0" algn="ctr" defTabSz="527975"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Email Id</a:t>
                      </a:r>
                    </a:p>
                  </a:txBody>
                  <a:tcPr marL="130442" marR="130442" anchor="ctr">
                    <a:solidFill>
                      <a:srgbClr val="FFC000"/>
                    </a:solidFill>
                  </a:tcPr>
                </a:tc>
                <a:tc>
                  <a:txBody>
                    <a:bodyPr/>
                    <a:lstStyle/>
                    <a:p>
                      <a:pPr marL="0" marR="0" indent="0" algn="ctr" defTabSz="527975"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Mobile No</a:t>
                      </a:r>
                    </a:p>
                  </a:txBody>
                  <a:tcPr marL="130442" marR="130442" anchor="ctr">
                    <a:solidFill>
                      <a:srgbClr val="FFC000"/>
                    </a:solidFill>
                  </a:tcPr>
                </a:tc>
                <a:tc>
                  <a:txBody>
                    <a:bodyPr/>
                    <a:lstStyle/>
                    <a:p>
                      <a:pPr algn="ctr"/>
                      <a:r>
                        <a:rPr lang="en-US" sz="1400" dirty="0">
                          <a:solidFill>
                            <a:schemeClr val="tx1"/>
                          </a:solidFill>
                          <a:latin typeface="Arial" panose="020B0604020202020204" pitchFamily="34" charset="0"/>
                          <a:cs typeface="Arial" panose="020B0604020202020204" pitchFamily="34" charset="0"/>
                        </a:rPr>
                        <a:t>Address</a:t>
                      </a:r>
                    </a:p>
                  </a:txBody>
                  <a:tcPr marL="130442" marR="130442" anchor="ctr">
                    <a:solidFill>
                      <a:srgbClr val="FFC000"/>
                    </a:solidFill>
                  </a:tcPr>
                </a:tc>
                <a:extLst>
                  <a:ext uri="{0D108BD9-81ED-4DB2-BD59-A6C34878D82A}">
                    <a16:rowId xmlns:a16="http://schemas.microsoft.com/office/drawing/2014/main" val="10000"/>
                  </a:ext>
                </a:extLst>
              </a:tr>
            </a:tbl>
          </a:graphicData>
        </a:graphic>
      </p:graphicFrame>
      <p:sp>
        <p:nvSpPr>
          <p:cNvPr id="19" name="Title 1">
            <a:extLst>
              <a:ext uri="{FF2B5EF4-FFF2-40B4-BE49-F238E27FC236}">
                <a16:creationId xmlns:a16="http://schemas.microsoft.com/office/drawing/2014/main" id="{A27D972E-1164-FC18-9B0F-11BED05E3380}"/>
              </a:ext>
            </a:extLst>
          </p:cNvPr>
          <p:cNvSpPr txBox="1">
            <a:spLocks/>
          </p:cNvSpPr>
          <p:nvPr/>
        </p:nvSpPr>
        <p:spPr>
          <a:xfrm>
            <a:off x="5152342" y="3965502"/>
            <a:ext cx="1709716" cy="309095"/>
          </a:xfrm>
          <a:prstGeom prst="rect">
            <a:avLst/>
          </a:prstGeom>
        </p:spPr>
        <p:txBody>
          <a:bodyPr>
            <a:noAutofit/>
          </a:bodyPr>
          <a:lstStyle/>
          <a:p>
            <a:pPr marL="0" marR="0" lvl="0" indent="0" algn="ctr" defTabSz="527975" rtl="0" eaLnBrk="1" fontAlgn="auto" latinLnBrk="0" hangingPunct="1">
              <a:lnSpc>
                <a:spcPct val="100000"/>
              </a:lnSpc>
              <a:spcBef>
                <a:spcPct val="0"/>
              </a:spcBef>
              <a:spcAft>
                <a:spcPts val="0"/>
              </a:spcAft>
              <a:buClrTx/>
              <a:buSzTx/>
              <a:buFontTx/>
              <a:buNone/>
              <a:tabLst/>
              <a:defRPr/>
            </a:pPr>
            <a:r>
              <a:rPr lang="en-US" dirty="0">
                <a:ln w="3175" cmpd="sng">
                  <a:noFill/>
                </a:ln>
                <a:latin typeface="Arial" panose="020B0604020202020204" pitchFamily="34" charset="0"/>
                <a:ea typeface="+mj-ea"/>
                <a:cs typeface="Arial" panose="020B0604020202020204" pitchFamily="34" charset="0"/>
              </a:rPr>
              <a:t>Student Table</a:t>
            </a:r>
            <a:endPar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1" name="Title 3">
            <a:extLst>
              <a:ext uri="{FF2B5EF4-FFF2-40B4-BE49-F238E27FC236}">
                <a16:creationId xmlns:a16="http://schemas.microsoft.com/office/drawing/2014/main" id="{BE36A3E8-527A-04E0-8BE1-01915B76B468}"/>
              </a:ext>
            </a:extLst>
          </p:cNvPr>
          <p:cNvSpPr txBox="1">
            <a:spLocks/>
          </p:cNvSpPr>
          <p:nvPr/>
        </p:nvSpPr>
        <p:spPr>
          <a:xfrm>
            <a:off x="622007" y="728948"/>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Candidate Key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68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3845270-3A08-131C-437E-B68FF317531D}"/>
              </a:ext>
            </a:extLst>
          </p:cNvPr>
          <p:cNvSpPr/>
          <p:nvPr/>
        </p:nvSpPr>
        <p:spPr>
          <a:xfrm>
            <a:off x="623888" y="1800813"/>
            <a:ext cx="2350950" cy="470376"/>
          </a:xfrm>
          <a:prstGeom prst="roundRect">
            <a:avLst>
              <a:gd name="adj" fmla="val 5000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spcBef>
                <a:spcPts val="1200"/>
              </a:spcBef>
            </a:pPr>
            <a:r>
              <a:rPr lang="en-US" dirty="0">
                <a:latin typeface="Arial" panose="020B0604020202020204" pitchFamily="34" charset="0"/>
                <a:cs typeface="Arial" panose="020B0604020202020204" pitchFamily="34" charset="0"/>
              </a:rPr>
              <a:t>Key Attributes</a:t>
            </a:r>
          </a:p>
        </p:txBody>
      </p:sp>
      <p:grpSp>
        <p:nvGrpSpPr>
          <p:cNvPr id="13" name="Group 12">
            <a:extLst>
              <a:ext uri="{FF2B5EF4-FFF2-40B4-BE49-F238E27FC236}">
                <a16:creationId xmlns:a16="http://schemas.microsoft.com/office/drawing/2014/main" id="{9943B78D-9430-A063-263F-8D702BEF947F}"/>
              </a:ext>
            </a:extLst>
          </p:cNvPr>
          <p:cNvGrpSpPr/>
          <p:nvPr/>
        </p:nvGrpSpPr>
        <p:grpSpPr>
          <a:xfrm>
            <a:off x="2264762" y="2712195"/>
            <a:ext cx="5879476" cy="627018"/>
            <a:chOff x="6738188" y="1741864"/>
            <a:chExt cx="4430643" cy="631896"/>
          </a:xfrm>
        </p:grpSpPr>
        <p:sp>
          <p:nvSpPr>
            <p:cNvPr id="12" name="Rectangle: Rounded Corners 11">
              <a:extLst>
                <a:ext uri="{FF2B5EF4-FFF2-40B4-BE49-F238E27FC236}">
                  <a16:creationId xmlns:a16="http://schemas.microsoft.com/office/drawing/2014/main" id="{929E83E8-5293-A565-4FE1-C2A5704BD265}"/>
                </a:ext>
              </a:extLst>
            </p:cNvPr>
            <p:cNvSpPr/>
            <p:nvPr/>
          </p:nvSpPr>
          <p:spPr>
            <a:xfrm rot="21385933">
              <a:off x="6760047" y="1746742"/>
              <a:ext cx="4408784" cy="627018"/>
            </a:xfrm>
            <a:prstGeom prst="roundRect">
              <a:avLst/>
            </a:prstGeom>
            <a:solidFill>
              <a:srgbClr val="FBD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5D87070-1BE1-6D84-CB1D-A72B964A2EDD}"/>
                </a:ext>
              </a:extLst>
            </p:cNvPr>
            <p:cNvSpPr/>
            <p:nvPr/>
          </p:nvSpPr>
          <p:spPr>
            <a:xfrm>
              <a:off x="6738188" y="1741864"/>
              <a:ext cx="4408784" cy="627018"/>
            </a:xfrm>
            <a:prstGeom prst="roundRect">
              <a:avLst/>
            </a:prstGeom>
            <a:solidFill>
              <a:srgbClr val="FFFFFF"/>
            </a:solidFill>
            <a:ln w="19050">
              <a:solidFill>
                <a:srgbClr val="FBD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The attributes that participate in the selection of candidate key are Key attributes</a:t>
              </a:r>
            </a:p>
            <a:p>
              <a:pPr algn="ctr"/>
              <a:endParaRPr lang="en-IN" dirty="0"/>
            </a:p>
          </p:txBody>
        </p:sp>
      </p:grpSp>
      <p:sp>
        <p:nvSpPr>
          <p:cNvPr id="19" name="Rectangle: Rounded Corners 18">
            <a:extLst>
              <a:ext uri="{FF2B5EF4-FFF2-40B4-BE49-F238E27FC236}">
                <a16:creationId xmlns:a16="http://schemas.microsoft.com/office/drawing/2014/main" id="{DFD092A3-3FFB-1D4F-DD20-902F8672B2DB}"/>
              </a:ext>
            </a:extLst>
          </p:cNvPr>
          <p:cNvSpPr/>
          <p:nvPr/>
        </p:nvSpPr>
        <p:spPr>
          <a:xfrm rot="21385933">
            <a:off x="2263001" y="4584129"/>
            <a:ext cx="5851798" cy="62701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7207D405-0E91-75F7-F821-884FF4CF175D}"/>
              </a:ext>
            </a:extLst>
          </p:cNvPr>
          <p:cNvSpPr/>
          <p:nvPr/>
        </p:nvSpPr>
        <p:spPr>
          <a:xfrm>
            <a:off x="2264762" y="4635816"/>
            <a:ext cx="5851798" cy="627018"/>
          </a:xfrm>
          <a:prstGeom prst="roundRect">
            <a:avLst/>
          </a:prstGeom>
          <a:solidFill>
            <a:srgbClr val="FFFFFF"/>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The attributes other than the Candidate Key attributes in a table/relation are called Non-Key attributes</a:t>
            </a:r>
          </a:p>
          <a:p>
            <a:pPr algn="ctr"/>
            <a:endParaRPr lang="en-IN" dirty="0"/>
          </a:p>
        </p:txBody>
      </p:sp>
      <p:sp>
        <p:nvSpPr>
          <p:cNvPr id="10" name="Rectangle: Rounded Corners 9">
            <a:extLst>
              <a:ext uri="{FF2B5EF4-FFF2-40B4-BE49-F238E27FC236}">
                <a16:creationId xmlns:a16="http://schemas.microsoft.com/office/drawing/2014/main" id="{79E91328-D553-0144-7555-2124F6C194A4}"/>
              </a:ext>
            </a:extLst>
          </p:cNvPr>
          <p:cNvSpPr/>
          <p:nvPr/>
        </p:nvSpPr>
        <p:spPr>
          <a:xfrm>
            <a:off x="623888" y="3850920"/>
            <a:ext cx="2463471" cy="470376"/>
          </a:xfrm>
          <a:prstGeom prst="roundRect">
            <a:avLst>
              <a:gd name="adj" fmla="val 50000"/>
            </a:avLst>
          </a:prstGeom>
          <a:ln>
            <a:noFill/>
          </a:ln>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spcBef>
                <a:spcPts val="1200"/>
              </a:spcBef>
            </a:pPr>
            <a:r>
              <a:rPr lang="en-US" dirty="0">
                <a:latin typeface="Arial" panose="020B0604020202020204" pitchFamily="34" charset="0"/>
                <a:cs typeface="Arial" panose="020B0604020202020204" pitchFamily="34" charset="0"/>
              </a:rPr>
              <a:t>Non-Key Attributes</a:t>
            </a:r>
          </a:p>
        </p:txBody>
      </p:sp>
      <p:pic>
        <p:nvPicPr>
          <p:cNvPr id="3" name="Graphic 2" descr="Plug with solid fill">
            <a:extLst>
              <a:ext uri="{FF2B5EF4-FFF2-40B4-BE49-F238E27FC236}">
                <a16:creationId xmlns:a16="http://schemas.microsoft.com/office/drawing/2014/main" id="{B7970778-76E7-478C-6875-BE61152416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3780" y="2704011"/>
            <a:ext cx="1907178" cy="1907178"/>
          </a:xfrm>
          <a:prstGeom prst="rect">
            <a:avLst/>
          </a:prstGeom>
        </p:spPr>
      </p:pic>
      <p:sp>
        <p:nvSpPr>
          <p:cNvPr id="14" name="Title 3">
            <a:extLst>
              <a:ext uri="{FF2B5EF4-FFF2-40B4-BE49-F238E27FC236}">
                <a16:creationId xmlns:a16="http://schemas.microsoft.com/office/drawing/2014/main" id="{772600F8-1927-5F05-CE96-65E58A261FA8}"/>
              </a:ext>
            </a:extLst>
          </p:cNvPr>
          <p:cNvSpPr txBox="1">
            <a:spLocks/>
          </p:cNvSpPr>
          <p:nvPr/>
        </p:nvSpPr>
        <p:spPr>
          <a:xfrm>
            <a:off x="623888" y="752167"/>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Key and Non-key Attributes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151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0" grpId="0" animBg="1"/>
      <p:bldP spid="10"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FFF753-43C5-234C-1F26-4CDEEAD8FBA8}"/>
              </a:ext>
            </a:extLst>
          </p:cNvPr>
          <p:cNvGrpSpPr/>
          <p:nvPr/>
        </p:nvGrpSpPr>
        <p:grpSpPr>
          <a:xfrm>
            <a:off x="623888" y="1494161"/>
            <a:ext cx="9756504" cy="682468"/>
            <a:chOff x="623888" y="1494161"/>
            <a:chExt cx="9756504" cy="682468"/>
          </a:xfrm>
        </p:grpSpPr>
        <p:sp>
          <p:nvSpPr>
            <p:cNvPr id="5" name="Rectangle: Beveled 4">
              <a:extLst>
                <a:ext uri="{FF2B5EF4-FFF2-40B4-BE49-F238E27FC236}">
                  <a16:creationId xmlns:a16="http://schemas.microsoft.com/office/drawing/2014/main" id="{656E1D90-A972-E99B-A78B-34590CDD3605}"/>
                </a:ext>
              </a:extLst>
            </p:cNvPr>
            <p:cNvSpPr/>
            <p:nvPr/>
          </p:nvSpPr>
          <p:spPr>
            <a:xfrm>
              <a:off x="623888" y="1494161"/>
              <a:ext cx="9171663" cy="682468"/>
            </a:xfrm>
            <a:prstGeom prst="bevel">
              <a:avLst>
                <a:gd name="adj" fmla="val 4066"/>
              </a:avLst>
            </a:prstGeom>
            <a:noFill/>
            <a:ln w="19050">
              <a:solidFill>
                <a:srgbClr val="C27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32B9472-F772-2D5C-70CE-6EB567C151D8}"/>
                </a:ext>
              </a:extLst>
            </p:cNvPr>
            <p:cNvSpPr txBox="1"/>
            <p:nvPr/>
          </p:nvSpPr>
          <p:spPr>
            <a:xfrm>
              <a:off x="623888" y="1504762"/>
              <a:ext cx="9756504" cy="646331"/>
            </a:xfrm>
            <a:prstGeom prst="rect">
              <a:avLst/>
            </a:prstGeom>
            <a:noFill/>
          </p:spPr>
          <p:txBody>
            <a:bodyPr wrap="square">
              <a:spAutoFit/>
            </a:bodyPr>
            <a:lstStyle/>
            <a:p>
              <a:pPr>
                <a:spcBef>
                  <a:spcPts val="1200"/>
                </a:spcBef>
              </a:pPr>
              <a:r>
                <a:rPr lang="en-US" dirty="0">
                  <a:latin typeface="Arial" panose="020B0604020202020204" pitchFamily="34" charset="0"/>
                  <a:cs typeface="Arial" panose="020B0604020202020204" pitchFamily="34" charset="0"/>
                </a:rPr>
                <a:t>One among the candidate keys is chosen by the database designer at the time of table creation. This key is called as PRIMARY KEY and is used to uniquely identify the tuples</a:t>
              </a:r>
            </a:p>
          </p:txBody>
        </p:sp>
      </p:grpSp>
      <p:grpSp>
        <p:nvGrpSpPr>
          <p:cNvPr id="16" name="Group 15">
            <a:extLst>
              <a:ext uri="{FF2B5EF4-FFF2-40B4-BE49-F238E27FC236}">
                <a16:creationId xmlns:a16="http://schemas.microsoft.com/office/drawing/2014/main" id="{C5D113C4-F6E1-5A5B-4D62-A77A282BD3B7}"/>
              </a:ext>
            </a:extLst>
          </p:cNvPr>
          <p:cNvGrpSpPr/>
          <p:nvPr/>
        </p:nvGrpSpPr>
        <p:grpSpPr>
          <a:xfrm>
            <a:off x="623888" y="2295949"/>
            <a:ext cx="9312004" cy="602040"/>
            <a:chOff x="1114696" y="2119213"/>
            <a:chExt cx="9312004" cy="602040"/>
          </a:xfrm>
        </p:grpSpPr>
        <p:sp>
          <p:nvSpPr>
            <p:cNvPr id="9" name="Rectangle: Beveled 8">
              <a:extLst>
                <a:ext uri="{FF2B5EF4-FFF2-40B4-BE49-F238E27FC236}">
                  <a16:creationId xmlns:a16="http://schemas.microsoft.com/office/drawing/2014/main" id="{77ABFA4D-5257-4A68-DA66-3CE06EE02C17}"/>
                </a:ext>
              </a:extLst>
            </p:cNvPr>
            <p:cNvSpPr/>
            <p:nvPr/>
          </p:nvSpPr>
          <p:spPr>
            <a:xfrm>
              <a:off x="1114696" y="2119213"/>
              <a:ext cx="9171663" cy="602040"/>
            </a:xfrm>
            <a:prstGeom prst="bevel">
              <a:avLst>
                <a:gd name="adj" fmla="val 4066"/>
              </a:avLst>
            </a:prstGeom>
            <a:noFill/>
            <a:ln w="19050">
              <a:solidFill>
                <a:srgbClr val="C27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051180-F195-5340-DFA0-3B7D14A0E922}"/>
                </a:ext>
              </a:extLst>
            </p:cNvPr>
            <p:cNvSpPr txBox="1"/>
            <p:nvPr/>
          </p:nvSpPr>
          <p:spPr>
            <a:xfrm>
              <a:off x="1114696" y="2245120"/>
              <a:ext cx="931200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remaining candidate keys (other than the primary key) are called as Alternate keys</a:t>
              </a:r>
              <a:endParaRPr lang="en-IN" dirty="0">
                <a:latin typeface="Arial" panose="020B0604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9A382BBF-22DB-B0D6-33DA-7D69966676FB}"/>
              </a:ext>
            </a:extLst>
          </p:cNvPr>
          <p:cNvGrpSpPr/>
          <p:nvPr/>
        </p:nvGrpSpPr>
        <p:grpSpPr>
          <a:xfrm>
            <a:off x="623888" y="3110857"/>
            <a:ext cx="9156059" cy="602040"/>
            <a:chOff x="1114696" y="2826960"/>
            <a:chExt cx="9156059" cy="602040"/>
          </a:xfrm>
        </p:grpSpPr>
        <p:sp>
          <p:nvSpPr>
            <p:cNvPr id="12" name="Rectangle: Beveled 11">
              <a:extLst>
                <a:ext uri="{FF2B5EF4-FFF2-40B4-BE49-F238E27FC236}">
                  <a16:creationId xmlns:a16="http://schemas.microsoft.com/office/drawing/2014/main" id="{035BE2D5-017F-3208-BEEC-C3D11036A79D}"/>
                </a:ext>
              </a:extLst>
            </p:cNvPr>
            <p:cNvSpPr/>
            <p:nvPr/>
          </p:nvSpPr>
          <p:spPr>
            <a:xfrm>
              <a:off x="1114696" y="2826960"/>
              <a:ext cx="9156059" cy="602040"/>
            </a:xfrm>
            <a:prstGeom prst="bevel">
              <a:avLst>
                <a:gd name="adj" fmla="val 4066"/>
              </a:avLst>
            </a:prstGeom>
            <a:noFill/>
            <a:ln w="19050">
              <a:solidFill>
                <a:srgbClr val="C27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3E37A4E-9852-AF6E-2A9B-5CDAFBF5D40A}"/>
                </a:ext>
              </a:extLst>
            </p:cNvPr>
            <p:cNvSpPr txBox="1"/>
            <p:nvPr/>
          </p:nvSpPr>
          <p:spPr>
            <a:xfrm>
              <a:off x="1175657" y="2940348"/>
              <a:ext cx="6096000" cy="369332"/>
            </a:xfrm>
            <a:prstGeom prst="rect">
              <a:avLst/>
            </a:prstGeom>
            <a:noFill/>
          </p:spPr>
          <p:txBody>
            <a:bodyPr wrap="square">
              <a:spAutoFit/>
            </a:bodyPr>
            <a:lstStyle/>
            <a:p>
              <a:pPr>
                <a:spcBef>
                  <a:spcPts val="1200"/>
                </a:spcBef>
              </a:pPr>
              <a:r>
                <a:rPr lang="en-US" dirty="0">
                  <a:latin typeface="Arial" panose="020B0604020202020204" pitchFamily="34" charset="0"/>
                  <a:cs typeface="Arial" panose="020B0604020202020204" pitchFamily="34" charset="0"/>
                </a:rPr>
                <a:t>Cannot be NULL and have to be unique</a:t>
              </a:r>
            </a:p>
          </p:txBody>
        </p:sp>
      </p:grpSp>
      <p:cxnSp>
        <p:nvCxnSpPr>
          <p:cNvPr id="18" name="Straight Arrow Connector 17">
            <a:extLst>
              <a:ext uri="{FF2B5EF4-FFF2-40B4-BE49-F238E27FC236}">
                <a16:creationId xmlns:a16="http://schemas.microsoft.com/office/drawing/2014/main" id="{65E6AACC-446B-8745-3B29-6D1A526F59D9}"/>
              </a:ext>
            </a:extLst>
          </p:cNvPr>
          <p:cNvCxnSpPr/>
          <p:nvPr/>
        </p:nvCxnSpPr>
        <p:spPr>
          <a:xfrm>
            <a:off x="1284306" y="4452129"/>
            <a:ext cx="1205376" cy="3939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23D3E22-757C-A62C-75B4-662F030375D4}"/>
              </a:ext>
            </a:extLst>
          </p:cNvPr>
          <p:cNvSpPr txBox="1">
            <a:spLocks/>
          </p:cNvSpPr>
          <p:nvPr/>
        </p:nvSpPr>
        <p:spPr>
          <a:xfrm>
            <a:off x="684849" y="4026405"/>
            <a:ext cx="1804833" cy="374163"/>
          </a:xfrm>
          <a:prstGeom prst="rect">
            <a:avLst/>
          </a:prstGeom>
        </p:spPr>
        <p:txBody>
          <a:bodyPr>
            <a:noAutofit/>
          </a:bodyPr>
          <a:lstStyle/>
          <a:p>
            <a:pPr marL="0" marR="0" lvl="0" indent="0" defTabSz="527975" rtl="0" eaLnBrk="1" fontAlgn="auto" latinLnBrk="0" hangingPunct="1">
              <a:lnSpc>
                <a:spcPct val="100000"/>
              </a:lnSpc>
              <a:spcBef>
                <a:spcPct val="0"/>
              </a:spcBef>
              <a:spcAft>
                <a:spcPts val="0"/>
              </a:spcAft>
              <a:buClrTx/>
              <a:buSzTx/>
              <a:buFontTx/>
              <a:buNone/>
              <a:tabLst/>
              <a:defRPr/>
            </a:pPr>
            <a:r>
              <a:rPr lang="en-US" dirty="0">
                <a:ln w="3175" cmpd="sng">
                  <a:noFill/>
                </a:ln>
                <a:latin typeface="Arial" panose="020B0604020202020204" pitchFamily="34" charset="0"/>
                <a:ea typeface="+mj-ea"/>
                <a:cs typeface="Arial" panose="020B0604020202020204" pitchFamily="34" charset="0"/>
              </a:rPr>
              <a:t>Primary Key</a:t>
            </a:r>
            <a:endPar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defTabSz="527975"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graphicFrame>
        <p:nvGraphicFramePr>
          <p:cNvPr id="20" name="Content Placeholder 6">
            <a:extLst>
              <a:ext uri="{FF2B5EF4-FFF2-40B4-BE49-F238E27FC236}">
                <a16:creationId xmlns:a16="http://schemas.microsoft.com/office/drawing/2014/main" id="{891696E7-9643-BD0C-749E-D2E186500893}"/>
              </a:ext>
            </a:extLst>
          </p:cNvPr>
          <p:cNvGraphicFramePr>
            <a:graphicFrameLocks/>
          </p:cNvGraphicFramePr>
          <p:nvPr/>
        </p:nvGraphicFramePr>
        <p:xfrm>
          <a:off x="1842092" y="4892921"/>
          <a:ext cx="7937858" cy="593437"/>
        </p:xfrm>
        <a:graphic>
          <a:graphicData uri="http://schemas.openxmlformats.org/drawingml/2006/table">
            <a:tbl>
              <a:tblPr firstRow="1" bandRow="1">
                <a:tableStyleId>{21E4AEA4-8DFA-4A89-87EB-49C32662AFE0}</a:tableStyleId>
              </a:tblPr>
              <a:tblGrid>
                <a:gridCol w="1757858">
                  <a:extLst>
                    <a:ext uri="{9D8B030D-6E8A-4147-A177-3AD203B41FA5}">
                      <a16:colId xmlns:a16="http://schemas.microsoft.com/office/drawing/2014/main" val="20000"/>
                    </a:ext>
                  </a:extLst>
                </a:gridCol>
                <a:gridCol w="1452044">
                  <a:extLst>
                    <a:ext uri="{9D8B030D-6E8A-4147-A177-3AD203B41FA5}">
                      <a16:colId xmlns:a16="http://schemas.microsoft.com/office/drawing/2014/main" val="20001"/>
                    </a:ext>
                  </a:extLst>
                </a:gridCol>
                <a:gridCol w="1452044">
                  <a:extLst>
                    <a:ext uri="{9D8B030D-6E8A-4147-A177-3AD203B41FA5}">
                      <a16:colId xmlns:a16="http://schemas.microsoft.com/office/drawing/2014/main" val="20002"/>
                    </a:ext>
                  </a:extLst>
                </a:gridCol>
                <a:gridCol w="1775325">
                  <a:extLst>
                    <a:ext uri="{9D8B030D-6E8A-4147-A177-3AD203B41FA5}">
                      <a16:colId xmlns:a16="http://schemas.microsoft.com/office/drawing/2014/main" val="20003"/>
                    </a:ext>
                  </a:extLst>
                </a:gridCol>
                <a:gridCol w="1500587">
                  <a:extLst>
                    <a:ext uri="{9D8B030D-6E8A-4147-A177-3AD203B41FA5}">
                      <a16:colId xmlns:a16="http://schemas.microsoft.com/office/drawing/2014/main" val="20004"/>
                    </a:ext>
                  </a:extLst>
                </a:gridCol>
              </a:tblGrid>
              <a:tr h="593437">
                <a:tc>
                  <a:txBody>
                    <a:bodyPr/>
                    <a:lstStyle/>
                    <a:p>
                      <a:pPr algn="ctr"/>
                      <a:r>
                        <a:rPr lang="en-US" sz="1800" dirty="0">
                          <a:latin typeface="Arial" panose="020B0604020202020204" pitchFamily="34" charset="0"/>
                          <a:cs typeface="Arial" panose="020B0604020202020204" pitchFamily="34" charset="0"/>
                        </a:rPr>
                        <a:t>Student Id</a:t>
                      </a:r>
                    </a:p>
                  </a:txBody>
                  <a:tcPr marL="130442" marR="130442" anchor="ctr"/>
                </a:tc>
                <a:tc>
                  <a:txBody>
                    <a:bodyPr/>
                    <a:lstStyle/>
                    <a:p>
                      <a:pPr algn="ctr"/>
                      <a:r>
                        <a:rPr lang="en-US" sz="1800" dirty="0">
                          <a:latin typeface="Arial" panose="020B0604020202020204" pitchFamily="34" charset="0"/>
                          <a:cs typeface="Arial" panose="020B0604020202020204" pitchFamily="34" charset="0"/>
                        </a:rPr>
                        <a:t>Name</a:t>
                      </a:r>
                    </a:p>
                  </a:txBody>
                  <a:tcPr marL="130442" marR="130442" anchor="ctr"/>
                </a:tc>
                <a:tc>
                  <a:txBody>
                    <a:bodyPr/>
                    <a:lstStyle/>
                    <a:p>
                      <a:pPr marL="0" marR="0" indent="0" algn="ctr" defTabSz="527975"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Email Id</a:t>
                      </a:r>
                    </a:p>
                  </a:txBody>
                  <a:tcPr marL="130442" marR="130442" anchor="ctr"/>
                </a:tc>
                <a:tc>
                  <a:txBody>
                    <a:bodyPr/>
                    <a:lstStyle/>
                    <a:p>
                      <a:pPr marL="0" marR="0" indent="0" algn="ctr" defTabSz="527975"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Mobile No</a:t>
                      </a:r>
                    </a:p>
                  </a:txBody>
                  <a:tcPr marL="130442" marR="130442" anchor="ctr"/>
                </a:tc>
                <a:tc>
                  <a:txBody>
                    <a:bodyPr/>
                    <a:lstStyle/>
                    <a:p>
                      <a:pPr algn="ctr"/>
                      <a:r>
                        <a:rPr lang="en-US" sz="1800" dirty="0">
                          <a:latin typeface="Arial" panose="020B0604020202020204" pitchFamily="34" charset="0"/>
                          <a:cs typeface="Arial" panose="020B0604020202020204" pitchFamily="34" charset="0"/>
                        </a:rPr>
                        <a:t>Address</a:t>
                      </a:r>
                    </a:p>
                  </a:txBody>
                  <a:tcPr marL="130442" marR="130442" anchor="ctr"/>
                </a:tc>
                <a:extLst>
                  <a:ext uri="{0D108BD9-81ED-4DB2-BD59-A6C34878D82A}">
                    <a16:rowId xmlns:a16="http://schemas.microsoft.com/office/drawing/2014/main" val="10000"/>
                  </a:ext>
                </a:extLst>
              </a:tr>
            </a:tbl>
          </a:graphicData>
        </a:graphic>
      </p:graphicFrame>
      <p:cxnSp>
        <p:nvCxnSpPr>
          <p:cNvPr id="21" name="Straight Arrow Connector 20">
            <a:extLst>
              <a:ext uri="{FF2B5EF4-FFF2-40B4-BE49-F238E27FC236}">
                <a16:creationId xmlns:a16="http://schemas.microsoft.com/office/drawing/2014/main" id="{8033F953-F965-D0B3-2B10-E37F218D0F4B}"/>
              </a:ext>
            </a:extLst>
          </p:cNvPr>
          <p:cNvCxnSpPr/>
          <p:nvPr/>
        </p:nvCxnSpPr>
        <p:spPr>
          <a:xfrm rot="10800000">
            <a:off x="2921545" y="5486358"/>
            <a:ext cx="1061720" cy="6412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36B87E-71F8-BEEE-2564-24D24C717F56}"/>
              </a:ext>
            </a:extLst>
          </p:cNvPr>
          <p:cNvCxnSpPr/>
          <p:nvPr/>
        </p:nvCxnSpPr>
        <p:spPr>
          <a:xfrm flipV="1">
            <a:off x="3983265" y="5486358"/>
            <a:ext cx="1381812" cy="6317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570E532B-4FF8-9720-9F7E-97D42CE8F0A6}"/>
              </a:ext>
            </a:extLst>
          </p:cNvPr>
          <p:cNvSpPr txBox="1">
            <a:spLocks/>
          </p:cNvSpPr>
          <p:nvPr/>
        </p:nvSpPr>
        <p:spPr>
          <a:xfrm>
            <a:off x="3292718" y="6127566"/>
            <a:ext cx="3105850" cy="395636"/>
          </a:xfrm>
          <a:prstGeom prst="rect">
            <a:avLst/>
          </a:prstGeom>
        </p:spPr>
        <p:txBody>
          <a:bodyPr>
            <a:noAutofit/>
          </a:bodyPr>
          <a:lstStyle/>
          <a:p>
            <a:pPr defTabSz="527975">
              <a:spcBef>
                <a:spcPct val="0"/>
              </a:spcBef>
              <a:defRPr/>
            </a:pPr>
            <a:r>
              <a:rPr lang="en-US" dirty="0">
                <a:ln w="3175" cmpd="sng">
                  <a:noFill/>
                </a:ln>
                <a:latin typeface="Arial" panose="020B0604020202020204" pitchFamily="34" charset="0"/>
                <a:ea typeface="+mj-ea"/>
                <a:cs typeface="Arial" panose="020B0604020202020204" pitchFamily="34" charset="0"/>
              </a:rPr>
              <a:t>Candidate Keys</a:t>
            </a:r>
            <a:endPar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defTabSz="527975"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cxnSp>
        <p:nvCxnSpPr>
          <p:cNvPr id="24" name="Straight Arrow Connector 23">
            <a:extLst>
              <a:ext uri="{FF2B5EF4-FFF2-40B4-BE49-F238E27FC236}">
                <a16:creationId xmlns:a16="http://schemas.microsoft.com/office/drawing/2014/main" id="{779CF38F-34BA-3B76-3DDB-C6E0CB5C38C1}"/>
              </a:ext>
            </a:extLst>
          </p:cNvPr>
          <p:cNvCxnSpPr/>
          <p:nvPr/>
        </p:nvCxnSpPr>
        <p:spPr>
          <a:xfrm flipH="1">
            <a:off x="5811022" y="4284599"/>
            <a:ext cx="587546" cy="641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CB65993E-193D-69C1-35DB-63D8D23D09C3}"/>
              </a:ext>
            </a:extLst>
          </p:cNvPr>
          <p:cNvSpPr txBox="1">
            <a:spLocks/>
          </p:cNvSpPr>
          <p:nvPr/>
        </p:nvSpPr>
        <p:spPr>
          <a:xfrm>
            <a:off x="5648897" y="4001221"/>
            <a:ext cx="2331196" cy="374164"/>
          </a:xfrm>
          <a:prstGeom prst="rect">
            <a:avLst/>
          </a:prstGeom>
        </p:spPr>
        <p:txBody>
          <a:bodyPr>
            <a:noAutofit/>
          </a:bodyPr>
          <a:lstStyle/>
          <a:p>
            <a:pPr marR="0" lvl="0" indent="0" defTabSz="527975" fontAlgn="auto">
              <a:lnSpc>
                <a:spcPct val="100000"/>
              </a:lnSpc>
              <a:spcBef>
                <a:spcPct val="0"/>
              </a:spcBef>
              <a:spcAft>
                <a:spcPts val="0"/>
              </a:spcAft>
              <a:buClrTx/>
              <a:buSzTx/>
              <a:buFontTx/>
              <a:buNone/>
              <a:tabLst/>
              <a:defRPr/>
            </a:pPr>
            <a:r>
              <a:rPr lang="en-US" dirty="0">
                <a:ln w="3175" cmpd="sng">
                  <a:noFill/>
                </a:ln>
                <a:latin typeface="Arial" panose="020B0604020202020204" pitchFamily="34" charset="0"/>
                <a:ea typeface="+mj-ea"/>
                <a:cs typeface="Arial" panose="020B0604020202020204" pitchFamily="34" charset="0"/>
              </a:rPr>
              <a:t>Alternate Keys</a:t>
            </a:r>
            <a:endParaRPr kumimoji="0" lang="en-US" b="0" i="0" u="none" strike="noStrike" kern="1200" cap="none" spc="0" normalizeH="0" noProof="0" dirty="0">
              <a:ln w="3175" cmpd="sng">
                <a:noFill/>
              </a:ln>
              <a:solidFill>
                <a:schemeClr val="tx1"/>
              </a:solidFill>
              <a:effectLst/>
              <a:uLnTx/>
              <a:uFillTx/>
              <a:latin typeface="Helvetica LT Std Cond" pitchFamily="34" charset="0"/>
              <a:ea typeface="+mj-ea"/>
              <a:cs typeface="+mj-cs"/>
            </a:endParaRPr>
          </a:p>
          <a:p>
            <a:pPr marL="0" marR="0" lvl="0" indent="0" defTabSz="527975"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a:ln w="3175" cmpd="sng">
                <a:noFill/>
              </a:ln>
              <a:solidFill>
                <a:schemeClr val="tx1"/>
              </a:solidFill>
              <a:effectLst/>
              <a:uLnTx/>
              <a:uFillTx/>
              <a:latin typeface="Helvetica LT Std Cond" pitchFamily="34" charset="0"/>
              <a:ea typeface="+mj-ea"/>
              <a:cs typeface="+mj-cs"/>
            </a:endParaRPr>
          </a:p>
        </p:txBody>
      </p:sp>
      <p:sp>
        <p:nvSpPr>
          <p:cNvPr id="26" name="Title 3">
            <a:extLst>
              <a:ext uri="{FF2B5EF4-FFF2-40B4-BE49-F238E27FC236}">
                <a16:creationId xmlns:a16="http://schemas.microsoft.com/office/drawing/2014/main" id="{6C316FF0-4ADB-3B31-138A-7FC00985CD78}"/>
              </a:ext>
            </a:extLst>
          </p:cNvPr>
          <p:cNvSpPr txBox="1">
            <a:spLocks/>
          </p:cNvSpPr>
          <p:nvPr/>
        </p:nvSpPr>
        <p:spPr>
          <a:xfrm>
            <a:off x="623888" y="755165"/>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Primary Key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2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6">
            <a:extLst>
              <a:ext uri="{FF2B5EF4-FFF2-40B4-BE49-F238E27FC236}">
                <a16:creationId xmlns:a16="http://schemas.microsoft.com/office/drawing/2014/main" id="{B5D5BFAB-E340-E045-AF99-4DB89B52AFAE}"/>
              </a:ext>
            </a:extLst>
          </p:cNvPr>
          <p:cNvGraphicFramePr>
            <a:graphicFrameLocks/>
          </p:cNvGraphicFramePr>
          <p:nvPr/>
        </p:nvGraphicFramePr>
        <p:xfrm>
          <a:off x="1268874" y="3280137"/>
          <a:ext cx="5986128" cy="664275"/>
        </p:xfrm>
        <a:graphic>
          <a:graphicData uri="http://schemas.openxmlformats.org/drawingml/2006/table">
            <a:tbl>
              <a:tblPr firstRow="1" bandRow="1">
                <a:tableStyleId>{5C22544A-7EE6-4342-B048-85BDC9FD1C3A}</a:tableStyleId>
              </a:tblPr>
              <a:tblGrid>
                <a:gridCol w="1911570">
                  <a:extLst>
                    <a:ext uri="{9D8B030D-6E8A-4147-A177-3AD203B41FA5}">
                      <a16:colId xmlns:a16="http://schemas.microsoft.com/office/drawing/2014/main" val="20000"/>
                    </a:ext>
                  </a:extLst>
                </a:gridCol>
                <a:gridCol w="2003784">
                  <a:extLst>
                    <a:ext uri="{9D8B030D-6E8A-4147-A177-3AD203B41FA5}">
                      <a16:colId xmlns:a16="http://schemas.microsoft.com/office/drawing/2014/main" val="20001"/>
                    </a:ext>
                  </a:extLst>
                </a:gridCol>
                <a:gridCol w="2070774">
                  <a:extLst>
                    <a:ext uri="{9D8B030D-6E8A-4147-A177-3AD203B41FA5}">
                      <a16:colId xmlns:a16="http://schemas.microsoft.com/office/drawing/2014/main" val="20002"/>
                    </a:ext>
                  </a:extLst>
                </a:gridCol>
              </a:tblGrid>
              <a:tr h="664275">
                <a:tc>
                  <a:txBody>
                    <a:bodyPr/>
                    <a:lstStyle/>
                    <a:p>
                      <a:r>
                        <a:rPr lang="en-US" sz="1800" u="sng" dirty="0">
                          <a:latin typeface="Arial" panose="020B0604020202020204" pitchFamily="34" charset="0"/>
                          <a:cs typeface="Arial" panose="020B0604020202020204" pitchFamily="34" charset="0"/>
                        </a:rPr>
                        <a:t>Student Id</a:t>
                      </a:r>
                    </a:p>
                  </a:txBody>
                  <a:tcPr marL="130442" marR="130442" anchor="ctr">
                    <a:solidFill>
                      <a:srgbClr val="E77B30"/>
                    </a:solidFill>
                  </a:tcPr>
                </a:tc>
                <a:tc>
                  <a:txBody>
                    <a:bodyPr/>
                    <a:lstStyle/>
                    <a:p>
                      <a:r>
                        <a:rPr lang="en-US" sz="1800" u="sng" dirty="0">
                          <a:latin typeface="Arial" panose="020B0604020202020204" pitchFamily="34" charset="0"/>
                          <a:cs typeface="Arial" panose="020B0604020202020204" pitchFamily="34" charset="0"/>
                        </a:rPr>
                        <a:t>Subject ID</a:t>
                      </a:r>
                    </a:p>
                  </a:txBody>
                  <a:tcPr marL="130442" marR="130442" anchor="ctr">
                    <a:solidFill>
                      <a:srgbClr val="E77B30"/>
                    </a:solidFill>
                  </a:tcPr>
                </a:tc>
                <a:tc>
                  <a:txBody>
                    <a:bodyPr/>
                    <a:lstStyle/>
                    <a:p>
                      <a:r>
                        <a:rPr lang="en-US" sz="1800" dirty="0">
                          <a:latin typeface="Arial" panose="020B0604020202020204" pitchFamily="34" charset="0"/>
                          <a:cs typeface="Arial" panose="020B0604020202020204" pitchFamily="34" charset="0"/>
                        </a:rPr>
                        <a:t>Marks</a:t>
                      </a:r>
                    </a:p>
                  </a:txBody>
                  <a:tcPr marL="130442" marR="130442" anchor="ctr">
                    <a:solidFill>
                      <a:srgbClr val="E77B30"/>
                    </a:solidFill>
                  </a:tcPr>
                </a:tc>
                <a:extLst>
                  <a:ext uri="{0D108BD9-81ED-4DB2-BD59-A6C34878D82A}">
                    <a16:rowId xmlns:a16="http://schemas.microsoft.com/office/drawing/2014/main" val="10000"/>
                  </a:ext>
                </a:extLst>
              </a:tr>
            </a:tbl>
          </a:graphicData>
        </a:graphic>
      </p:graphicFrame>
      <p:sp>
        <p:nvSpPr>
          <p:cNvPr id="10" name="Title 1">
            <a:extLst>
              <a:ext uri="{FF2B5EF4-FFF2-40B4-BE49-F238E27FC236}">
                <a16:creationId xmlns:a16="http://schemas.microsoft.com/office/drawing/2014/main" id="{9302369C-9305-60D0-BC0A-632F4D98CFD0}"/>
              </a:ext>
            </a:extLst>
          </p:cNvPr>
          <p:cNvSpPr txBox="1">
            <a:spLocks/>
          </p:cNvSpPr>
          <p:nvPr/>
        </p:nvSpPr>
        <p:spPr>
          <a:xfrm>
            <a:off x="2185049" y="2811363"/>
            <a:ext cx="3657600" cy="326173"/>
          </a:xfrm>
          <a:prstGeom prst="rect">
            <a:avLst/>
          </a:prstGeom>
        </p:spPr>
        <p:txBody>
          <a:bodyPr>
            <a:noAutofit/>
          </a:bodyPr>
          <a:lstStyle/>
          <a:p>
            <a:pPr marL="0" marR="0" lvl="0" indent="0" algn="ctr" defTabSz="527975" rtl="0" eaLnBrk="1" fontAlgn="auto" latinLnBrk="0" hangingPunct="1">
              <a:lnSpc>
                <a:spcPct val="100000"/>
              </a:lnSpc>
              <a:spcBef>
                <a:spcPct val="0"/>
              </a:spcBef>
              <a:spcAft>
                <a:spcPts val="0"/>
              </a:spcAft>
              <a:buClrTx/>
              <a:buSzTx/>
              <a:buFontTx/>
              <a:buNone/>
              <a:tabLst/>
              <a:defRPr/>
            </a:pPr>
            <a:r>
              <a:rPr lang="en-US" dirty="0">
                <a:ln w="3175" cmpd="sng">
                  <a:noFill/>
                </a:ln>
                <a:latin typeface="Arial" panose="020B0604020202020204" pitchFamily="34" charset="0"/>
                <a:ea typeface="+mj-ea"/>
                <a:cs typeface="Arial" panose="020B0604020202020204" pitchFamily="34" charset="0"/>
              </a:rPr>
              <a:t>Student Marks Table</a:t>
            </a:r>
            <a:endPar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defTabSz="527975"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12" name="Title 1">
            <a:extLst>
              <a:ext uri="{FF2B5EF4-FFF2-40B4-BE49-F238E27FC236}">
                <a16:creationId xmlns:a16="http://schemas.microsoft.com/office/drawing/2014/main" id="{9F14862A-1933-C39B-E073-5C38619BF813}"/>
              </a:ext>
            </a:extLst>
          </p:cNvPr>
          <p:cNvSpPr txBox="1">
            <a:spLocks/>
          </p:cNvSpPr>
          <p:nvPr/>
        </p:nvSpPr>
        <p:spPr>
          <a:xfrm>
            <a:off x="1812656" y="4914255"/>
            <a:ext cx="3273693" cy="395815"/>
          </a:xfrm>
          <a:prstGeom prst="rect">
            <a:avLst/>
          </a:prstGeom>
        </p:spPr>
        <p:txBody>
          <a:bodyPr>
            <a:noAutofit/>
          </a:bodyPr>
          <a:lstStyle/>
          <a:p>
            <a:pPr marL="0" marR="0" lvl="0" indent="0" algn="ctr" defTabSz="527975"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rPr>
              <a:t>Composite primary key</a:t>
            </a:r>
            <a:endParaRPr kumimoji="0" lang="en-US" b="0" i="0" u="none" strike="noStrike" kern="1200" cap="none" spc="0" normalizeH="0" baseline="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grpSp>
        <p:nvGrpSpPr>
          <p:cNvPr id="3" name="Group 2">
            <a:extLst>
              <a:ext uri="{FF2B5EF4-FFF2-40B4-BE49-F238E27FC236}">
                <a16:creationId xmlns:a16="http://schemas.microsoft.com/office/drawing/2014/main" id="{567F9D02-CD7E-1D6B-9A5D-B3C13F63CBD1}"/>
              </a:ext>
            </a:extLst>
          </p:cNvPr>
          <p:cNvGrpSpPr/>
          <p:nvPr/>
        </p:nvGrpSpPr>
        <p:grpSpPr>
          <a:xfrm>
            <a:off x="2377636" y="3915172"/>
            <a:ext cx="1636212" cy="1020720"/>
            <a:chOff x="2377636" y="3915172"/>
            <a:chExt cx="1636212" cy="1020720"/>
          </a:xfrm>
        </p:grpSpPr>
        <p:cxnSp>
          <p:nvCxnSpPr>
            <p:cNvPr id="11" name="Straight Arrow Connector 10">
              <a:extLst>
                <a:ext uri="{FF2B5EF4-FFF2-40B4-BE49-F238E27FC236}">
                  <a16:creationId xmlns:a16="http://schemas.microsoft.com/office/drawing/2014/main" id="{27AC8F6E-571F-1EE7-5065-28F66CAD7298}"/>
                </a:ext>
              </a:extLst>
            </p:cNvPr>
            <p:cNvCxnSpPr>
              <a:cxnSpLocks/>
            </p:cNvCxnSpPr>
            <p:nvPr/>
          </p:nvCxnSpPr>
          <p:spPr>
            <a:xfrm rot="16200000" flipV="1">
              <a:off x="2367004" y="3925804"/>
              <a:ext cx="1020719" cy="9994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24AA38-9582-1B54-6D0F-0E2E65AEA163}"/>
                </a:ext>
              </a:extLst>
            </p:cNvPr>
            <p:cNvCxnSpPr>
              <a:cxnSpLocks/>
            </p:cNvCxnSpPr>
            <p:nvPr/>
          </p:nvCxnSpPr>
          <p:spPr>
            <a:xfrm rot="5400000" flipH="1" flipV="1">
              <a:off x="3205775" y="4127818"/>
              <a:ext cx="953380" cy="6627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17C5984-5DCF-ECD9-CD60-8AF4CC7C26AC}"/>
              </a:ext>
            </a:extLst>
          </p:cNvPr>
          <p:cNvGrpSpPr/>
          <p:nvPr/>
        </p:nvGrpSpPr>
        <p:grpSpPr>
          <a:xfrm>
            <a:off x="757011" y="1758455"/>
            <a:ext cx="10115714" cy="2536319"/>
            <a:chOff x="757011" y="1758455"/>
            <a:chExt cx="10115714" cy="2536319"/>
          </a:xfrm>
        </p:grpSpPr>
        <p:grpSp>
          <p:nvGrpSpPr>
            <p:cNvPr id="14" name="Group 13">
              <a:extLst>
                <a:ext uri="{FF2B5EF4-FFF2-40B4-BE49-F238E27FC236}">
                  <a16:creationId xmlns:a16="http://schemas.microsoft.com/office/drawing/2014/main" id="{5BE33EEB-3BB8-5F35-9753-AC56E4A7F60E}"/>
                </a:ext>
              </a:extLst>
            </p:cNvPr>
            <p:cNvGrpSpPr/>
            <p:nvPr/>
          </p:nvGrpSpPr>
          <p:grpSpPr>
            <a:xfrm>
              <a:off x="757011" y="1758455"/>
              <a:ext cx="6975440" cy="627018"/>
              <a:chOff x="6738188" y="1741864"/>
              <a:chExt cx="4430643" cy="631896"/>
            </a:xfrm>
          </p:grpSpPr>
          <p:sp>
            <p:nvSpPr>
              <p:cNvPr id="15" name="Rectangle: Rounded Corners 14">
                <a:extLst>
                  <a:ext uri="{FF2B5EF4-FFF2-40B4-BE49-F238E27FC236}">
                    <a16:creationId xmlns:a16="http://schemas.microsoft.com/office/drawing/2014/main" id="{A19A318D-8162-BE1E-1699-81005D6255D3}"/>
                  </a:ext>
                </a:extLst>
              </p:cNvPr>
              <p:cNvSpPr/>
              <p:nvPr/>
            </p:nvSpPr>
            <p:spPr>
              <a:xfrm rot="21385933">
                <a:off x="6760047" y="1746742"/>
                <a:ext cx="4408784" cy="627018"/>
              </a:xfrm>
              <a:prstGeom prst="roundRect">
                <a:avLst/>
              </a:prstGeom>
              <a:solidFill>
                <a:srgbClr val="FBD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04E3607-18A1-4985-31F1-181955E78B44}"/>
                  </a:ext>
                </a:extLst>
              </p:cNvPr>
              <p:cNvSpPr/>
              <p:nvPr/>
            </p:nvSpPr>
            <p:spPr>
              <a:xfrm>
                <a:off x="6738188" y="1741864"/>
                <a:ext cx="4408784" cy="627018"/>
              </a:xfrm>
              <a:prstGeom prst="roundRect">
                <a:avLst/>
              </a:prstGeom>
              <a:solidFill>
                <a:srgbClr val="FFFFFF"/>
              </a:solidFill>
              <a:ln w="19050">
                <a:solidFill>
                  <a:srgbClr val="FBD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The Composite Primary Key - combination of more than one attribute of the relation which uniquely identifies the tuple</a:t>
                </a:r>
              </a:p>
              <a:p>
                <a:pPr algn="ctr"/>
                <a:endParaRPr lang="en-IN" dirty="0"/>
              </a:p>
            </p:txBody>
          </p:sp>
        </p:grpSp>
        <p:pic>
          <p:nvPicPr>
            <p:cNvPr id="17" name="Graphic 16" descr="Table with solid fill">
              <a:extLst>
                <a:ext uri="{FF2B5EF4-FFF2-40B4-BE49-F238E27FC236}">
                  <a16:creationId xmlns:a16="http://schemas.microsoft.com/office/drawing/2014/main" id="{59431787-EC9F-D8E7-BFC4-535B9B5E21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1177" y="2563226"/>
              <a:ext cx="1731548" cy="1731548"/>
            </a:xfrm>
            <a:prstGeom prst="rect">
              <a:avLst/>
            </a:prstGeom>
          </p:spPr>
        </p:pic>
      </p:grpSp>
      <p:sp>
        <p:nvSpPr>
          <p:cNvPr id="18" name="Title 3">
            <a:extLst>
              <a:ext uri="{FF2B5EF4-FFF2-40B4-BE49-F238E27FC236}">
                <a16:creationId xmlns:a16="http://schemas.microsoft.com/office/drawing/2014/main" id="{36306CC0-243F-ECAB-9439-89DA2DAD63D8}"/>
              </a:ext>
            </a:extLst>
          </p:cNvPr>
          <p:cNvSpPr txBox="1">
            <a:spLocks/>
          </p:cNvSpPr>
          <p:nvPr/>
        </p:nvSpPr>
        <p:spPr>
          <a:xfrm>
            <a:off x="623888" y="727722"/>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Composite Primary Key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822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210EC27-0D4A-81FD-CC30-04979F9231E6}"/>
              </a:ext>
            </a:extLst>
          </p:cNvPr>
          <p:cNvGrpSpPr/>
          <p:nvPr/>
        </p:nvGrpSpPr>
        <p:grpSpPr>
          <a:xfrm>
            <a:off x="1140822" y="1597202"/>
            <a:ext cx="7567049" cy="646331"/>
            <a:chOff x="1262743" y="1150294"/>
            <a:chExt cx="7654834" cy="646331"/>
          </a:xfrm>
        </p:grpSpPr>
        <p:sp>
          <p:nvSpPr>
            <p:cNvPr id="5" name="Rectangle 4">
              <a:extLst>
                <a:ext uri="{FF2B5EF4-FFF2-40B4-BE49-F238E27FC236}">
                  <a16:creationId xmlns:a16="http://schemas.microsoft.com/office/drawing/2014/main" id="{50B91243-1B3E-7E08-0D3A-F93A40935A9B}"/>
                </a:ext>
              </a:extLst>
            </p:cNvPr>
            <p:cNvSpPr/>
            <p:nvPr/>
          </p:nvSpPr>
          <p:spPr>
            <a:xfrm>
              <a:off x="1410789" y="1191918"/>
              <a:ext cx="7358742" cy="568136"/>
            </a:xfrm>
            <a:prstGeom prst="rect">
              <a:avLst/>
            </a:prstGeom>
            <a:noFill/>
            <a:ln w="28575">
              <a:solidFill>
                <a:srgbClr val="843C0C"/>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62CD1CD-DA75-37B8-AFA7-89BBD8EE23DE}"/>
                </a:ext>
              </a:extLst>
            </p:cNvPr>
            <p:cNvSpPr txBox="1"/>
            <p:nvPr/>
          </p:nvSpPr>
          <p:spPr>
            <a:xfrm>
              <a:off x="1558835" y="1150294"/>
              <a:ext cx="735874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 set of attribute (s) whose values are required to match values of a column in the same or another table</a:t>
              </a:r>
            </a:p>
          </p:txBody>
        </p:sp>
        <p:sp>
          <p:nvSpPr>
            <p:cNvPr id="11" name="Rectangle 10">
              <a:extLst>
                <a:ext uri="{FF2B5EF4-FFF2-40B4-BE49-F238E27FC236}">
                  <a16:creationId xmlns:a16="http://schemas.microsoft.com/office/drawing/2014/main" id="{69D4C0FE-8381-61B3-E9A4-F038FC93066F}"/>
                </a:ext>
              </a:extLst>
            </p:cNvPr>
            <p:cNvSpPr/>
            <p:nvPr/>
          </p:nvSpPr>
          <p:spPr>
            <a:xfrm>
              <a:off x="1262743" y="1174253"/>
              <a:ext cx="304800" cy="6051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DE749873-D807-C760-9F62-3A46198E25F8}"/>
              </a:ext>
            </a:extLst>
          </p:cNvPr>
          <p:cNvGrpSpPr/>
          <p:nvPr/>
        </p:nvGrpSpPr>
        <p:grpSpPr>
          <a:xfrm>
            <a:off x="1140822" y="2258440"/>
            <a:ext cx="7506788" cy="646331"/>
            <a:chOff x="1262743" y="2021249"/>
            <a:chExt cx="7506788" cy="646331"/>
          </a:xfrm>
        </p:grpSpPr>
        <p:sp>
          <p:nvSpPr>
            <p:cNvPr id="8" name="Rectangle 7">
              <a:extLst>
                <a:ext uri="{FF2B5EF4-FFF2-40B4-BE49-F238E27FC236}">
                  <a16:creationId xmlns:a16="http://schemas.microsoft.com/office/drawing/2014/main" id="{598571BF-EBF4-8617-9B86-454692314675}"/>
                </a:ext>
              </a:extLst>
            </p:cNvPr>
            <p:cNvSpPr/>
            <p:nvPr/>
          </p:nvSpPr>
          <p:spPr>
            <a:xfrm>
              <a:off x="1410789" y="2075838"/>
              <a:ext cx="7358742" cy="568136"/>
            </a:xfrm>
            <a:prstGeom prst="rect">
              <a:avLst/>
            </a:prstGeom>
            <a:noFill/>
            <a:ln w="28575">
              <a:solidFill>
                <a:srgbClr val="C2743F"/>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1A37079-A706-421B-BDAC-4FD2FDF07406}"/>
                </a:ext>
              </a:extLst>
            </p:cNvPr>
            <p:cNvSpPr/>
            <p:nvPr/>
          </p:nvSpPr>
          <p:spPr>
            <a:xfrm>
              <a:off x="1262743" y="2059117"/>
              <a:ext cx="304800" cy="605126"/>
            </a:xfrm>
            <a:prstGeom prst="rect">
              <a:avLst/>
            </a:prstGeom>
            <a:solidFill>
              <a:srgbClr val="AE6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1A9C904-B0BD-5EC2-8CBC-C4ABF9371A09}"/>
                </a:ext>
              </a:extLst>
            </p:cNvPr>
            <p:cNvSpPr txBox="1"/>
            <p:nvPr/>
          </p:nvSpPr>
          <p:spPr>
            <a:xfrm>
              <a:off x="1563189" y="2021249"/>
              <a:ext cx="60960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Foreign Key of a table (child table) is the primary key from another table (parent table)</a:t>
              </a:r>
            </a:p>
          </p:txBody>
        </p:sp>
      </p:grpSp>
      <p:grpSp>
        <p:nvGrpSpPr>
          <p:cNvPr id="22" name="Group 21">
            <a:extLst>
              <a:ext uri="{FF2B5EF4-FFF2-40B4-BE49-F238E27FC236}">
                <a16:creationId xmlns:a16="http://schemas.microsoft.com/office/drawing/2014/main" id="{A674A56C-8E86-A711-483D-1129B353D8AE}"/>
              </a:ext>
            </a:extLst>
          </p:cNvPr>
          <p:cNvGrpSpPr/>
          <p:nvPr/>
        </p:nvGrpSpPr>
        <p:grpSpPr>
          <a:xfrm>
            <a:off x="1140822" y="2970603"/>
            <a:ext cx="7511142" cy="605126"/>
            <a:chOff x="1258389" y="3054665"/>
            <a:chExt cx="7511142" cy="605126"/>
          </a:xfrm>
        </p:grpSpPr>
        <p:sp>
          <p:nvSpPr>
            <p:cNvPr id="9" name="Rectangle 8">
              <a:extLst>
                <a:ext uri="{FF2B5EF4-FFF2-40B4-BE49-F238E27FC236}">
                  <a16:creationId xmlns:a16="http://schemas.microsoft.com/office/drawing/2014/main" id="{AD7FB027-10BB-E5B7-6C1E-14C30CB76DD8}"/>
                </a:ext>
              </a:extLst>
            </p:cNvPr>
            <p:cNvSpPr/>
            <p:nvPr/>
          </p:nvSpPr>
          <p:spPr>
            <a:xfrm>
              <a:off x="1410789" y="3072393"/>
              <a:ext cx="7358742" cy="568136"/>
            </a:xfrm>
            <a:prstGeom prst="rect">
              <a:avLst/>
            </a:prstGeom>
            <a:noFill/>
            <a:ln w="28575">
              <a:solidFill>
                <a:srgbClr val="C55A1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C1CE89FA-74CE-78F6-398F-E3BAC70159E6}"/>
                </a:ext>
              </a:extLst>
            </p:cNvPr>
            <p:cNvSpPr/>
            <p:nvPr/>
          </p:nvSpPr>
          <p:spPr>
            <a:xfrm>
              <a:off x="1258389" y="3054665"/>
              <a:ext cx="304800" cy="60512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7D01F03-2075-F090-6764-11DE530ACECB}"/>
                </a:ext>
              </a:extLst>
            </p:cNvPr>
            <p:cNvSpPr txBox="1"/>
            <p:nvPr/>
          </p:nvSpPr>
          <p:spPr>
            <a:xfrm>
              <a:off x="1563189" y="3150717"/>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Need not have to be unique and they can also be null</a:t>
              </a:r>
            </a:p>
          </p:txBody>
        </p:sp>
      </p:grpSp>
      <p:grpSp>
        <p:nvGrpSpPr>
          <p:cNvPr id="21" name="Group 20">
            <a:extLst>
              <a:ext uri="{FF2B5EF4-FFF2-40B4-BE49-F238E27FC236}">
                <a16:creationId xmlns:a16="http://schemas.microsoft.com/office/drawing/2014/main" id="{8F66A198-4A5B-DCE7-29D3-08E292EB4B66}"/>
              </a:ext>
            </a:extLst>
          </p:cNvPr>
          <p:cNvGrpSpPr/>
          <p:nvPr/>
        </p:nvGrpSpPr>
        <p:grpSpPr>
          <a:xfrm>
            <a:off x="1140822" y="3644232"/>
            <a:ext cx="7511142" cy="605126"/>
            <a:chOff x="1258389" y="3969701"/>
            <a:chExt cx="7511142" cy="666588"/>
          </a:xfrm>
        </p:grpSpPr>
        <p:sp>
          <p:nvSpPr>
            <p:cNvPr id="10" name="Rectangle 9">
              <a:extLst>
                <a:ext uri="{FF2B5EF4-FFF2-40B4-BE49-F238E27FC236}">
                  <a16:creationId xmlns:a16="http://schemas.microsoft.com/office/drawing/2014/main" id="{809F0AAE-195C-0866-AE1B-43CB9AB78BEE}"/>
                </a:ext>
              </a:extLst>
            </p:cNvPr>
            <p:cNvSpPr/>
            <p:nvPr/>
          </p:nvSpPr>
          <p:spPr>
            <a:xfrm>
              <a:off x="1410789" y="4000432"/>
              <a:ext cx="7358742" cy="605126"/>
            </a:xfrm>
            <a:prstGeom prst="rect">
              <a:avLst/>
            </a:prstGeom>
            <a:noFill/>
            <a:ln w="28575">
              <a:solidFill>
                <a:srgbClr val="F4B183"/>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7B3F89FA-37C4-6600-BE36-7C8F03E1B0D3}"/>
                </a:ext>
              </a:extLst>
            </p:cNvPr>
            <p:cNvSpPr/>
            <p:nvPr/>
          </p:nvSpPr>
          <p:spPr>
            <a:xfrm>
              <a:off x="1258389" y="3969701"/>
              <a:ext cx="304800" cy="6665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A875D804-18E9-31F8-C65D-FC342815A0B1}"/>
                </a:ext>
              </a:extLst>
            </p:cNvPr>
            <p:cNvSpPr txBox="1"/>
            <p:nvPr/>
          </p:nvSpPr>
          <p:spPr>
            <a:xfrm>
              <a:off x="1558835" y="4066212"/>
              <a:ext cx="6096000" cy="40684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Establish relationships between the relational tables</a:t>
              </a:r>
            </a:p>
          </p:txBody>
        </p:sp>
      </p:grpSp>
      <p:graphicFrame>
        <p:nvGraphicFramePr>
          <p:cNvPr id="25" name="Content Placeholder 6">
            <a:extLst>
              <a:ext uri="{FF2B5EF4-FFF2-40B4-BE49-F238E27FC236}">
                <a16:creationId xmlns:a16="http://schemas.microsoft.com/office/drawing/2014/main" id="{BD3DAEB8-638C-CD1C-2886-DEE60A900080}"/>
              </a:ext>
            </a:extLst>
          </p:cNvPr>
          <p:cNvGraphicFramePr>
            <a:graphicFrameLocks/>
          </p:cNvGraphicFramePr>
          <p:nvPr/>
        </p:nvGraphicFramePr>
        <p:xfrm>
          <a:off x="4786129" y="5811220"/>
          <a:ext cx="2876929" cy="640080"/>
        </p:xfrm>
        <a:graphic>
          <a:graphicData uri="http://schemas.openxmlformats.org/drawingml/2006/table">
            <a:tbl>
              <a:tblPr firstRow="1" bandRow="1">
                <a:tableStyleId>{5C22544A-7EE6-4342-B048-85BDC9FD1C3A}</a:tableStyleId>
              </a:tblPr>
              <a:tblGrid>
                <a:gridCol w="1357284">
                  <a:extLst>
                    <a:ext uri="{9D8B030D-6E8A-4147-A177-3AD203B41FA5}">
                      <a16:colId xmlns:a16="http://schemas.microsoft.com/office/drawing/2014/main" val="20000"/>
                    </a:ext>
                  </a:extLst>
                </a:gridCol>
                <a:gridCol w="1519645">
                  <a:extLst>
                    <a:ext uri="{9D8B030D-6E8A-4147-A177-3AD203B41FA5}">
                      <a16:colId xmlns:a16="http://schemas.microsoft.com/office/drawing/2014/main" val="20001"/>
                    </a:ext>
                  </a:extLst>
                </a:gridCol>
              </a:tblGrid>
              <a:tr h="459038">
                <a:tc>
                  <a:txBody>
                    <a:bodyPr/>
                    <a:lstStyle/>
                    <a:p>
                      <a:r>
                        <a:rPr lang="en-US" sz="1800" u="sng" dirty="0">
                          <a:latin typeface="Arial" panose="020B0604020202020204" pitchFamily="34" charset="0"/>
                          <a:cs typeface="Arial" panose="020B0604020202020204" pitchFamily="34" charset="0"/>
                        </a:rPr>
                        <a:t>Branch Id</a:t>
                      </a:r>
                    </a:p>
                  </a:txBody>
                  <a:tcPr marL="130442" marR="130442" anchor="ctr">
                    <a:solidFill>
                      <a:schemeClr val="accent2">
                        <a:lumMod val="75000"/>
                      </a:schemeClr>
                    </a:solidFill>
                  </a:tcPr>
                </a:tc>
                <a:tc>
                  <a:txBody>
                    <a:bodyPr/>
                    <a:lstStyle/>
                    <a:p>
                      <a:r>
                        <a:rPr lang="en-US" sz="1800" dirty="0">
                          <a:latin typeface="Arial" panose="020B0604020202020204" pitchFamily="34" charset="0"/>
                          <a:cs typeface="Arial" panose="020B0604020202020204" pitchFamily="34" charset="0"/>
                        </a:rPr>
                        <a:t>Branch Name</a:t>
                      </a:r>
                    </a:p>
                  </a:txBody>
                  <a:tcPr marL="130442" marR="130442" anchor="ctr">
                    <a:solidFill>
                      <a:schemeClr val="accent2">
                        <a:lumMod val="75000"/>
                      </a:schemeClr>
                    </a:solidFill>
                  </a:tcPr>
                </a:tc>
                <a:extLst>
                  <a:ext uri="{0D108BD9-81ED-4DB2-BD59-A6C34878D82A}">
                    <a16:rowId xmlns:a16="http://schemas.microsoft.com/office/drawing/2014/main" val="10000"/>
                  </a:ext>
                </a:extLst>
              </a:tr>
            </a:tbl>
          </a:graphicData>
        </a:graphic>
      </p:graphicFrame>
      <p:sp>
        <p:nvSpPr>
          <p:cNvPr id="26" name="Title 1">
            <a:extLst>
              <a:ext uri="{FF2B5EF4-FFF2-40B4-BE49-F238E27FC236}">
                <a16:creationId xmlns:a16="http://schemas.microsoft.com/office/drawing/2014/main" id="{EC1D33D0-2D4A-71C0-BD17-F9CA07F72F2E}"/>
              </a:ext>
            </a:extLst>
          </p:cNvPr>
          <p:cNvSpPr txBox="1">
            <a:spLocks/>
          </p:cNvSpPr>
          <p:nvPr/>
        </p:nvSpPr>
        <p:spPr>
          <a:xfrm>
            <a:off x="1024808" y="5781953"/>
            <a:ext cx="3761321" cy="390223"/>
          </a:xfrm>
          <a:prstGeom prst="rect">
            <a:avLst/>
          </a:prstGeom>
        </p:spPr>
        <p:txBody>
          <a:bodyPr>
            <a:noAutofit/>
          </a:bodyPr>
          <a:lstStyle/>
          <a:p>
            <a:pPr marL="0" marR="0" lvl="0" indent="0" algn="ctr" defTabSz="527975" rtl="0" eaLnBrk="1" fontAlgn="auto" latinLnBrk="0" hangingPunct="1">
              <a:lnSpc>
                <a:spcPct val="100000"/>
              </a:lnSpc>
              <a:spcBef>
                <a:spcPct val="0"/>
              </a:spcBef>
              <a:spcAft>
                <a:spcPts val="0"/>
              </a:spcAft>
              <a:buClrTx/>
              <a:buSzTx/>
              <a:buFontTx/>
              <a:buNone/>
              <a:tabLst/>
              <a:defRPr/>
            </a:pPr>
            <a:r>
              <a:rPr lang="en-US" dirty="0">
                <a:ln w="3175" cmpd="sng">
                  <a:noFill/>
                </a:ln>
                <a:latin typeface="Arial" panose="020B0604020202020204" pitchFamily="34" charset="0"/>
                <a:ea typeface="+mj-ea"/>
                <a:cs typeface="Arial" panose="020B0604020202020204" pitchFamily="34" charset="0"/>
              </a:rPr>
              <a:t>Branch Table(Parent Table)</a:t>
            </a:r>
          </a:p>
          <a:p>
            <a:pPr marL="0" marR="0" lvl="0" indent="0" defTabSz="527975"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7" name="Title 1">
            <a:extLst>
              <a:ext uri="{FF2B5EF4-FFF2-40B4-BE49-F238E27FC236}">
                <a16:creationId xmlns:a16="http://schemas.microsoft.com/office/drawing/2014/main" id="{337A6AA3-B8CC-5DBF-3751-95CE095FAD46}"/>
              </a:ext>
            </a:extLst>
          </p:cNvPr>
          <p:cNvSpPr txBox="1">
            <a:spLocks/>
          </p:cNvSpPr>
          <p:nvPr/>
        </p:nvSpPr>
        <p:spPr>
          <a:xfrm>
            <a:off x="8589654" y="5751954"/>
            <a:ext cx="1866338" cy="318112"/>
          </a:xfrm>
          <a:prstGeom prst="rect">
            <a:avLst/>
          </a:prstGeom>
        </p:spPr>
        <p:txBody>
          <a:bodyPr>
            <a:noAutofit/>
          </a:bodyPr>
          <a:lstStyle/>
          <a:p>
            <a:pPr algn="ctr" defTabSz="527975">
              <a:spcBef>
                <a:spcPct val="0"/>
              </a:spcBef>
              <a:defRPr/>
            </a:pPr>
            <a:r>
              <a:rPr lang="en-US" dirty="0">
                <a:ln w="3175" cmpd="sng">
                  <a:noFill/>
                </a:ln>
                <a:latin typeface="Arial" panose="020B0604020202020204" pitchFamily="34" charset="0"/>
                <a:ea typeface="+mj-ea"/>
                <a:cs typeface="Arial" panose="020B0604020202020204" pitchFamily="34" charset="0"/>
              </a:rPr>
              <a:t>Foreign Key</a:t>
            </a:r>
          </a:p>
          <a:p>
            <a:pPr marL="0" marR="0" lvl="0" indent="0" defTabSz="527975"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cxnSp>
        <p:nvCxnSpPr>
          <p:cNvPr id="28" name="Straight Connector 27">
            <a:extLst>
              <a:ext uri="{FF2B5EF4-FFF2-40B4-BE49-F238E27FC236}">
                <a16:creationId xmlns:a16="http://schemas.microsoft.com/office/drawing/2014/main" id="{6EBA7EFC-9CBE-91B0-2527-5B3BA4C60238}"/>
              </a:ext>
            </a:extLst>
          </p:cNvPr>
          <p:cNvCxnSpPr>
            <a:cxnSpLocks/>
          </p:cNvCxnSpPr>
          <p:nvPr/>
        </p:nvCxnSpPr>
        <p:spPr>
          <a:xfrm flipH="1">
            <a:off x="6121400" y="5065686"/>
            <a:ext cx="2722154" cy="716267"/>
          </a:xfrm>
          <a:prstGeom prst="line">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a:extLst>
              <a:ext uri="{FF2B5EF4-FFF2-40B4-BE49-F238E27FC236}">
                <a16:creationId xmlns:a16="http://schemas.microsoft.com/office/drawing/2014/main" id="{EC6B8D77-4412-2D86-522D-179B55FBA024}"/>
              </a:ext>
            </a:extLst>
          </p:cNvPr>
          <p:cNvGraphicFramePr>
            <a:graphicFrameLocks/>
          </p:cNvGraphicFramePr>
          <p:nvPr/>
        </p:nvGraphicFramePr>
        <p:xfrm>
          <a:off x="3479357" y="4564282"/>
          <a:ext cx="6722734" cy="640080"/>
        </p:xfrm>
        <a:graphic>
          <a:graphicData uri="http://schemas.openxmlformats.org/drawingml/2006/table">
            <a:tbl>
              <a:tblPr firstRow="1" bandRow="1">
                <a:tableStyleId>{5C22544A-7EE6-4342-B048-85BDC9FD1C3A}</a:tableStyleId>
              </a:tblPr>
              <a:tblGrid>
                <a:gridCol w="1488765">
                  <a:extLst>
                    <a:ext uri="{9D8B030D-6E8A-4147-A177-3AD203B41FA5}">
                      <a16:colId xmlns:a16="http://schemas.microsoft.com/office/drawing/2014/main" val="20000"/>
                    </a:ext>
                  </a:extLst>
                </a:gridCol>
                <a:gridCol w="1229765">
                  <a:extLst>
                    <a:ext uri="{9D8B030D-6E8A-4147-A177-3AD203B41FA5}">
                      <a16:colId xmlns:a16="http://schemas.microsoft.com/office/drawing/2014/main" val="20001"/>
                    </a:ext>
                  </a:extLst>
                </a:gridCol>
                <a:gridCol w="1109691">
                  <a:extLst>
                    <a:ext uri="{9D8B030D-6E8A-4147-A177-3AD203B41FA5}">
                      <a16:colId xmlns:a16="http://schemas.microsoft.com/office/drawing/2014/main" val="20002"/>
                    </a:ext>
                  </a:extLst>
                </a:gridCol>
                <a:gridCol w="1353772">
                  <a:extLst>
                    <a:ext uri="{9D8B030D-6E8A-4147-A177-3AD203B41FA5}">
                      <a16:colId xmlns:a16="http://schemas.microsoft.com/office/drawing/2014/main" val="20003"/>
                    </a:ext>
                  </a:extLst>
                </a:gridCol>
                <a:gridCol w="1540741">
                  <a:extLst>
                    <a:ext uri="{9D8B030D-6E8A-4147-A177-3AD203B41FA5}">
                      <a16:colId xmlns:a16="http://schemas.microsoft.com/office/drawing/2014/main" val="20004"/>
                    </a:ext>
                  </a:extLst>
                </a:gridCol>
              </a:tblGrid>
              <a:tr h="575450">
                <a:tc>
                  <a:txBody>
                    <a:bodyPr/>
                    <a:lstStyle/>
                    <a:p>
                      <a:r>
                        <a:rPr lang="en-US" sz="1800" u="sng" dirty="0">
                          <a:latin typeface="Arial" panose="020B0604020202020204" pitchFamily="34" charset="0"/>
                          <a:cs typeface="Arial" panose="020B0604020202020204" pitchFamily="34" charset="0"/>
                        </a:rPr>
                        <a:t>Student Id</a:t>
                      </a:r>
                    </a:p>
                  </a:txBody>
                  <a:tcPr marL="130442" marR="130442" anchor="ctr">
                    <a:solidFill>
                      <a:schemeClr val="accent2">
                        <a:lumMod val="75000"/>
                      </a:schemeClr>
                    </a:solidFill>
                  </a:tcPr>
                </a:tc>
                <a:tc>
                  <a:txBody>
                    <a:bodyPr/>
                    <a:lstStyle/>
                    <a:p>
                      <a:r>
                        <a:rPr lang="en-US" sz="1800" dirty="0">
                          <a:latin typeface="Arial" panose="020B0604020202020204" pitchFamily="34" charset="0"/>
                          <a:cs typeface="Arial" panose="020B0604020202020204" pitchFamily="34" charset="0"/>
                        </a:rPr>
                        <a:t>Name</a:t>
                      </a:r>
                    </a:p>
                  </a:txBody>
                  <a:tcPr marL="130442" marR="130442" anchor="ctr">
                    <a:solidFill>
                      <a:schemeClr val="accent2">
                        <a:lumMod val="75000"/>
                      </a:schemeClr>
                    </a:solidFill>
                  </a:tcPr>
                </a:tc>
                <a:tc>
                  <a:txBody>
                    <a:bodyPr/>
                    <a:lstStyle/>
                    <a:p>
                      <a:pPr marL="0" marR="0" indent="0" algn="l" defTabSz="527975"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Email Id</a:t>
                      </a:r>
                    </a:p>
                  </a:txBody>
                  <a:tcPr marL="130442" marR="130442" anchor="ctr">
                    <a:solidFill>
                      <a:schemeClr val="accent2">
                        <a:lumMod val="75000"/>
                      </a:schemeClr>
                    </a:solidFill>
                  </a:tcPr>
                </a:tc>
                <a:tc>
                  <a:txBody>
                    <a:bodyPr/>
                    <a:lstStyle/>
                    <a:p>
                      <a:pPr marL="0" marR="0" indent="0" algn="l" defTabSz="527975"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Mobile No</a:t>
                      </a:r>
                    </a:p>
                  </a:txBody>
                  <a:tcPr marL="130442" marR="130442" anchor="ctr">
                    <a:solidFill>
                      <a:schemeClr val="accent2">
                        <a:lumMod val="75000"/>
                      </a:schemeClr>
                    </a:solidFill>
                  </a:tcPr>
                </a:tc>
                <a:tc>
                  <a:txBody>
                    <a:bodyPr/>
                    <a:lstStyle/>
                    <a:p>
                      <a:r>
                        <a:rPr lang="en-US" sz="1800" dirty="0">
                          <a:latin typeface="Arial" panose="020B0604020202020204" pitchFamily="34" charset="0"/>
                          <a:cs typeface="Arial" panose="020B0604020202020204" pitchFamily="34" charset="0"/>
                        </a:rPr>
                        <a:t>Branch Id</a:t>
                      </a:r>
                    </a:p>
                  </a:txBody>
                  <a:tcPr marL="130442" marR="130442" anchor="ctr">
                    <a:solidFill>
                      <a:schemeClr val="accent2">
                        <a:lumMod val="75000"/>
                      </a:schemeClr>
                    </a:solidFill>
                  </a:tcPr>
                </a:tc>
                <a:extLst>
                  <a:ext uri="{0D108BD9-81ED-4DB2-BD59-A6C34878D82A}">
                    <a16:rowId xmlns:a16="http://schemas.microsoft.com/office/drawing/2014/main" val="10000"/>
                  </a:ext>
                </a:extLst>
              </a:tr>
            </a:tbl>
          </a:graphicData>
        </a:graphic>
      </p:graphicFrame>
      <p:sp>
        <p:nvSpPr>
          <p:cNvPr id="30" name="Title 1">
            <a:extLst>
              <a:ext uri="{FF2B5EF4-FFF2-40B4-BE49-F238E27FC236}">
                <a16:creationId xmlns:a16="http://schemas.microsoft.com/office/drawing/2014/main" id="{6DE1CB07-07AC-FDAC-6DE0-8B86627DFBE8}"/>
              </a:ext>
            </a:extLst>
          </p:cNvPr>
          <p:cNvSpPr txBox="1">
            <a:spLocks/>
          </p:cNvSpPr>
          <p:nvPr/>
        </p:nvSpPr>
        <p:spPr>
          <a:xfrm>
            <a:off x="357979" y="4337122"/>
            <a:ext cx="3263859" cy="338573"/>
          </a:xfrm>
          <a:prstGeom prst="rect">
            <a:avLst/>
          </a:prstGeom>
        </p:spPr>
        <p:txBody>
          <a:bodyPr>
            <a:noAutofit/>
          </a:bodyPr>
          <a:lstStyle/>
          <a:p>
            <a:pPr marL="0" marR="0" lvl="0" indent="0" algn="ctr" defTabSz="527975" rtl="0" eaLnBrk="1" fontAlgn="auto" latinLnBrk="0" hangingPunct="1">
              <a:lnSpc>
                <a:spcPct val="100000"/>
              </a:lnSpc>
              <a:spcBef>
                <a:spcPct val="0"/>
              </a:spcBef>
              <a:spcAft>
                <a:spcPts val="0"/>
              </a:spcAft>
              <a:buClrTx/>
              <a:buSzTx/>
              <a:buFontTx/>
              <a:buNone/>
              <a:tabLst/>
              <a:defRPr/>
            </a:pPr>
            <a:r>
              <a:rPr lang="en-US" dirty="0">
                <a:ln w="3175" cmpd="sng">
                  <a:noFill/>
                </a:ln>
                <a:latin typeface="Arial" panose="020B0604020202020204" pitchFamily="34" charset="0"/>
                <a:ea typeface="+mj-ea"/>
                <a:cs typeface="Arial" panose="020B0604020202020204" pitchFamily="34" charset="0"/>
              </a:rPr>
              <a:t>Student Table(child Table)</a:t>
            </a:r>
            <a:endParaRPr kumimoji="0" lang="en-US" b="0" i="0" u="none" strike="noStrike" kern="1200" cap="none" spc="0" normalizeH="0" noProof="0" dirty="0">
              <a:ln w="3175" cmpd="sng">
                <a:noFill/>
              </a:ln>
              <a:solidFill>
                <a:schemeClr val="tx1"/>
              </a:solidFill>
              <a:effectLst/>
              <a:uLnTx/>
              <a:uFillTx/>
              <a:latin typeface="Arial" panose="020B0604020202020204" pitchFamily="34" charset="0"/>
              <a:ea typeface="+mj-ea"/>
              <a:cs typeface="Arial" panose="020B0604020202020204" pitchFamily="34" charset="0"/>
            </a:endParaRPr>
          </a:p>
        </p:txBody>
      </p:sp>
      <p:cxnSp>
        <p:nvCxnSpPr>
          <p:cNvPr id="31" name="Straight Arrow Connector 30">
            <a:extLst>
              <a:ext uri="{FF2B5EF4-FFF2-40B4-BE49-F238E27FC236}">
                <a16:creationId xmlns:a16="http://schemas.microsoft.com/office/drawing/2014/main" id="{EB5DFE1D-EAB0-3EC2-BADA-7E8ACE9397C4}"/>
              </a:ext>
            </a:extLst>
          </p:cNvPr>
          <p:cNvCxnSpPr/>
          <p:nvPr/>
        </p:nvCxnSpPr>
        <p:spPr>
          <a:xfrm flipV="1">
            <a:off x="9573893" y="5139732"/>
            <a:ext cx="0" cy="59201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itle 3">
            <a:extLst>
              <a:ext uri="{FF2B5EF4-FFF2-40B4-BE49-F238E27FC236}">
                <a16:creationId xmlns:a16="http://schemas.microsoft.com/office/drawing/2014/main" id="{6A2AA4F7-AC92-5294-0EC7-95B5703125FE}"/>
              </a:ext>
            </a:extLst>
          </p:cNvPr>
          <p:cNvSpPr txBox="1">
            <a:spLocks/>
          </p:cNvSpPr>
          <p:nvPr/>
        </p:nvSpPr>
        <p:spPr>
          <a:xfrm>
            <a:off x="623888" y="755069"/>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Foreign Key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5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0"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Diagonal Corners Snipped 12">
            <a:extLst>
              <a:ext uri="{FF2B5EF4-FFF2-40B4-BE49-F238E27FC236}">
                <a16:creationId xmlns:a16="http://schemas.microsoft.com/office/drawing/2014/main" id="{E87C9559-3E9A-8247-D653-35E28B5C113A}"/>
              </a:ext>
            </a:extLst>
          </p:cNvPr>
          <p:cNvSpPr/>
          <p:nvPr/>
        </p:nvSpPr>
        <p:spPr>
          <a:xfrm>
            <a:off x="5983112" y="2095373"/>
            <a:ext cx="2195688" cy="374472"/>
          </a:xfrm>
          <a:prstGeom prst="snip2DiagRect">
            <a:avLst>
              <a:gd name="adj1" fmla="val 23377"/>
              <a:gd name="adj2" fmla="val 0"/>
            </a:avLst>
          </a:prstGeom>
          <a:noFill/>
          <a:ln w="28575">
            <a:solidFill>
              <a:srgbClr val="C2743F"/>
            </a:solidFill>
          </a:ln>
          <a:effectLst>
            <a:innerShdw blurRad="63500" dist="50800" dir="8100000">
              <a:prstClr val="black">
                <a:alpha val="50000"/>
              </a:prstClr>
            </a:inn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latin typeface="Arial" panose="020B0604020202020204" pitchFamily="34" charset="0"/>
                <a:cs typeface="Arial" panose="020B0604020202020204" pitchFamily="34" charset="0"/>
              </a:rPr>
              <a:t>NOT NULL</a:t>
            </a:r>
          </a:p>
        </p:txBody>
      </p:sp>
      <p:sp>
        <p:nvSpPr>
          <p:cNvPr id="16" name="Rectangle: Diagonal Corners Snipped 15">
            <a:extLst>
              <a:ext uri="{FF2B5EF4-FFF2-40B4-BE49-F238E27FC236}">
                <a16:creationId xmlns:a16="http://schemas.microsoft.com/office/drawing/2014/main" id="{AFBEB551-A7C7-DB6D-DBF4-3515DEB76672}"/>
              </a:ext>
            </a:extLst>
          </p:cNvPr>
          <p:cNvSpPr/>
          <p:nvPr/>
        </p:nvSpPr>
        <p:spPr>
          <a:xfrm>
            <a:off x="5983111" y="2614969"/>
            <a:ext cx="2195688" cy="374472"/>
          </a:xfrm>
          <a:prstGeom prst="snip2DiagRect">
            <a:avLst>
              <a:gd name="adj1" fmla="val 23377"/>
              <a:gd name="adj2" fmla="val 0"/>
            </a:avLst>
          </a:prstGeom>
          <a:noFill/>
          <a:ln w="28575">
            <a:solidFill>
              <a:srgbClr val="C2743F"/>
            </a:solidFill>
          </a:ln>
          <a:effectLst>
            <a:innerShdw blurRad="63500" dist="50800" dir="8100000">
              <a:prstClr val="black">
                <a:alpha val="50000"/>
              </a:prstClr>
            </a:inn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latin typeface="Arial" panose="020B0604020202020204" pitchFamily="34" charset="0"/>
                <a:cs typeface="Arial" panose="020B0604020202020204" pitchFamily="34" charset="0"/>
              </a:rPr>
              <a:t>UNIQUE</a:t>
            </a:r>
          </a:p>
        </p:txBody>
      </p:sp>
      <p:grpSp>
        <p:nvGrpSpPr>
          <p:cNvPr id="24" name="Group 23">
            <a:extLst>
              <a:ext uri="{FF2B5EF4-FFF2-40B4-BE49-F238E27FC236}">
                <a16:creationId xmlns:a16="http://schemas.microsoft.com/office/drawing/2014/main" id="{D22E6C33-D1E1-C2F1-A195-86FBB5CE99DC}"/>
              </a:ext>
            </a:extLst>
          </p:cNvPr>
          <p:cNvGrpSpPr/>
          <p:nvPr/>
        </p:nvGrpSpPr>
        <p:grpSpPr>
          <a:xfrm>
            <a:off x="5761040" y="3134564"/>
            <a:ext cx="2417759" cy="679678"/>
            <a:chOff x="2203265" y="4274885"/>
            <a:chExt cx="2068287" cy="679678"/>
          </a:xfrm>
        </p:grpSpPr>
        <p:sp>
          <p:nvSpPr>
            <p:cNvPr id="17" name="Rectangle: Diagonal Corners Snipped 16">
              <a:extLst>
                <a:ext uri="{FF2B5EF4-FFF2-40B4-BE49-F238E27FC236}">
                  <a16:creationId xmlns:a16="http://schemas.microsoft.com/office/drawing/2014/main" id="{A0AF21F9-6365-6AF7-44A6-97BD81BD527D}"/>
                </a:ext>
              </a:extLst>
            </p:cNvPr>
            <p:cNvSpPr/>
            <p:nvPr/>
          </p:nvSpPr>
          <p:spPr>
            <a:xfrm>
              <a:off x="2425335" y="4274885"/>
              <a:ext cx="1846217" cy="374472"/>
            </a:xfrm>
            <a:prstGeom prst="snip2DiagRect">
              <a:avLst>
                <a:gd name="adj1" fmla="val 23377"/>
                <a:gd name="adj2" fmla="val 0"/>
              </a:avLst>
            </a:prstGeom>
            <a:noFill/>
            <a:ln w="28575">
              <a:solidFill>
                <a:srgbClr val="C2743F"/>
              </a:solidFill>
            </a:ln>
            <a:effectLst>
              <a:innerShdw blurRad="63500" dist="50800" dir="8100000">
                <a:prstClr val="black">
                  <a:alpha val="50000"/>
                </a:prstClr>
              </a:inn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solidFill>
                  <a:schemeClr val="tx1"/>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251F300-81BC-3A42-32EA-67B3A3D77660}"/>
                </a:ext>
              </a:extLst>
            </p:cNvPr>
            <p:cNvSpPr txBox="1"/>
            <p:nvPr/>
          </p:nvSpPr>
          <p:spPr>
            <a:xfrm>
              <a:off x="2203265" y="4308232"/>
              <a:ext cx="1911530" cy="646331"/>
            </a:xfrm>
            <a:prstGeom prst="rect">
              <a:avLst/>
            </a:prstGeom>
            <a:noFill/>
          </p:spPr>
          <p:txBody>
            <a:bodyPr wrap="square">
              <a:spAutoFit/>
            </a:bodyPr>
            <a:lstStyle/>
            <a:p>
              <a:pPr lvl="1"/>
              <a:r>
                <a:rPr lang="en-US" dirty="0">
                  <a:solidFill>
                    <a:schemeClr val="tx1"/>
                  </a:solidFill>
                  <a:latin typeface="Arial" panose="020B0604020202020204" pitchFamily="34" charset="0"/>
                  <a:cs typeface="Arial" panose="020B0604020202020204" pitchFamily="34" charset="0"/>
                </a:rPr>
                <a:t>PRIMARY KEY</a:t>
              </a:r>
            </a:p>
          </p:txBody>
        </p:sp>
      </p:grpSp>
      <p:grpSp>
        <p:nvGrpSpPr>
          <p:cNvPr id="25" name="Group 24">
            <a:extLst>
              <a:ext uri="{FF2B5EF4-FFF2-40B4-BE49-F238E27FC236}">
                <a16:creationId xmlns:a16="http://schemas.microsoft.com/office/drawing/2014/main" id="{3D43E00E-A4F8-D4B0-F065-BBA06B8DD446}"/>
              </a:ext>
            </a:extLst>
          </p:cNvPr>
          <p:cNvGrpSpPr/>
          <p:nvPr/>
        </p:nvGrpSpPr>
        <p:grpSpPr>
          <a:xfrm>
            <a:off x="5761039" y="3654161"/>
            <a:ext cx="2417759" cy="670612"/>
            <a:chOff x="2203265" y="4785030"/>
            <a:chExt cx="2068286" cy="670612"/>
          </a:xfrm>
        </p:grpSpPr>
        <p:sp>
          <p:nvSpPr>
            <p:cNvPr id="20" name="Rectangle: Diagonal Corners Snipped 19">
              <a:extLst>
                <a:ext uri="{FF2B5EF4-FFF2-40B4-BE49-F238E27FC236}">
                  <a16:creationId xmlns:a16="http://schemas.microsoft.com/office/drawing/2014/main" id="{77A5CDB0-B5B4-63A7-4585-026898D533E3}"/>
                </a:ext>
              </a:extLst>
            </p:cNvPr>
            <p:cNvSpPr/>
            <p:nvPr/>
          </p:nvSpPr>
          <p:spPr>
            <a:xfrm>
              <a:off x="2425334" y="4785030"/>
              <a:ext cx="1846217" cy="374472"/>
            </a:xfrm>
            <a:prstGeom prst="snip2DiagRect">
              <a:avLst>
                <a:gd name="adj1" fmla="val 23377"/>
                <a:gd name="adj2" fmla="val 0"/>
              </a:avLst>
            </a:prstGeom>
            <a:noFill/>
            <a:ln w="28575">
              <a:solidFill>
                <a:srgbClr val="C2743F"/>
              </a:solidFill>
            </a:ln>
            <a:effectLst>
              <a:innerShdw blurRad="63500" dist="50800" dir="8100000">
                <a:prstClr val="black">
                  <a:alpha val="50000"/>
                </a:prstClr>
              </a:inn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a:solidFill>
                  <a:schemeClr val="tx1"/>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A0D0D5D-0316-A9F6-FCED-84D13B3F8F66}"/>
                </a:ext>
              </a:extLst>
            </p:cNvPr>
            <p:cNvSpPr txBox="1"/>
            <p:nvPr/>
          </p:nvSpPr>
          <p:spPr>
            <a:xfrm>
              <a:off x="2203265" y="4809311"/>
              <a:ext cx="2068286" cy="646331"/>
            </a:xfrm>
            <a:prstGeom prst="rect">
              <a:avLst/>
            </a:prstGeom>
            <a:noFill/>
          </p:spPr>
          <p:txBody>
            <a:bodyPr wrap="square">
              <a:spAutoFit/>
            </a:bodyPr>
            <a:lstStyle/>
            <a:p>
              <a:pPr lvl="1"/>
              <a:r>
                <a:rPr lang="en-US" dirty="0">
                  <a:latin typeface="Arial" panose="020B0604020202020204" pitchFamily="34" charset="0"/>
                  <a:cs typeface="Arial" panose="020B0604020202020204" pitchFamily="34" charset="0"/>
                </a:rPr>
                <a:t>FOREIGN KEY</a:t>
              </a:r>
            </a:p>
          </p:txBody>
        </p:sp>
      </p:grpSp>
      <p:sp>
        <p:nvSpPr>
          <p:cNvPr id="23" name="Rectangle: Diagonal Corners Snipped 22">
            <a:extLst>
              <a:ext uri="{FF2B5EF4-FFF2-40B4-BE49-F238E27FC236}">
                <a16:creationId xmlns:a16="http://schemas.microsoft.com/office/drawing/2014/main" id="{AE220E58-EC7D-C435-815D-3EDE26850A95}"/>
              </a:ext>
            </a:extLst>
          </p:cNvPr>
          <p:cNvSpPr/>
          <p:nvPr/>
        </p:nvSpPr>
        <p:spPr>
          <a:xfrm>
            <a:off x="5983109" y="4173756"/>
            <a:ext cx="2234515" cy="374472"/>
          </a:xfrm>
          <a:prstGeom prst="snip2DiagRect">
            <a:avLst>
              <a:gd name="adj1" fmla="val 23377"/>
              <a:gd name="adj2" fmla="val 0"/>
            </a:avLst>
          </a:prstGeom>
          <a:noFill/>
          <a:ln w="28575">
            <a:solidFill>
              <a:srgbClr val="C2743F"/>
            </a:solidFill>
          </a:ln>
          <a:effectLst>
            <a:innerShdw blurRad="63500" dist="50800" dir="8100000">
              <a:prstClr val="black">
                <a:alpha val="50000"/>
              </a:prstClr>
            </a:inn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latin typeface="Arial" panose="020B0604020202020204" pitchFamily="34" charset="0"/>
                <a:cs typeface="Arial" panose="020B0604020202020204" pitchFamily="34" charset="0"/>
              </a:rPr>
              <a:t>CHECK</a:t>
            </a:r>
          </a:p>
        </p:txBody>
      </p:sp>
      <p:grpSp>
        <p:nvGrpSpPr>
          <p:cNvPr id="15" name="Group 14">
            <a:extLst>
              <a:ext uri="{FF2B5EF4-FFF2-40B4-BE49-F238E27FC236}">
                <a16:creationId xmlns:a16="http://schemas.microsoft.com/office/drawing/2014/main" id="{F1BD91CE-2E52-6D65-4710-063556B76A6B}"/>
              </a:ext>
            </a:extLst>
          </p:cNvPr>
          <p:cNvGrpSpPr/>
          <p:nvPr/>
        </p:nvGrpSpPr>
        <p:grpSpPr>
          <a:xfrm>
            <a:off x="789722" y="2421282"/>
            <a:ext cx="4654732" cy="627018"/>
            <a:chOff x="6738188" y="1741864"/>
            <a:chExt cx="4430643" cy="631896"/>
          </a:xfrm>
        </p:grpSpPr>
        <p:sp>
          <p:nvSpPr>
            <p:cNvPr id="18" name="Rectangle: Rounded Corners 17">
              <a:extLst>
                <a:ext uri="{FF2B5EF4-FFF2-40B4-BE49-F238E27FC236}">
                  <a16:creationId xmlns:a16="http://schemas.microsoft.com/office/drawing/2014/main" id="{4020F166-DD8C-BB6C-9E43-4CF6BB30A5B0}"/>
                </a:ext>
              </a:extLst>
            </p:cNvPr>
            <p:cNvSpPr/>
            <p:nvPr/>
          </p:nvSpPr>
          <p:spPr>
            <a:xfrm rot="21385933">
              <a:off x="6760047" y="1746742"/>
              <a:ext cx="4408784" cy="627018"/>
            </a:xfrm>
            <a:prstGeom prst="roundRect">
              <a:avLst/>
            </a:prstGeom>
            <a:solidFill>
              <a:srgbClr val="FBD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CCA53745-D6FC-26FC-2C38-705A33BEEB5B}"/>
                </a:ext>
              </a:extLst>
            </p:cNvPr>
            <p:cNvSpPr/>
            <p:nvPr/>
          </p:nvSpPr>
          <p:spPr>
            <a:xfrm>
              <a:off x="6738188" y="1741864"/>
              <a:ext cx="4408784" cy="627018"/>
            </a:xfrm>
            <a:prstGeom prst="roundRect">
              <a:avLst/>
            </a:prstGeom>
            <a:solidFill>
              <a:srgbClr val="FFFFFF"/>
            </a:solidFill>
            <a:ln w="19050">
              <a:solidFill>
                <a:srgbClr val="FBD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Rules enforced on a relation is called as constraints</a:t>
              </a:r>
            </a:p>
          </p:txBody>
        </p:sp>
      </p:grpSp>
      <p:grpSp>
        <p:nvGrpSpPr>
          <p:cNvPr id="26" name="Group 25">
            <a:extLst>
              <a:ext uri="{FF2B5EF4-FFF2-40B4-BE49-F238E27FC236}">
                <a16:creationId xmlns:a16="http://schemas.microsoft.com/office/drawing/2014/main" id="{0C5E3FD5-1D3D-3F55-1CCC-DCAD89156F5C}"/>
              </a:ext>
            </a:extLst>
          </p:cNvPr>
          <p:cNvGrpSpPr/>
          <p:nvPr/>
        </p:nvGrpSpPr>
        <p:grpSpPr>
          <a:xfrm>
            <a:off x="766757" y="3363440"/>
            <a:ext cx="4654732" cy="627018"/>
            <a:chOff x="6738188" y="1741864"/>
            <a:chExt cx="4430643" cy="631896"/>
          </a:xfrm>
        </p:grpSpPr>
        <p:sp>
          <p:nvSpPr>
            <p:cNvPr id="27" name="Rectangle: Rounded Corners 26">
              <a:extLst>
                <a:ext uri="{FF2B5EF4-FFF2-40B4-BE49-F238E27FC236}">
                  <a16:creationId xmlns:a16="http://schemas.microsoft.com/office/drawing/2014/main" id="{6A8D361D-44E6-4068-E55C-F84499BB51B5}"/>
                </a:ext>
              </a:extLst>
            </p:cNvPr>
            <p:cNvSpPr/>
            <p:nvPr/>
          </p:nvSpPr>
          <p:spPr>
            <a:xfrm rot="21385933">
              <a:off x="6760047" y="1746742"/>
              <a:ext cx="4408784" cy="627018"/>
            </a:xfrm>
            <a:prstGeom prst="roundRect">
              <a:avLst/>
            </a:prstGeom>
            <a:solidFill>
              <a:srgbClr val="FBD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5CD94928-17C6-8FC7-1916-02865D01CF1E}"/>
                </a:ext>
              </a:extLst>
            </p:cNvPr>
            <p:cNvSpPr/>
            <p:nvPr/>
          </p:nvSpPr>
          <p:spPr>
            <a:xfrm>
              <a:off x="6738188" y="1741864"/>
              <a:ext cx="4408784" cy="627018"/>
            </a:xfrm>
            <a:prstGeom prst="roundRect">
              <a:avLst/>
            </a:prstGeom>
            <a:solidFill>
              <a:srgbClr val="FFFFFF"/>
            </a:solidFill>
            <a:ln w="19050">
              <a:solidFill>
                <a:srgbClr val="FBD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Types of constraints</a:t>
              </a:r>
            </a:p>
            <a:p>
              <a:pPr algn="ctr"/>
              <a:endParaRPr lang="en-IN" dirty="0">
                <a:solidFill>
                  <a:schemeClr val="tx1"/>
                </a:solidFill>
              </a:endParaRPr>
            </a:p>
          </p:txBody>
        </p:sp>
      </p:grpSp>
      <p:sp>
        <p:nvSpPr>
          <p:cNvPr id="29" name="Title 3">
            <a:extLst>
              <a:ext uri="{FF2B5EF4-FFF2-40B4-BE49-F238E27FC236}">
                <a16:creationId xmlns:a16="http://schemas.microsoft.com/office/drawing/2014/main" id="{B2B6FB0F-17D7-B164-CDEE-73EBBAEC06DE}"/>
              </a:ext>
            </a:extLst>
          </p:cNvPr>
          <p:cNvSpPr txBox="1">
            <a:spLocks/>
          </p:cNvSpPr>
          <p:nvPr/>
        </p:nvSpPr>
        <p:spPr>
          <a:xfrm>
            <a:off x="623888" y="765192"/>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Relational Model Constraints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6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23"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ched Right Arrow 8">
            <a:extLst>
              <a:ext uri="{FF2B5EF4-FFF2-40B4-BE49-F238E27FC236}">
                <a16:creationId xmlns:a16="http://schemas.microsoft.com/office/drawing/2014/main" id="{0D0EE04B-56FA-1399-388C-695C7A15FD61}"/>
              </a:ext>
            </a:extLst>
          </p:cNvPr>
          <p:cNvSpPr/>
          <p:nvPr/>
        </p:nvSpPr>
        <p:spPr>
          <a:xfrm>
            <a:off x="1056442" y="2888061"/>
            <a:ext cx="10190281" cy="1826393"/>
          </a:xfrm>
          <a:prstGeom prst="notchedRightArrow">
            <a:avLst/>
          </a:prstGeom>
          <a:solidFill>
            <a:schemeClr val="accent2">
              <a:lumMod val="60000"/>
              <a:lumOff val="40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7" name="Oval 6">
            <a:extLst>
              <a:ext uri="{FF2B5EF4-FFF2-40B4-BE49-F238E27FC236}">
                <a16:creationId xmlns:a16="http://schemas.microsoft.com/office/drawing/2014/main" id="{08951532-3275-1A63-55C3-4FE56849B82C}"/>
              </a:ext>
            </a:extLst>
          </p:cNvPr>
          <p:cNvSpPr/>
          <p:nvPr/>
        </p:nvSpPr>
        <p:spPr>
          <a:xfrm>
            <a:off x="2727380" y="3571395"/>
            <a:ext cx="457224" cy="457224"/>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9" name="Oval 8">
            <a:extLst>
              <a:ext uri="{FF2B5EF4-FFF2-40B4-BE49-F238E27FC236}">
                <a16:creationId xmlns:a16="http://schemas.microsoft.com/office/drawing/2014/main" id="{FA67DE3F-1555-F266-E654-628A51BD729F}"/>
              </a:ext>
            </a:extLst>
          </p:cNvPr>
          <p:cNvSpPr/>
          <p:nvPr/>
        </p:nvSpPr>
        <p:spPr>
          <a:xfrm>
            <a:off x="7624009" y="3571395"/>
            <a:ext cx="457224" cy="457224"/>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IN"/>
          </a:p>
        </p:txBody>
      </p:sp>
      <p:sp>
        <p:nvSpPr>
          <p:cNvPr id="12" name="Rectangle: Rounded Corners 11">
            <a:extLst>
              <a:ext uri="{FF2B5EF4-FFF2-40B4-BE49-F238E27FC236}">
                <a16:creationId xmlns:a16="http://schemas.microsoft.com/office/drawing/2014/main" id="{09330168-F7B7-A068-465D-34D6F4F6F475}"/>
              </a:ext>
            </a:extLst>
          </p:cNvPr>
          <p:cNvSpPr/>
          <p:nvPr/>
        </p:nvSpPr>
        <p:spPr>
          <a:xfrm>
            <a:off x="1799377" y="2407457"/>
            <a:ext cx="3953723" cy="5387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lvl="1" algn="l" defTabSz="1111250" rtl="0">
              <a:lnSpc>
                <a:spcPct val="90000"/>
              </a:lnSpc>
              <a:spcBef>
                <a:spcPct val="0"/>
              </a:spcBef>
              <a:spcAft>
                <a:spcPct val="15000"/>
              </a:spcAft>
            </a:pPr>
            <a:r>
              <a:rPr lang="en-US" kern="1200">
                <a:latin typeface="Arial" panose="020B0604020202020204" pitchFamily="34" charset="0"/>
                <a:cs typeface="Arial" panose="020B0604020202020204" pitchFamily="34" charset="0"/>
              </a:rPr>
              <a:t>Column(s) that uniquely identify the record/tuple in a relation</a:t>
            </a:r>
            <a:endParaRPr lang="en-US" kern="1200" dirty="0">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D9220508-5565-D2CA-97F7-3D32CC4A772A}"/>
              </a:ext>
            </a:extLst>
          </p:cNvPr>
          <p:cNvSpPr/>
          <p:nvPr/>
        </p:nvSpPr>
        <p:spPr>
          <a:xfrm>
            <a:off x="7055541" y="5064329"/>
            <a:ext cx="2444059" cy="538702"/>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marL="0" lvl="1" algn="l" defTabSz="1111250" rtl="0">
              <a:lnSpc>
                <a:spcPct val="90000"/>
              </a:lnSpc>
              <a:spcBef>
                <a:spcPct val="0"/>
              </a:spcBef>
              <a:spcAft>
                <a:spcPct val="15000"/>
              </a:spcAft>
            </a:pPr>
            <a:r>
              <a:rPr lang="en-US" kern="1200" dirty="0"/>
              <a:t>Has no unique subset</a:t>
            </a:r>
          </a:p>
        </p:txBody>
      </p:sp>
      <p:sp>
        <p:nvSpPr>
          <p:cNvPr id="18" name="Rectangle: Rounded Corners 17">
            <a:extLst>
              <a:ext uri="{FF2B5EF4-FFF2-40B4-BE49-F238E27FC236}">
                <a16:creationId xmlns:a16="http://schemas.microsoft.com/office/drawing/2014/main" id="{948AFF56-1245-5F2E-C029-1E1BDA4790E4}"/>
              </a:ext>
            </a:extLst>
          </p:cNvPr>
          <p:cNvSpPr/>
          <p:nvPr/>
        </p:nvSpPr>
        <p:spPr>
          <a:xfrm>
            <a:off x="774980" y="2020093"/>
            <a:ext cx="1024397" cy="364433"/>
          </a:xfrm>
          <a:prstGeom prst="roundRect">
            <a:avLst>
              <a:gd name="adj" fmla="val 26726"/>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spcBef>
                <a:spcPts val="600"/>
              </a:spcBef>
            </a:pPr>
            <a:r>
              <a:rPr lang="en-US" dirty="0">
                <a:solidFill>
                  <a:schemeClr val="tx1"/>
                </a:solidFill>
                <a:latin typeface="Arial" panose="020B0604020202020204" pitchFamily="34" charset="0"/>
                <a:cs typeface="Arial" panose="020B0604020202020204" pitchFamily="34" charset="0"/>
              </a:rPr>
              <a:t>Key</a:t>
            </a:r>
          </a:p>
        </p:txBody>
      </p:sp>
      <p:sp>
        <p:nvSpPr>
          <p:cNvPr id="19" name="Rectangle: Rounded Corners 18">
            <a:extLst>
              <a:ext uri="{FF2B5EF4-FFF2-40B4-BE49-F238E27FC236}">
                <a16:creationId xmlns:a16="http://schemas.microsoft.com/office/drawing/2014/main" id="{1C5F291F-52D3-AB69-9553-2D678CA569FD}"/>
              </a:ext>
            </a:extLst>
          </p:cNvPr>
          <p:cNvSpPr/>
          <p:nvPr/>
        </p:nvSpPr>
        <p:spPr>
          <a:xfrm>
            <a:off x="5470552" y="4642302"/>
            <a:ext cx="1870047" cy="364433"/>
          </a:xfrm>
          <a:prstGeom prst="roundRect">
            <a:avLst>
              <a:gd name="adj" fmla="val 26726"/>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spcBef>
                <a:spcPts val="600"/>
              </a:spcBef>
            </a:pPr>
            <a:r>
              <a:rPr lang="en-US" dirty="0">
                <a:solidFill>
                  <a:schemeClr val="tx1"/>
                </a:solidFill>
                <a:latin typeface="Arial" panose="020B0604020202020204" pitchFamily="34" charset="0"/>
                <a:cs typeface="Arial" panose="020B0604020202020204" pitchFamily="34" charset="0"/>
              </a:rPr>
              <a:t>Candidate Key</a:t>
            </a:r>
          </a:p>
        </p:txBody>
      </p:sp>
      <p:sp>
        <p:nvSpPr>
          <p:cNvPr id="10" name="Title 3">
            <a:extLst>
              <a:ext uri="{FF2B5EF4-FFF2-40B4-BE49-F238E27FC236}">
                <a16:creationId xmlns:a16="http://schemas.microsoft.com/office/drawing/2014/main" id="{6DAE1969-414F-816E-7FFF-03C35923A95C}"/>
              </a:ext>
            </a:extLst>
          </p:cNvPr>
          <p:cNvSpPr txBox="1">
            <a:spLocks/>
          </p:cNvSpPr>
          <p:nvPr/>
        </p:nvSpPr>
        <p:spPr>
          <a:xfrm>
            <a:off x="623888" y="736714"/>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How to Choose a Key?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74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19"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6">
            <a:extLst>
              <a:ext uri="{FF2B5EF4-FFF2-40B4-BE49-F238E27FC236}">
                <a16:creationId xmlns:a16="http://schemas.microsoft.com/office/drawing/2014/main" id="{3AA171CA-3A88-BB3B-AA00-7525E6536056}"/>
              </a:ext>
            </a:extLst>
          </p:cNvPr>
          <p:cNvGraphicFramePr>
            <a:graphicFrameLocks/>
          </p:cNvGraphicFramePr>
          <p:nvPr/>
        </p:nvGraphicFramePr>
        <p:xfrm>
          <a:off x="587376" y="2536878"/>
          <a:ext cx="5724650" cy="558914"/>
        </p:xfrm>
        <a:graphic>
          <a:graphicData uri="http://schemas.openxmlformats.org/drawingml/2006/table">
            <a:tbl>
              <a:tblPr firstRow="1" bandRow="1">
                <a:tableStyleId>{5C22544A-7EE6-4342-B048-85BDC9FD1C3A}</a:tableStyleId>
              </a:tblPr>
              <a:tblGrid>
                <a:gridCol w="1285386">
                  <a:extLst>
                    <a:ext uri="{9D8B030D-6E8A-4147-A177-3AD203B41FA5}">
                      <a16:colId xmlns:a16="http://schemas.microsoft.com/office/drawing/2014/main" val="20000"/>
                    </a:ext>
                  </a:extLst>
                </a:gridCol>
                <a:gridCol w="1406769">
                  <a:extLst>
                    <a:ext uri="{9D8B030D-6E8A-4147-A177-3AD203B41FA5}">
                      <a16:colId xmlns:a16="http://schemas.microsoft.com/office/drawing/2014/main" val="20001"/>
                    </a:ext>
                  </a:extLst>
                </a:gridCol>
                <a:gridCol w="1381807">
                  <a:extLst>
                    <a:ext uri="{9D8B030D-6E8A-4147-A177-3AD203B41FA5}">
                      <a16:colId xmlns:a16="http://schemas.microsoft.com/office/drawing/2014/main" val="20002"/>
                    </a:ext>
                  </a:extLst>
                </a:gridCol>
                <a:gridCol w="1650688">
                  <a:extLst>
                    <a:ext uri="{9D8B030D-6E8A-4147-A177-3AD203B41FA5}">
                      <a16:colId xmlns:a16="http://schemas.microsoft.com/office/drawing/2014/main" val="20003"/>
                    </a:ext>
                  </a:extLst>
                </a:gridCol>
              </a:tblGrid>
              <a:tr h="558914">
                <a:tc>
                  <a:txBody>
                    <a:bodyPr/>
                    <a:lstStyle/>
                    <a:p>
                      <a:r>
                        <a:rPr lang="en-US" sz="1800" dirty="0">
                          <a:latin typeface="Arial" panose="020B0604020202020204" pitchFamily="34" charset="0"/>
                          <a:cs typeface="Arial" panose="020B0604020202020204" pitchFamily="34" charset="0"/>
                        </a:rPr>
                        <a:t>PersonID</a:t>
                      </a:r>
                    </a:p>
                  </a:txBody>
                  <a:tcPr marL="130442" marR="130442" anchor="ctr">
                    <a:solidFill>
                      <a:schemeClr val="bg2">
                        <a:lumMod val="50000"/>
                      </a:schemeClr>
                    </a:solidFill>
                  </a:tcPr>
                </a:tc>
                <a:tc>
                  <a:txBody>
                    <a:bodyPr/>
                    <a:lstStyle/>
                    <a:p>
                      <a:r>
                        <a:rPr lang="en-US" sz="1800" dirty="0">
                          <a:latin typeface="Arial" panose="020B0604020202020204" pitchFamily="34" charset="0"/>
                          <a:cs typeface="Arial" panose="020B0604020202020204" pitchFamily="34" charset="0"/>
                        </a:rPr>
                        <a:t>LastName</a:t>
                      </a:r>
                    </a:p>
                  </a:txBody>
                  <a:tcPr marL="130442" marR="130442" anchor="ctr">
                    <a:solidFill>
                      <a:schemeClr val="bg2">
                        <a:lumMod val="50000"/>
                      </a:schemeClr>
                    </a:solidFill>
                  </a:tcPr>
                </a:tc>
                <a:tc>
                  <a:txBody>
                    <a:bodyPr/>
                    <a:lstStyle/>
                    <a:p>
                      <a:r>
                        <a:rPr lang="en-US" sz="1800" dirty="0">
                          <a:latin typeface="Arial" panose="020B0604020202020204" pitchFamily="34" charset="0"/>
                          <a:cs typeface="Arial" panose="020B0604020202020204" pitchFamily="34" charset="0"/>
                        </a:rPr>
                        <a:t>FirstName</a:t>
                      </a:r>
                    </a:p>
                  </a:txBody>
                  <a:tcPr marL="130442" marR="130442" anchor="ctr">
                    <a:solidFill>
                      <a:schemeClr val="bg2">
                        <a:lumMod val="50000"/>
                      </a:schemeClr>
                    </a:solidFill>
                  </a:tcPr>
                </a:tc>
                <a:tc>
                  <a:txBody>
                    <a:bodyPr/>
                    <a:lstStyle/>
                    <a:p>
                      <a:r>
                        <a:rPr lang="en-US" sz="1800" dirty="0">
                          <a:latin typeface="Arial" panose="020B0604020202020204" pitchFamily="34" charset="0"/>
                          <a:cs typeface="Arial" panose="020B0604020202020204" pitchFamily="34" charset="0"/>
                        </a:rPr>
                        <a:t>DOB</a:t>
                      </a:r>
                    </a:p>
                  </a:txBody>
                  <a:tcPr marL="130442" marR="130442" anchor="ctr">
                    <a:solidFill>
                      <a:schemeClr val="bg2">
                        <a:lumMod val="50000"/>
                      </a:schemeClr>
                    </a:solidFill>
                  </a:tcPr>
                </a:tc>
                <a:extLst>
                  <a:ext uri="{0D108BD9-81ED-4DB2-BD59-A6C34878D82A}">
                    <a16:rowId xmlns:a16="http://schemas.microsoft.com/office/drawing/2014/main" val="10000"/>
                  </a:ext>
                </a:extLst>
              </a:tr>
            </a:tbl>
          </a:graphicData>
        </a:graphic>
      </p:graphicFrame>
      <p:sp>
        <p:nvSpPr>
          <p:cNvPr id="6" name="Rounded Rectangle 6">
            <a:extLst>
              <a:ext uri="{FF2B5EF4-FFF2-40B4-BE49-F238E27FC236}">
                <a16:creationId xmlns:a16="http://schemas.microsoft.com/office/drawing/2014/main" id="{2474754F-9B99-1179-86F5-6B26F5087A47}"/>
              </a:ext>
            </a:extLst>
          </p:cNvPr>
          <p:cNvSpPr/>
          <p:nvPr/>
        </p:nvSpPr>
        <p:spPr>
          <a:xfrm>
            <a:off x="649349" y="2664581"/>
            <a:ext cx="1161866" cy="3403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7">
            <a:extLst>
              <a:ext uri="{FF2B5EF4-FFF2-40B4-BE49-F238E27FC236}">
                <a16:creationId xmlns:a16="http://schemas.microsoft.com/office/drawing/2014/main" id="{02D1343E-9544-023C-100B-F7C1B35BC298}"/>
              </a:ext>
            </a:extLst>
          </p:cNvPr>
          <p:cNvSpPr/>
          <p:nvPr/>
        </p:nvSpPr>
        <p:spPr>
          <a:xfrm>
            <a:off x="1923243" y="2664580"/>
            <a:ext cx="1267300" cy="3403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8">
            <a:extLst>
              <a:ext uri="{FF2B5EF4-FFF2-40B4-BE49-F238E27FC236}">
                <a16:creationId xmlns:a16="http://schemas.microsoft.com/office/drawing/2014/main" id="{55A3DD99-C3D8-10C5-9DD7-1C6B02466618}"/>
              </a:ext>
            </a:extLst>
          </p:cNvPr>
          <p:cNvSpPr/>
          <p:nvPr/>
        </p:nvSpPr>
        <p:spPr>
          <a:xfrm>
            <a:off x="3302572" y="2664580"/>
            <a:ext cx="1267300" cy="3403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Diagonal Corners Rounded 8">
            <a:extLst>
              <a:ext uri="{FF2B5EF4-FFF2-40B4-BE49-F238E27FC236}">
                <a16:creationId xmlns:a16="http://schemas.microsoft.com/office/drawing/2014/main" id="{495B7B01-22E2-8D90-4181-5B945E2CA154}"/>
              </a:ext>
            </a:extLst>
          </p:cNvPr>
          <p:cNvSpPr/>
          <p:nvPr/>
        </p:nvSpPr>
        <p:spPr>
          <a:xfrm>
            <a:off x="7054392" y="1975235"/>
            <a:ext cx="4304588" cy="396240"/>
          </a:xfrm>
          <a:prstGeom prst="round2DiagRect">
            <a:avLst>
              <a:gd name="adj1" fmla="val 30953"/>
              <a:gd name="adj2" fmla="val 0"/>
            </a:avLst>
          </a:prstGeom>
          <a:solidFill>
            <a:srgbClr val="F59603"/>
          </a:solidFill>
          <a:ln w="19050">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Candidate keys</a:t>
            </a:r>
          </a:p>
        </p:txBody>
      </p:sp>
      <p:sp>
        <p:nvSpPr>
          <p:cNvPr id="10" name="Rectangle: Diagonal Corners Rounded 9">
            <a:extLst>
              <a:ext uri="{FF2B5EF4-FFF2-40B4-BE49-F238E27FC236}">
                <a16:creationId xmlns:a16="http://schemas.microsoft.com/office/drawing/2014/main" id="{45938992-81BB-266D-214F-F814B3C2E6A5}"/>
              </a:ext>
            </a:extLst>
          </p:cNvPr>
          <p:cNvSpPr/>
          <p:nvPr/>
        </p:nvSpPr>
        <p:spPr>
          <a:xfrm>
            <a:off x="7054392" y="2496969"/>
            <a:ext cx="4304589" cy="396241"/>
          </a:xfrm>
          <a:prstGeom prst="round2DiagRect">
            <a:avLst>
              <a:gd name="adj1" fmla="val 30953"/>
              <a:gd name="adj2" fmla="val 0"/>
            </a:avLst>
          </a:prstGeom>
          <a:solidFill>
            <a:srgbClr val="F59603"/>
          </a:solidFill>
          <a:ln w="19050">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err="1">
                <a:solidFill>
                  <a:schemeClr val="tx1"/>
                </a:solidFill>
                <a:latin typeface="Arial" panose="020B0604020202020204" pitchFamily="34" charset="0"/>
                <a:cs typeface="Arial" panose="020B0604020202020204" pitchFamily="34" charset="0"/>
              </a:rPr>
              <a:t>PersonID</a:t>
            </a:r>
            <a:r>
              <a:rPr lang="en-US" dirty="0">
                <a:solidFill>
                  <a:schemeClr val="tx1"/>
                </a:solidFill>
                <a:latin typeface="Arial" panose="020B0604020202020204" pitchFamily="34" charset="0"/>
                <a:cs typeface="Arial" panose="020B0604020202020204" pitchFamily="34" charset="0"/>
              </a:rPr>
              <a:t> (simple candidate key)</a:t>
            </a:r>
          </a:p>
        </p:txBody>
      </p:sp>
      <p:sp>
        <p:nvSpPr>
          <p:cNvPr id="11" name="Rectangle: Diagonal Corners Rounded 10">
            <a:extLst>
              <a:ext uri="{FF2B5EF4-FFF2-40B4-BE49-F238E27FC236}">
                <a16:creationId xmlns:a16="http://schemas.microsoft.com/office/drawing/2014/main" id="{3BA97ADF-C350-7A3F-B81A-FF42DF818B99}"/>
              </a:ext>
            </a:extLst>
          </p:cNvPr>
          <p:cNvSpPr/>
          <p:nvPr/>
        </p:nvSpPr>
        <p:spPr>
          <a:xfrm>
            <a:off x="7054392" y="3054275"/>
            <a:ext cx="4304588" cy="594533"/>
          </a:xfrm>
          <a:prstGeom prst="round2DiagRect">
            <a:avLst>
              <a:gd name="adj1" fmla="val 30953"/>
              <a:gd name="adj2" fmla="val 0"/>
            </a:avLst>
          </a:prstGeom>
          <a:solidFill>
            <a:srgbClr val="F59603"/>
          </a:solidFill>
          <a:ln w="19050">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err="1">
                <a:solidFill>
                  <a:schemeClr val="tx1"/>
                </a:solidFill>
                <a:latin typeface="Arial" panose="020B0604020202020204" pitchFamily="34" charset="0"/>
                <a:cs typeface="Arial" panose="020B0604020202020204" pitchFamily="34" charset="0"/>
              </a:rPr>
              <a:t>LastName</a:t>
            </a:r>
            <a:r>
              <a:rPr lang="en-US" dirty="0">
                <a:solidFill>
                  <a:schemeClr val="tx1"/>
                </a:solidFill>
                <a:latin typeface="Arial" panose="020B0604020202020204" pitchFamily="34" charset="0"/>
                <a:cs typeface="Arial" panose="020B0604020202020204" pitchFamily="34" charset="0"/>
              </a:rPr>
              <a:t>, FirstName (composite candidate key)</a:t>
            </a:r>
          </a:p>
        </p:txBody>
      </p:sp>
      <p:sp>
        <p:nvSpPr>
          <p:cNvPr id="13" name="Rectangle: Diagonal Corners Rounded 12">
            <a:extLst>
              <a:ext uri="{FF2B5EF4-FFF2-40B4-BE49-F238E27FC236}">
                <a16:creationId xmlns:a16="http://schemas.microsoft.com/office/drawing/2014/main" id="{A583C88A-40C7-A988-E0BD-209F0F6781D8}"/>
              </a:ext>
            </a:extLst>
          </p:cNvPr>
          <p:cNvSpPr/>
          <p:nvPr/>
        </p:nvSpPr>
        <p:spPr>
          <a:xfrm>
            <a:off x="7054392" y="3936221"/>
            <a:ext cx="4304588" cy="456893"/>
          </a:xfrm>
          <a:prstGeom prst="round2DiagRect">
            <a:avLst>
              <a:gd name="adj1" fmla="val 30953"/>
              <a:gd name="adj2" fmla="val 0"/>
            </a:avLst>
          </a:prstGeom>
          <a:solidFill>
            <a:srgbClr val="F59603"/>
          </a:solidFill>
          <a:ln w="19050">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Primary key</a:t>
            </a:r>
          </a:p>
        </p:txBody>
      </p:sp>
      <p:sp>
        <p:nvSpPr>
          <p:cNvPr id="14" name="Rectangle: Diagonal Corners Rounded 13">
            <a:extLst>
              <a:ext uri="{FF2B5EF4-FFF2-40B4-BE49-F238E27FC236}">
                <a16:creationId xmlns:a16="http://schemas.microsoft.com/office/drawing/2014/main" id="{0F920837-2BB8-BD72-CA86-F2A1198DF245}"/>
              </a:ext>
            </a:extLst>
          </p:cNvPr>
          <p:cNvSpPr/>
          <p:nvPr/>
        </p:nvSpPr>
        <p:spPr>
          <a:xfrm>
            <a:off x="7054392" y="4554179"/>
            <a:ext cx="4304588" cy="456893"/>
          </a:xfrm>
          <a:prstGeom prst="round2DiagRect">
            <a:avLst>
              <a:gd name="adj1" fmla="val 30953"/>
              <a:gd name="adj2" fmla="val 0"/>
            </a:avLst>
          </a:prstGeom>
          <a:solidFill>
            <a:srgbClr val="F59603"/>
          </a:solidFill>
          <a:ln w="19050">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err="1">
                <a:solidFill>
                  <a:schemeClr val="tx1"/>
                </a:solidFill>
                <a:latin typeface="Arial" panose="020B0604020202020204" pitchFamily="34" charset="0"/>
                <a:cs typeface="Arial" panose="020B0604020202020204" pitchFamily="34" charset="0"/>
              </a:rPr>
              <a:t>PersonID</a:t>
            </a:r>
            <a:endParaRPr lang="en-US" dirty="0">
              <a:solidFill>
                <a:schemeClr val="tx1"/>
              </a:solidFill>
              <a:latin typeface="Arial" panose="020B0604020202020204" pitchFamily="34" charset="0"/>
              <a:cs typeface="Arial" panose="020B0604020202020204" pitchFamily="34" charset="0"/>
            </a:endParaRPr>
          </a:p>
        </p:txBody>
      </p:sp>
      <p:sp>
        <p:nvSpPr>
          <p:cNvPr id="12" name="Title 3">
            <a:extLst>
              <a:ext uri="{FF2B5EF4-FFF2-40B4-BE49-F238E27FC236}">
                <a16:creationId xmlns:a16="http://schemas.microsoft.com/office/drawing/2014/main" id="{E1322C4C-5D7A-8D73-92D7-D5E1D31DDBAD}"/>
              </a:ext>
            </a:extLst>
          </p:cNvPr>
          <p:cNvSpPr txBox="1">
            <a:spLocks/>
          </p:cNvSpPr>
          <p:nvPr/>
        </p:nvSpPr>
        <p:spPr>
          <a:xfrm>
            <a:off x="623888" y="749534"/>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How to Choose a Key? </a:t>
            </a:r>
            <a:endParaRPr lang="en-IN" sz="3200" b="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02F4CD03-FCC8-D56A-D56D-CB13C80D07DF}"/>
              </a:ext>
            </a:extLst>
          </p:cNvPr>
          <p:cNvGraphicFramePr>
            <a:graphicFrameLocks noGrp="1"/>
          </p:cNvGraphicFramePr>
          <p:nvPr/>
        </p:nvGraphicFramePr>
        <p:xfrm>
          <a:off x="587375" y="3054275"/>
          <a:ext cx="5724650" cy="365760"/>
        </p:xfrm>
        <a:graphic>
          <a:graphicData uri="http://schemas.openxmlformats.org/drawingml/2006/table">
            <a:tbl>
              <a:tblPr firstRow="1" bandRow="1">
                <a:tableStyleId>{5C22544A-7EE6-4342-B048-85BDC9FD1C3A}</a:tableStyleId>
              </a:tblPr>
              <a:tblGrid>
                <a:gridCol w="1285386">
                  <a:extLst>
                    <a:ext uri="{9D8B030D-6E8A-4147-A177-3AD203B41FA5}">
                      <a16:colId xmlns:a16="http://schemas.microsoft.com/office/drawing/2014/main" val="2425413389"/>
                    </a:ext>
                  </a:extLst>
                </a:gridCol>
                <a:gridCol w="1406769">
                  <a:extLst>
                    <a:ext uri="{9D8B030D-6E8A-4147-A177-3AD203B41FA5}">
                      <a16:colId xmlns:a16="http://schemas.microsoft.com/office/drawing/2014/main" val="3883098133"/>
                    </a:ext>
                  </a:extLst>
                </a:gridCol>
                <a:gridCol w="1381807">
                  <a:extLst>
                    <a:ext uri="{9D8B030D-6E8A-4147-A177-3AD203B41FA5}">
                      <a16:colId xmlns:a16="http://schemas.microsoft.com/office/drawing/2014/main" val="2678703851"/>
                    </a:ext>
                  </a:extLst>
                </a:gridCol>
                <a:gridCol w="1650688">
                  <a:extLst>
                    <a:ext uri="{9D8B030D-6E8A-4147-A177-3AD203B41FA5}">
                      <a16:colId xmlns:a16="http://schemas.microsoft.com/office/drawing/2014/main" val="89789596"/>
                    </a:ext>
                  </a:extLst>
                </a:gridCol>
              </a:tblGrid>
              <a:tr h="331319">
                <a:tc>
                  <a:txBody>
                    <a:bodyPr/>
                    <a:lstStyle/>
                    <a:p>
                      <a:r>
                        <a:rPr lang="en-US" sz="1800" b="0" dirty="0">
                          <a:solidFill>
                            <a:schemeClr val="tx1"/>
                          </a:solidFill>
                          <a:latin typeface="Arial" panose="020B0604020202020204" pitchFamily="34" charset="0"/>
                          <a:cs typeface="Arial" panose="020B0604020202020204" pitchFamily="34" charset="0"/>
                        </a:rPr>
                        <a:t>1</a:t>
                      </a:r>
                    </a:p>
                  </a:txBody>
                  <a:tcPr marL="130442" marR="130442">
                    <a:solidFill>
                      <a:schemeClr val="bg1">
                        <a:lumMod val="8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Smith</a:t>
                      </a:r>
                    </a:p>
                  </a:txBody>
                  <a:tcPr marL="130442" marR="130442">
                    <a:solidFill>
                      <a:schemeClr val="bg1">
                        <a:lumMod val="8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Robert</a:t>
                      </a:r>
                    </a:p>
                  </a:txBody>
                  <a:tcPr marL="130442" marR="130442">
                    <a:solidFill>
                      <a:schemeClr val="bg1">
                        <a:lumMod val="8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01/01/1970</a:t>
                      </a:r>
                    </a:p>
                  </a:txBody>
                  <a:tcPr marL="130442" marR="130442">
                    <a:solidFill>
                      <a:schemeClr val="bg1">
                        <a:lumMod val="85000"/>
                      </a:schemeClr>
                    </a:solidFill>
                  </a:tcPr>
                </a:tc>
                <a:extLst>
                  <a:ext uri="{0D108BD9-81ED-4DB2-BD59-A6C34878D82A}">
                    <a16:rowId xmlns:a16="http://schemas.microsoft.com/office/drawing/2014/main" val="68847042"/>
                  </a:ext>
                </a:extLst>
              </a:tr>
            </a:tbl>
          </a:graphicData>
        </a:graphic>
      </p:graphicFrame>
      <p:graphicFrame>
        <p:nvGraphicFramePr>
          <p:cNvPr id="4" name="Table 3">
            <a:extLst>
              <a:ext uri="{FF2B5EF4-FFF2-40B4-BE49-F238E27FC236}">
                <a16:creationId xmlns:a16="http://schemas.microsoft.com/office/drawing/2014/main" id="{9F4B13C3-1175-FCD5-5ADD-5316CE67FFFA}"/>
              </a:ext>
            </a:extLst>
          </p:cNvPr>
          <p:cNvGraphicFramePr>
            <a:graphicFrameLocks noGrp="1"/>
          </p:cNvGraphicFramePr>
          <p:nvPr/>
        </p:nvGraphicFramePr>
        <p:xfrm>
          <a:off x="587375" y="3420035"/>
          <a:ext cx="5724650" cy="365760"/>
        </p:xfrm>
        <a:graphic>
          <a:graphicData uri="http://schemas.openxmlformats.org/drawingml/2006/table">
            <a:tbl>
              <a:tblPr firstRow="1" bandRow="1">
                <a:tableStyleId>{5C22544A-7EE6-4342-B048-85BDC9FD1C3A}</a:tableStyleId>
              </a:tblPr>
              <a:tblGrid>
                <a:gridCol w="1285386">
                  <a:extLst>
                    <a:ext uri="{9D8B030D-6E8A-4147-A177-3AD203B41FA5}">
                      <a16:colId xmlns:a16="http://schemas.microsoft.com/office/drawing/2014/main" val="89433473"/>
                    </a:ext>
                  </a:extLst>
                </a:gridCol>
                <a:gridCol w="1406769">
                  <a:extLst>
                    <a:ext uri="{9D8B030D-6E8A-4147-A177-3AD203B41FA5}">
                      <a16:colId xmlns:a16="http://schemas.microsoft.com/office/drawing/2014/main" val="457329733"/>
                    </a:ext>
                  </a:extLst>
                </a:gridCol>
                <a:gridCol w="1381807">
                  <a:extLst>
                    <a:ext uri="{9D8B030D-6E8A-4147-A177-3AD203B41FA5}">
                      <a16:colId xmlns:a16="http://schemas.microsoft.com/office/drawing/2014/main" val="1470986437"/>
                    </a:ext>
                  </a:extLst>
                </a:gridCol>
                <a:gridCol w="1650688">
                  <a:extLst>
                    <a:ext uri="{9D8B030D-6E8A-4147-A177-3AD203B41FA5}">
                      <a16:colId xmlns:a16="http://schemas.microsoft.com/office/drawing/2014/main" val="1996530910"/>
                    </a:ext>
                  </a:extLst>
                </a:gridCol>
              </a:tblGrid>
              <a:tr h="331319">
                <a:tc>
                  <a:txBody>
                    <a:bodyPr/>
                    <a:lstStyle/>
                    <a:p>
                      <a:r>
                        <a:rPr lang="en-US" sz="1800" b="0" dirty="0">
                          <a:solidFill>
                            <a:schemeClr val="tx1"/>
                          </a:solidFill>
                          <a:latin typeface="Arial" panose="020B0604020202020204" pitchFamily="34" charset="0"/>
                          <a:cs typeface="Arial" panose="020B0604020202020204" pitchFamily="34" charset="0"/>
                        </a:rPr>
                        <a:t>2</a:t>
                      </a:r>
                    </a:p>
                  </a:txBody>
                  <a:tcPr marL="130442" marR="130442">
                    <a:solidFill>
                      <a:schemeClr val="bg1">
                        <a:lumMod val="6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Jones</a:t>
                      </a:r>
                    </a:p>
                  </a:txBody>
                  <a:tcPr marL="130442" marR="130442">
                    <a:solidFill>
                      <a:schemeClr val="bg1">
                        <a:lumMod val="6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Robert</a:t>
                      </a:r>
                    </a:p>
                  </a:txBody>
                  <a:tcPr marL="130442" marR="130442">
                    <a:solidFill>
                      <a:schemeClr val="bg1">
                        <a:lumMod val="6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01/01/1970</a:t>
                      </a:r>
                    </a:p>
                  </a:txBody>
                  <a:tcPr marL="130442" marR="130442">
                    <a:solidFill>
                      <a:schemeClr val="bg1">
                        <a:lumMod val="65000"/>
                      </a:schemeClr>
                    </a:solidFill>
                  </a:tcPr>
                </a:tc>
                <a:extLst>
                  <a:ext uri="{0D108BD9-81ED-4DB2-BD59-A6C34878D82A}">
                    <a16:rowId xmlns:a16="http://schemas.microsoft.com/office/drawing/2014/main" val="2851843821"/>
                  </a:ext>
                </a:extLst>
              </a:tr>
            </a:tbl>
          </a:graphicData>
        </a:graphic>
      </p:graphicFrame>
      <p:graphicFrame>
        <p:nvGraphicFramePr>
          <p:cNvPr id="15" name="Table 14">
            <a:extLst>
              <a:ext uri="{FF2B5EF4-FFF2-40B4-BE49-F238E27FC236}">
                <a16:creationId xmlns:a16="http://schemas.microsoft.com/office/drawing/2014/main" id="{CDF22C2F-1C34-3B95-A95B-05EDF309969F}"/>
              </a:ext>
            </a:extLst>
          </p:cNvPr>
          <p:cNvGraphicFramePr>
            <a:graphicFrameLocks noGrp="1"/>
          </p:cNvGraphicFramePr>
          <p:nvPr/>
        </p:nvGraphicFramePr>
        <p:xfrm>
          <a:off x="572692" y="3744278"/>
          <a:ext cx="5724650" cy="365760"/>
        </p:xfrm>
        <a:graphic>
          <a:graphicData uri="http://schemas.openxmlformats.org/drawingml/2006/table">
            <a:tbl>
              <a:tblPr firstRow="1" bandRow="1">
                <a:tableStyleId>{5C22544A-7EE6-4342-B048-85BDC9FD1C3A}</a:tableStyleId>
              </a:tblPr>
              <a:tblGrid>
                <a:gridCol w="1285386">
                  <a:extLst>
                    <a:ext uri="{9D8B030D-6E8A-4147-A177-3AD203B41FA5}">
                      <a16:colId xmlns:a16="http://schemas.microsoft.com/office/drawing/2014/main" val="3569427372"/>
                    </a:ext>
                  </a:extLst>
                </a:gridCol>
                <a:gridCol w="1406769">
                  <a:extLst>
                    <a:ext uri="{9D8B030D-6E8A-4147-A177-3AD203B41FA5}">
                      <a16:colId xmlns:a16="http://schemas.microsoft.com/office/drawing/2014/main" val="759137589"/>
                    </a:ext>
                  </a:extLst>
                </a:gridCol>
                <a:gridCol w="1381807">
                  <a:extLst>
                    <a:ext uri="{9D8B030D-6E8A-4147-A177-3AD203B41FA5}">
                      <a16:colId xmlns:a16="http://schemas.microsoft.com/office/drawing/2014/main" val="525524153"/>
                    </a:ext>
                  </a:extLst>
                </a:gridCol>
                <a:gridCol w="1650688">
                  <a:extLst>
                    <a:ext uri="{9D8B030D-6E8A-4147-A177-3AD203B41FA5}">
                      <a16:colId xmlns:a16="http://schemas.microsoft.com/office/drawing/2014/main" val="2862901547"/>
                    </a:ext>
                  </a:extLst>
                </a:gridCol>
              </a:tblGrid>
              <a:tr h="331319">
                <a:tc>
                  <a:txBody>
                    <a:bodyPr/>
                    <a:lstStyle/>
                    <a:p>
                      <a:r>
                        <a:rPr lang="en-US" sz="1800" b="0" dirty="0">
                          <a:solidFill>
                            <a:schemeClr val="tx1"/>
                          </a:solidFill>
                          <a:latin typeface="Arial" panose="020B0604020202020204" pitchFamily="34" charset="0"/>
                          <a:cs typeface="Arial" panose="020B0604020202020204" pitchFamily="34" charset="0"/>
                        </a:rPr>
                        <a:t>4</a:t>
                      </a:r>
                    </a:p>
                  </a:txBody>
                  <a:tcPr marL="130442" marR="130442">
                    <a:solidFill>
                      <a:schemeClr val="bg1">
                        <a:lumMod val="8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Smith</a:t>
                      </a:r>
                    </a:p>
                  </a:txBody>
                  <a:tcPr marL="130442" marR="130442">
                    <a:solidFill>
                      <a:schemeClr val="bg1">
                        <a:lumMod val="8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Henry</a:t>
                      </a:r>
                    </a:p>
                  </a:txBody>
                  <a:tcPr marL="130442" marR="130442">
                    <a:solidFill>
                      <a:schemeClr val="bg1">
                        <a:lumMod val="85000"/>
                      </a:schemeClr>
                    </a:solidFill>
                  </a:tcPr>
                </a:tc>
                <a:tc>
                  <a:txBody>
                    <a:bodyPr/>
                    <a:lstStyle/>
                    <a:p>
                      <a:r>
                        <a:rPr lang="en-US" sz="1800" b="0" dirty="0">
                          <a:solidFill>
                            <a:schemeClr val="tx1"/>
                          </a:solidFill>
                          <a:latin typeface="Arial" panose="020B0604020202020204" pitchFamily="34" charset="0"/>
                          <a:cs typeface="Arial" panose="020B0604020202020204" pitchFamily="34" charset="0"/>
                        </a:rPr>
                        <a:t>01/01/1970</a:t>
                      </a:r>
                    </a:p>
                  </a:txBody>
                  <a:tcPr marL="130442" marR="130442">
                    <a:solidFill>
                      <a:schemeClr val="bg1">
                        <a:lumMod val="85000"/>
                      </a:schemeClr>
                    </a:solidFill>
                  </a:tcPr>
                </a:tc>
                <a:extLst>
                  <a:ext uri="{0D108BD9-81ED-4DB2-BD59-A6C34878D82A}">
                    <a16:rowId xmlns:a16="http://schemas.microsoft.com/office/drawing/2014/main" val="1728335788"/>
                  </a:ext>
                </a:extLst>
              </a:tr>
            </a:tbl>
          </a:graphicData>
        </a:graphic>
      </p:graphicFrame>
      <p:graphicFrame>
        <p:nvGraphicFramePr>
          <p:cNvPr id="16" name="Table 15">
            <a:extLst>
              <a:ext uri="{FF2B5EF4-FFF2-40B4-BE49-F238E27FC236}">
                <a16:creationId xmlns:a16="http://schemas.microsoft.com/office/drawing/2014/main" id="{21388029-4C2B-7882-0EFB-884291C78941}"/>
              </a:ext>
            </a:extLst>
          </p:cNvPr>
          <p:cNvGraphicFramePr>
            <a:graphicFrameLocks noGrp="1"/>
          </p:cNvGraphicFramePr>
          <p:nvPr/>
        </p:nvGraphicFramePr>
        <p:xfrm>
          <a:off x="580034" y="4115804"/>
          <a:ext cx="5724650" cy="365760"/>
        </p:xfrm>
        <a:graphic>
          <a:graphicData uri="http://schemas.openxmlformats.org/drawingml/2006/table">
            <a:tbl>
              <a:tblPr firstRow="1" bandRow="1">
                <a:tableStyleId>{5C22544A-7EE6-4342-B048-85BDC9FD1C3A}</a:tableStyleId>
              </a:tblPr>
              <a:tblGrid>
                <a:gridCol w="1285386">
                  <a:extLst>
                    <a:ext uri="{9D8B030D-6E8A-4147-A177-3AD203B41FA5}">
                      <a16:colId xmlns:a16="http://schemas.microsoft.com/office/drawing/2014/main" val="2949765901"/>
                    </a:ext>
                  </a:extLst>
                </a:gridCol>
                <a:gridCol w="1406769">
                  <a:extLst>
                    <a:ext uri="{9D8B030D-6E8A-4147-A177-3AD203B41FA5}">
                      <a16:colId xmlns:a16="http://schemas.microsoft.com/office/drawing/2014/main" val="2694911461"/>
                    </a:ext>
                  </a:extLst>
                </a:gridCol>
                <a:gridCol w="1381807">
                  <a:extLst>
                    <a:ext uri="{9D8B030D-6E8A-4147-A177-3AD203B41FA5}">
                      <a16:colId xmlns:a16="http://schemas.microsoft.com/office/drawing/2014/main" val="2960590256"/>
                    </a:ext>
                  </a:extLst>
                </a:gridCol>
                <a:gridCol w="1650688">
                  <a:extLst>
                    <a:ext uri="{9D8B030D-6E8A-4147-A177-3AD203B41FA5}">
                      <a16:colId xmlns:a16="http://schemas.microsoft.com/office/drawing/2014/main" val="761279739"/>
                    </a:ext>
                  </a:extLst>
                </a:gridCol>
              </a:tblGrid>
              <a:tr h="331319">
                <a:tc>
                  <a:txBody>
                    <a:bodyPr/>
                    <a:lstStyle/>
                    <a:p>
                      <a:r>
                        <a:rPr lang="en-US" sz="1800" dirty="0">
                          <a:solidFill>
                            <a:schemeClr val="tx1"/>
                          </a:solidFill>
                          <a:latin typeface="Arial" panose="020B0604020202020204" pitchFamily="34" charset="0"/>
                          <a:cs typeface="Arial" panose="020B0604020202020204" pitchFamily="34" charset="0"/>
                        </a:rPr>
                        <a:t>5</a:t>
                      </a:r>
                    </a:p>
                  </a:txBody>
                  <a:tcPr marL="130442" marR="130442">
                    <a:solidFill>
                      <a:schemeClr val="bg1">
                        <a:lumMod val="65000"/>
                      </a:schemeClr>
                    </a:solidFill>
                  </a:tcPr>
                </a:tc>
                <a:tc>
                  <a:txBody>
                    <a:bodyPr/>
                    <a:lstStyle/>
                    <a:p>
                      <a:r>
                        <a:rPr lang="en-US" sz="1800" dirty="0">
                          <a:solidFill>
                            <a:schemeClr val="tx1"/>
                          </a:solidFill>
                          <a:latin typeface="Arial" panose="020B0604020202020204" pitchFamily="34" charset="0"/>
                          <a:cs typeface="Arial" panose="020B0604020202020204" pitchFamily="34" charset="0"/>
                        </a:rPr>
                        <a:t>Jones</a:t>
                      </a:r>
                    </a:p>
                  </a:txBody>
                  <a:tcPr marL="130442" marR="130442">
                    <a:solidFill>
                      <a:schemeClr val="bg1">
                        <a:lumMod val="65000"/>
                      </a:schemeClr>
                    </a:solidFill>
                  </a:tcPr>
                </a:tc>
                <a:tc>
                  <a:txBody>
                    <a:bodyPr/>
                    <a:lstStyle/>
                    <a:p>
                      <a:r>
                        <a:rPr lang="en-US" sz="1800" dirty="0">
                          <a:solidFill>
                            <a:schemeClr val="tx1"/>
                          </a:solidFill>
                          <a:latin typeface="Arial" panose="020B0604020202020204" pitchFamily="34" charset="0"/>
                          <a:cs typeface="Arial" panose="020B0604020202020204" pitchFamily="34" charset="0"/>
                        </a:rPr>
                        <a:t>Henry</a:t>
                      </a:r>
                    </a:p>
                  </a:txBody>
                  <a:tcPr marL="130442" marR="130442">
                    <a:solidFill>
                      <a:schemeClr val="bg1">
                        <a:lumMod val="65000"/>
                      </a:schemeClr>
                    </a:solidFill>
                  </a:tcPr>
                </a:tc>
                <a:tc>
                  <a:txBody>
                    <a:bodyPr/>
                    <a:lstStyle/>
                    <a:p>
                      <a:r>
                        <a:rPr lang="en-US" sz="1800" dirty="0">
                          <a:solidFill>
                            <a:schemeClr val="tx1"/>
                          </a:solidFill>
                          <a:latin typeface="Arial" panose="020B0604020202020204" pitchFamily="34" charset="0"/>
                          <a:cs typeface="Arial" panose="020B0604020202020204" pitchFamily="34" charset="0"/>
                        </a:rPr>
                        <a:t>01/01/1970</a:t>
                      </a:r>
                    </a:p>
                  </a:txBody>
                  <a:tcPr marL="130442" marR="130442">
                    <a:solidFill>
                      <a:schemeClr val="bg1">
                        <a:lumMod val="65000"/>
                      </a:schemeClr>
                    </a:solidFill>
                  </a:tcPr>
                </a:tc>
                <a:extLst>
                  <a:ext uri="{0D108BD9-81ED-4DB2-BD59-A6C34878D82A}">
                    <a16:rowId xmlns:a16="http://schemas.microsoft.com/office/drawing/2014/main" val="2018871752"/>
                  </a:ext>
                </a:extLst>
              </a:tr>
            </a:tbl>
          </a:graphicData>
        </a:graphic>
      </p:graphicFrame>
    </p:spTree>
    <p:extLst>
      <p:ext uri="{BB962C8B-B14F-4D97-AF65-F5344CB8AC3E}">
        <p14:creationId xmlns:p14="http://schemas.microsoft.com/office/powerpoint/2010/main" val="285945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45622AC-205D-E4A6-687A-31423947C173}"/>
              </a:ext>
            </a:extLst>
          </p:cNvPr>
          <p:cNvSpPr/>
          <p:nvPr/>
        </p:nvSpPr>
        <p:spPr>
          <a:xfrm>
            <a:off x="635727" y="2509170"/>
            <a:ext cx="1777273" cy="364433"/>
          </a:xfrm>
          <a:prstGeom prst="roundRect">
            <a:avLst>
              <a:gd name="adj" fmla="val 26726"/>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spcBef>
                <a:spcPts val="600"/>
              </a:spcBef>
            </a:pPr>
            <a:r>
              <a:rPr lang="en-US" dirty="0">
                <a:solidFill>
                  <a:schemeClr val="tx1"/>
                </a:solidFill>
                <a:latin typeface="Arial" panose="020B0604020202020204" pitchFamily="34" charset="0"/>
                <a:cs typeface="Arial" panose="020B0604020202020204" pitchFamily="34" charset="0"/>
              </a:rPr>
              <a:t>Assumptions:</a:t>
            </a:r>
          </a:p>
        </p:txBody>
      </p:sp>
      <p:grpSp>
        <p:nvGrpSpPr>
          <p:cNvPr id="13" name="Group 12">
            <a:extLst>
              <a:ext uri="{FF2B5EF4-FFF2-40B4-BE49-F238E27FC236}">
                <a16:creationId xmlns:a16="http://schemas.microsoft.com/office/drawing/2014/main" id="{3CDB3469-CA95-8348-C682-0385205F5F1E}"/>
              </a:ext>
            </a:extLst>
          </p:cNvPr>
          <p:cNvGrpSpPr/>
          <p:nvPr/>
        </p:nvGrpSpPr>
        <p:grpSpPr>
          <a:xfrm>
            <a:off x="2413000" y="2309248"/>
            <a:ext cx="7301948" cy="1758872"/>
            <a:chOff x="1945331" y="3175970"/>
            <a:chExt cx="7301948" cy="1758872"/>
          </a:xfrm>
        </p:grpSpPr>
        <p:sp>
          <p:nvSpPr>
            <p:cNvPr id="8" name="Rectangle: Rounded Corners 7">
              <a:extLst>
                <a:ext uri="{FF2B5EF4-FFF2-40B4-BE49-F238E27FC236}">
                  <a16:creationId xmlns:a16="http://schemas.microsoft.com/office/drawing/2014/main" id="{DEC5D36C-EADA-39FF-3381-02546FC4CBAF}"/>
                </a:ext>
              </a:extLst>
            </p:cNvPr>
            <p:cNvSpPr/>
            <p:nvPr/>
          </p:nvSpPr>
          <p:spPr>
            <a:xfrm>
              <a:off x="2198685" y="3175970"/>
              <a:ext cx="7048593" cy="1758872"/>
            </a:xfrm>
            <a:prstGeom prst="roundRect">
              <a:avLst>
                <a:gd name="adj" fmla="val 12058"/>
              </a:avLst>
            </a:prstGeom>
            <a:solidFill>
              <a:srgbClr val="FDF8F4"/>
            </a:solidFill>
            <a:ln w="38100">
              <a:solidFill>
                <a:srgbClr val="F59603"/>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lvl="1">
                <a:spcBef>
                  <a:spcPts val="600"/>
                </a:spcBef>
              </a:pPr>
              <a:endParaRPr lang="en-US"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AB4DEC7-4841-A0F8-5ED5-F3F67E20CE2F}"/>
                </a:ext>
              </a:extLst>
            </p:cNvPr>
            <p:cNvSpPr txBox="1"/>
            <p:nvPr/>
          </p:nvSpPr>
          <p:spPr>
            <a:xfrm>
              <a:off x="1945331" y="3217577"/>
              <a:ext cx="7301948" cy="1708160"/>
            </a:xfrm>
            <a:prstGeom prst="rect">
              <a:avLst/>
            </a:prstGeom>
            <a:noFill/>
          </p:spPr>
          <p:txBody>
            <a:bodyPr wrap="square">
              <a:spAutoFit/>
            </a:bodyPr>
            <a:lstStyle/>
            <a:p>
              <a:pPr marL="360000" lvl="1">
                <a:spcBef>
                  <a:spcPts val="600"/>
                </a:spcBef>
              </a:pPr>
              <a:r>
                <a:rPr lang="en-US" dirty="0" err="1">
                  <a:solidFill>
                    <a:schemeClr val="tx1"/>
                  </a:solidFill>
                  <a:latin typeface="Arial" panose="020B0604020202020204" pitchFamily="34" charset="0"/>
                  <a:cs typeface="Arial" panose="020B0604020202020204" pitchFamily="34" charset="0"/>
                </a:rPr>
                <a:t>Empno</a:t>
              </a:r>
              <a:r>
                <a:rPr lang="en-US" dirty="0">
                  <a:solidFill>
                    <a:schemeClr val="tx1"/>
                  </a:solidFill>
                  <a:latin typeface="Arial" panose="020B0604020202020204" pitchFamily="34" charset="0"/>
                  <a:cs typeface="Arial" panose="020B0604020202020204" pitchFamily="34" charset="0"/>
                </a:rPr>
                <a:t> for each employee is different</a:t>
              </a:r>
            </a:p>
            <a:p>
              <a:pPr marL="360000" lvl="1">
                <a:spcBef>
                  <a:spcPts val="600"/>
                </a:spcBef>
              </a:pPr>
              <a:r>
                <a:rPr lang="en-US" dirty="0">
                  <a:solidFill>
                    <a:schemeClr val="tx1"/>
                  </a:solidFill>
                  <a:latin typeface="Arial" panose="020B0604020202020204" pitchFamily="34" charset="0"/>
                  <a:cs typeface="Arial" panose="020B0604020202020204" pitchFamily="34" charset="0"/>
                </a:rPr>
                <a:t>Email for each employee is different</a:t>
              </a:r>
            </a:p>
            <a:p>
              <a:pPr marL="360000" lvl="1">
                <a:spcBef>
                  <a:spcPts val="600"/>
                </a:spcBef>
              </a:pPr>
              <a:r>
                <a:rPr lang="en-US" dirty="0" err="1">
                  <a:solidFill>
                    <a:schemeClr val="tx1"/>
                  </a:solidFill>
                  <a:latin typeface="Arial" panose="020B0604020202020204" pitchFamily="34" charset="0"/>
                  <a:cs typeface="Arial" panose="020B0604020202020204" pitchFamily="34" charset="0"/>
                </a:rPr>
                <a:t>PhoneNo</a:t>
              </a:r>
              <a:r>
                <a:rPr lang="en-US" dirty="0">
                  <a:solidFill>
                    <a:schemeClr val="tx1"/>
                  </a:solidFill>
                  <a:latin typeface="Arial" panose="020B0604020202020204" pitchFamily="34" charset="0"/>
                  <a:cs typeface="Arial" panose="020B0604020202020204" pitchFamily="34" charset="0"/>
                </a:rPr>
                <a:t> for each employee is different</a:t>
              </a:r>
            </a:p>
            <a:p>
              <a:pPr marL="360000" lvl="1">
                <a:spcBef>
                  <a:spcPts val="600"/>
                </a:spcBef>
              </a:pPr>
              <a:r>
                <a:rPr lang="en-US" dirty="0">
                  <a:solidFill>
                    <a:schemeClr val="tx1"/>
                  </a:solidFill>
                  <a:latin typeface="Arial" panose="020B0604020202020204" pitchFamily="34" charset="0"/>
                  <a:cs typeface="Arial" panose="020B0604020202020204" pitchFamily="34" charset="0"/>
                </a:rPr>
                <a:t>Combination of FirstName and </a:t>
              </a:r>
              <a:r>
                <a:rPr lang="en-US" dirty="0" err="1">
                  <a:solidFill>
                    <a:schemeClr val="tx1"/>
                  </a:solidFill>
                  <a:latin typeface="Arial" panose="020B0604020202020204" pitchFamily="34" charset="0"/>
                  <a:cs typeface="Arial" panose="020B0604020202020204" pitchFamily="34" charset="0"/>
                </a:rPr>
                <a:t>LastName</a:t>
              </a:r>
              <a:r>
                <a:rPr lang="en-US" dirty="0">
                  <a:solidFill>
                    <a:schemeClr val="tx1"/>
                  </a:solidFill>
                  <a:latin typeface="Arial" panose="020B0604020202020204" pitchFamily="34" charset="0"/>
                  <a:cs typeface="Arial" panose="020B0604020202020204" pitchFamily="34" charset="0"/>
                </a:rPr>
                <a:t> for each employee is different </a:t>
              </a:r>
            </a:p>
          </p:txBody>
        </p:sp>
      </p:grpSp>
      <p:grpSp>
        <p:nvGrpSpPr>
          <p:cNvPr id="3" name="Group 2">
            <a:extLst>
              <a:ext uri="{FF2B5EF4-FFF2-40B4-BE49-F238E27FC236}">
                <a16:creationId xmlns:a16="http://schemas.microsoft.com/office/drawing/2014/main" id="{2CD63261-99DF-AD4E-A371-0F4254E00ABE}"/>
              </a:ext>
            </a:extLst>
          </p:cNvPr>
          <p:cNvGrpSpPr/>
          <p:nvPr/>
        </p:nvGrpSpPr>
        <p:grpSpPr>
          <a:xfrm>
            <a:off x="2424839" y="1620302"/>
            <a:ext cx="7048593" cy="430500"/>
            <a:chOff x="2424839" y="1620302"/>
            <a:chExt cx="7048593" cy="430500"/>
          </a:xfrm>
        </p:grpSpPr>
        <p:sp>
          <p:nvSpPr>
            <p:cNvPr id="5" name="Rectangle: Rounded Corners 4">
              <a:extLst>
                <a:ext uri="{FF2B5EF4-FFF2-40B4-BE49-F238E27FC236}">
                  <a16:creationId xmlns:a16="http://schemas.microsoft.com/office/drawing/2014/main" id="{F6ED11DE-3574-DD7B-A390-8FCA92E2EB81}"/>
                </a:ext>
              </a:extLst>
            </p:cNvPr>
            <p:cNvSpPr/>
            <p:nvPr/>
          </p:nvSpPr>
          <p:spPr>
            <a:xfrm>
              <a:off x="2647908" y="1620302"/>
              <a:ext cx="6406425" cy="430500"/>
            </a:xfrm>
            <a:prstGeom prst="roundRect">
              <a:avLst>
                <a:gd name="adj" fmla="val 26251"/>
              </a:avLst>
            </a:prstGeom>
            <a:solidFill>
              <a:srgbClr val="FDF8F4"/>
            </a:solidFill>
            <a:ln w="38100">
              <a:solidFill>
                <a:srgbClr val="F59603"/>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lvl="1">
                <a:spcBef>
                  <a:spcPts val="600"/>
                </a:spcBef>
              </a:pPr>
              <a:endParaRPr lang="en-US"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8FAACAC-3E9F-D11C-A708-C5A697E57291}"/>
                </a:ext>
              </a:extLst>
            </p:cNvPr>
            <p:cNvSpPr txBox="1"/>
            <p:nvPr/>
          </p:nvSpPr>
          <p:spPr>
            <a:xfrm>
              <a:off x="2424839" y="1667437"/>
              <a:ext cx="7048593" cy="369332"/>
            </a:xfrm>
            <a:prstGeom prst="rect">
              <a:avLst/>
            </a:prstGeom>
            <a:noFill/>
          </p:spPr>
          <p:txBody>
            <a:bodyPr wrap="square">
              <a:spAutoFit/>
            </a:bodyPr>
            <a:lstStyle/>
            <a:p>
              <a:pPr marL="360000" lvl="1">
                <a:spcBef>
                  <a:spcPts val="600"/>
                </a:spcBef>
              </a:pPr>
              <a:r>
                <a:rPr lang="en-US" dirty="0">
                  <a:solidFill>
                    <a:sysClr val="windowText" lastClr="000000"/>
                  </a:solidFill>
                  <a:latin typeface="Arial" panose="020B0604020202020204" pitchFamily="34" charset="0"/>
                  <a:cs typeface="Arial" panose="020B0604020202020204" pitchFamily="34" charset="0"/>
                </a:rPr>
                <a:t>Employee (</a:t>
              </a:r>
              <a:r>
                <a:rPr lang="en-US" dirty="0" err="1">
                  <a:solidFill>
                    <a:sysClr val="windowText" lastClr="000000"/>
                  </a:solidFill>
                  <a:latin typeface="Arial" panose="020B0604020202020204" pitchFamily="34" charset="0"/>
                  <a:cs typeface="Arial" panose="020B0604020202020204" pitchFamily="34" charset="0"/>
                </a:rPr>
                <a:t>Empno</a:t>
              </a:r>
              <a:r>
                <a:rPr lang="en-US" dirty="0">
                  <a:solidFill>
                    <a:sysClr val="windowText" lastClr="000000"/>
                  </a:solidFill>
                  <a:latin typeface="Arial" panose="020B0604020202020204" pitchFamily="34" charset="0"/>
                  <a:cs typeface="Arial" panose="020B0604020202020204" pitchFamily="34" charset="0"/>
                </a:rPr>
                <a:t>, FirstName, </a:t>
              </a:r>
              <a:r>
                <a:rPr lang="en-US" dirty="0" err="1">
                  <a:solidFill>
                    <a:sysClr val="windowText" lastClr="000000"/>
                  </a:solidFill>
                  <a:latin typeface="Arial" panose="020B0604020202020204" pitchFamily="34" charset="0"/>
                  <a:cs typeface="Arial" panose="020B0604020202020204" pitchFamily="34" charset="0"/>
                </a:rPr>
                <a:t>LastName</a:t>
              </a:r>
              <a:r>
                <a:rPr lang="en-US" dirty="0">
                  <a:solidFill>
                    <a:sysClr val="windowText" lastClr="000000"/>
                  </a:solidFill>
                  <a:latin typeface="Arial" panose="020B0604020202020204" pitchFamily="34" charset="0"/>
                  <a:cs typeface="Arial" panose="020B0604020202020204" pitchFamily="34" charset="0"/>
                </a:rPr>
                <a:t>, Email, </a:t>
              </a:r>
              <a:r>
                <a:rPr lang="en-US" dirty="0" err="1">
                  <a:solidFill>
                    <a:sysClr val="windowText" lastClr="000000"/>
                  </a:solidFill>
                  <a:latin typeface="Arial" panose="020B0604020202020204" pitchFamily="34" charset="0"/>
                  <a:cs typeface="Arial" panose="020B0604020202020204" pitchFamily="34" charset="0"/>
                </a:rPr>
                <a:t>PhoneNo</a:t>
              </a:r>
              <a:r>
                <a:rPr lang="en-US" dirty="0">
                  <a:solidFill>
                    <a:sysClr val="windowText" lastClr="000000"/>
                  </a:solidFill>
                  <a:latin typeface="Arial" panose="020B0604020202020204" pitchFamily="34" charset="0"/>
                  <a:cs typeface="Arial" panose="020B0604020202020204" pitchFamily="34" charset="0"/>
                </a:rPr>
                <a:t>) </a:t>
              </a:r>
            </a:p>
          </p:txBody>
        </p:sp>
      </p:grpSp>
      <p:grpSp>
        <p:nvGrpSpPr>
          <p:cNvPr id="24" name="Group 23">
            <a:extLst>
              <a:ext uri="{FF2B5EF4-FFF2-40B4-BE49-F238E27FC236}">
                <a16:creationId xmlns:a16="http://schemas.microsoft.com/office/drawing/2014/main" id="{6B89EF75-8A87-0CD1-A856-4C415E4C2C5D}"/>
              </a:ext>
            </a:extLst>
          </p:cNvPr>
          <p:cNvGrpSpPr/>
          <p:nvPr/>
        </p:nvGrpSpPr>
        <p:grpSpPr>
          <a:xfrm>
            <a:off x="2779886" y="4274047"/>
            <a:ext cx="6236346" cy="646331"/>
            <a:chOff x="2464527" y="4314267"/>
            <a:chExt cx="6236346" cy="646331"/>
          </a:xfrm>
        </p:grpSpPr>
        <p:sp>
          <p:nvSpPr>
            <p:cNvPr id="14" name="Rectangle: Rounded Corners 13">
              <a:extLst>
                <a:ext uri="{FF2B5EF4-FFF2-40B4-BE49-F238E27FC236}">
                  <a16:creationId xmlns:a16="http://schemas.microsoft.com/office/drawing/2014/main" id="{F24B5936-6B93-8819-3873-975910D0320F}"/>
                </a:ext>
              </a:extLst>
            </p:cNvPr>
            <p:cNvSpPr/>
            <p:nvPr/>
          </p:nvSpPr>
          <p:spPr>
            <a:xfrm>
              <a:off x="3204758" y="4319451"/>
              <a:ext cx="5496115" cy="557349"/>
            </a:xfrm>
            <a:prstGeom prst="roundRect">
              <a:avLst>
                <a:gd name="adj" fmla="val 10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02582A34-D09F-08BA-A98C-FD31967F30A6}"/>
                </a:ext>
              </a:extLst>
            </p:cNvPr>
            <p:cNvSpPr/>
            <p:nvPr/>
          </p:nvSpPr>
          <p:spPr>
            <a:xfrm>
              <a:off x="2464527" y="4319451"/>
              <a:ext cx="1436914" cy="557349"/>
            </a:xfrm>
            <a:prstGeom prst="roundRect">
              <a:avLst>
                <a:gd name="adj" fmla="val 10667"/>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Candidate key:</a:t>
              </a:r>
              <a:endParaRPr lang="en-IN"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5D82591-DE47-CA6C-436D-AD2496D93D35}"/>
                </a:ext>
              </a:extLst>
            </p:cNvPr>
            <p:cNvSpPr txBox="1"/>
            <p:nvPr/>
          </p:nvSpPr>
          <p:spPr>
            <a:xfrm>
              <a:off x="3901441" y="4314267"/>
              <a:ext cx="451974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Empno</a:t>
              </a:r>
              <a:r>
                <a:rPr lang="en-US" dirty="0">
                  <a:latin typeface="Arial" panose="020B0604020202020204" pitchFamily="34" charset="0"/>
                  <a:cs typeface="Arial" panose="020B0604020202020204" pitchFamily="34" charset="0"/>
                </a:rPr>
                <a:t>}, {Email}, {</a:t>
              </a:r>
              <a:r>
                <a:rPr lang="en-US" dirty="0" err="1">
                  <a:latin typeface="Arial" panose="020B0604020202020204" pitchFamily="34" charset="0"/>
                  <a:cs typeface="Arial" panose="020B0604020202020204" pitchFamily="34" charset="0"/>
                </a:rPr>
                <a:t>PhoneNo</a:t>
              </a:r>
              <a:r>
                <a:rPr lang="en-US" dirty="0">
                  <a:latin typeface="Arial" panose="020B0604020202020204" pitchFamily="34" charset="0"/>
                  <a:cs typeface="Arial" panose="020B0604020202020204" pitchFamily="34" charset="0"/>
                </a:rPr>
                <a:t>}, {FirstName,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58D26C78-993C-3423-ACC7-A2E231C9CB87}"/>
              </a:ext>
            </a:extLst>
          </p:cNvPr>
          <p:cNvGrpSpPr/>
          <p:nvPr/>
        </p:nvGrpSpPr>
        <p:grpSpPr>
          <a:xfrm>
            <a:off x="2779886" y="4954988"/>
            <a:ext cx="6236346" cy="557349"/>
            <a:chOff x="2464527" y="5021510"/>
            <a:chExt cx="6236346" cy="557349"/>
          </a:xfrm>
        </p:grpSpPr>
        <p:sp>
          <p:nvSpPr>
            <p:cNvPr id="18" name="Rectangle: Rounded Corners 17">
              <a:extLst>
                <a:ext uri="{FF2B5EF4-FFF2-40B4-BE49-F238E27FC236}">
                  <a16:creationId xmlns:a16="http://schemas.microsoft.com/office/drawing/2014/main" id="{F4A857B1-B5B4-3816-D0BF-12A8A7D27B26}"/>
                </a:ext>
              </a:extLst>
            </p:cNvPr>
            <p:cNvSpPr/>
            <p:nvPr/>
          </p:nvSpPr>
          <p:spPr>
            <a:xfrm>
              <a:off x="3204758" y="5021510"/>
              <a:ext cx="5496115" cy="557349"/>
            </a:xfrm>
            <a:prstGeom prst="roundRect">
              <a:avLst>
                <a:gd name="adj" fmla="val 10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D3EB5383-382F-8CC2-50E6-DF81B4A28B73}"/>
                </a:ext>
              </a:extLst>
            </p:cNvPr>
            <p:cNvSpPr/>
            <p:nvPr/>
          </p:nvSpPr>
          <p:spPr>
            <a:xfrm>
              <a:off x="2464527" y="5021510"/>
              <a:ext cx="1436914" cy="557349"/>
            </a:xfrm>
            <a:prstGeom prst="roundRect">
              <a:avLst>
                <a:gd name="adj" fmla="val 10667"/>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Primary key:</a:t>
              </a:r>
              <a:endParaRPr lang="en-IN"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07B168CE-9E34-AAE3-9B39-C0908F9A4071}"/>
                </a:ext>
              </a:extLst>
            </p:cNvPr>
            <p:cNvSpPr txBox="1"/>
            <p:nvPr/>
          </p:nvSpPr>
          <p:spPr>
            <a:xfrm>
              <a:off x="3901441" y="5142210"/>
              <a:ext cx="4519748" cy="369332"/>
            </a:xfrm>
            <a:prstGeom prst="rect">
              <a:avLst/>
            </a:prstGeom>
            <a:noFill/>
          </p:spPr>
          <p:txBody>
            <a:bodyPr wrap="square">
              <a:spAutoFit/>
            </a:bodyPr>
            <a:lstStyle/>
            <a:p>
              <a:pPr marL="0" indent="0">
                <a:spcBef>
                  <a:spcPts val="600"/>
                </a:spcBef>
                <a:buNone/>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Empno</a:t>
              </a:r>
              <a:r>
                <a:rPr lang="en-US" dirty="0">
                  <a:latin typeface="Arial" panose="020B0604020202020204" pitchFamily="34" charset="0"/>
                  <a:cs typeface="Arial" panose="020B0604020202020204" pitchFamily="34" charset="0"/>
                </a:rPr>
                <a:t>}</a:t>
              </a:r>
            </a:p>
          </p:txBody>
        </p:sp>
      </p:grpSp>
      <p:grpSp>
        <p:nvGrpSpPr>
          <p:cNvPr id="26" name="Group 25">
            <a:extLst>
              <a:ext uri="{FF2B5EF4-FFF2-40B4-BE49-F238E27FC236}">
                <a16:creationId xmlns:a16="http://schemas.microsoft.com/office/drawing/2014/main" id="{094A68DA-DE89-0924-0720-C179B0BAB16E}"/>
              </a:ext>
            </a:extLst>
          </p:cNvPr>
          <p:cNvGrpSpPr/>
          <p:nvPr/>
        </p:nvGrpSpPr>
        <p:grpSpPr>
          <a:xfrm>
            <a:off x="2779886" y="5630746"/>
            <a:ext cx="6693546" cy="557349"/>
            <a:chOff x="2464527" y="5670966"/>
            <a:chExt cx="6693546" cy="557349"/>
          </a:xfrm>
        </p:grpSpPr>
        <p:sp>
          <p:nvSpPr>
            <p:cNvPr id="21" name="Rectangle: Rounded Corners 20">
              <a:extLst>
                <a:ext uri="{FF2B5EF4-FFF2-40B4-BE49-F238E27FC236}">
                  <a16:creationId xmlns:a16="http://schemas.microsoft.com/office/drawing/2014/main" id="{E75AB05C-6B9A-4C29-A28A-CECF4EA4ECFF}"/>
                </a:ext>
              </a:extLst>
            </p:cNvPr>
            <p:cNvSpPr/>
            <p:nvPr/>
          </p:nvSpPr>
          <p:spPr>
            <a:xfrm>
              <a:off x="3204758" y="5670966"/>
              <a:ext cx="5496115" cy="557349"/>
            </a:xfrm>
            <a:prstGeom prst="roundRect">
              <a:avLst>
                <a:gd name="adj" fmla="val 10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22" name="Rectangle: Rounded Corners 21">
              <a:extLst>
                <a:ext uri="{FF2B5EF4-FFF2-40B4-BE49-F238E27FC236}">
                  <a16:creationId xmlns:a16="http://schemas.microsoft.com/office/drawing/2014/main" id="{BD88E5F6-3211-0503-71F8-F8CED7FA2F28}"/>
                </a:ext>
              </a:extLst>
            </p:cNvPr>
            <p:cNvSpPr/>
            <p:nvPr/>
          </p:nvSpPr>
          <p:spPr>
            <a:xfrm>
              <a:off x="2464527" y="5670966"/>
              <a:ext cx="1436914" cy="557349"/>
            </a:xfrm>
            <a:prstGeom prst="roundRect">
              <a:avLst>
                <a:gd name="adj" fmla="val 10667"/>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Alternate Key:</a:t>
              </a:r>
              <a:endParaRPr lang="en-IN"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5ECEE216-A65C-484C-F9EB-8B68CA306588}"/>
                </a:ext>
              </a:extLst>
            </p:cNvPr>
            <p:cNvSpPr txBox="1"/>
            <p:nvPr/>
          </p:nvSpPr>
          <p:spPr>
            <a:xfrm>
              <a:off x="3901441" y="5791666"/>
              <a:ext cx="5256632" cy="369332"/>
            </a:xfrm>
            <a:prstGeom prst="rect">
              <a:avLst/>
            </a:prstGeom>
            <a:noFill/>
          </p:spPr>
          <p:txBody>
            <a:bodyPr wrap="square">
              <a:spAutoFit/>
            </a:bodyPr>
            <a:lstStyle/>
            <a:p>
              <a:pPr marL="0" indent="0">
                <a:spcBef>
                  <a:spcPts val="600"/>
                </a:spcBef>
                <a:buNone/>
              </a:pPr>
              <a:r>
                <a:rPr lang="en-US" dirty="0">
                  <a:latin typeface="Arial" panose="020B0604020202020204" pitchFamily="34" charset="0"/>
                  <a:cs typeface="Arial" panose="020B0604020202020204" pitchFamily="34" charset="0"/>
                </a:rPr>
                <a:t>{Email}, {</a:t>
              </a:r>
              <a:r>
                <a:rPr lang="en-US" dirty="0" err="1">
                  <a:latin typeface="Arial" panose="020B0604020202020204" pitchFamily="34" charset="0"/>
                  <a:cs typeface="Arial" panose="020B0604020202020204" pitchFamily="34" charset="0"/>
                </a:rPr>
                <a:t>PhoneNo</a:t>
              </a:r>
              <a:r>
                <a:rPr lang="en-US" dirty="0">
                  <a:latin typeface="Arial" panose="020B0604020202020204" pitchFamily="34" charset="0"/>
                  <a:cs typeface="Arial" panose="020B0604020202020204" pitchFamily="34" charset="0"/>
                </a:rPr>
                <a:t>}, {FirstName,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a:t>
              </a:r>
            </a:p>
          </p:txBody>
        </p:sp>
      </p:grpSp>
      <p:grpSp>
        <p:nvGrpSpPr>
          <p:cNvPr id="2" name="Group 1">
            <a:extLst>
              <a:ext uri="{FF2B5EF4-FFF2-40B4-BE49-F238E27FC236}">
                <a16:creationId xmlns:a16="http://schemas.microsoft.com/office/drawing/2014/main" id="{5EE6C2B0-A12B-B493-CA34-98CA41B9F9E3}"/>
              </a:ext>
            </a:extLst>
          </p:cNvPr>
          <p:cNvGrpSpPr/>
          <p:nvPr/>
        </p:nvGrpSpPr>
        <p:grpSpPr>
          <a:xfrm>
            <a:off x="635727" y="1446204"/>
            <a:ext cx="10856494" cy="2456272"/>
            <a:chOff x="635727" y="1446204"/>
            <a:chExt cx="10856494" cy="2456272"/>
          </a:xfrm>
        </p:grpSpPr>
        <p:sp>
          <p:nvSpPr>
            <p:cNvPr id="6" name="Rectangle: Rounded Corners 5">
              <a:extLst>
                <a:ext uri="{FF2B5EF4-FFF2-40B4-BE49-F238E27FC236}">
                  <a16:creationId xmlns:a16="http://schemas.microsoft.com/office/drawing/2014/main" id="{33E76954-275B-9989-5387-8C60A7DDBC54}"/>
                </a:ext>
              </a:extLst>
            </p:cNvPr>
            <p:cNvSpPr/>
            <p:nvPr/>
          </p:nvSpPr>
          <p:spPr>
            <a:xfrm>
              <a:off x="635727" y="1446204"/>
              <a:ext cx="1777273" cy="364433"/>
            </a:xfrm>
            <a:prstGeom prst="roundRect">
              <a:avLst>
                <a:gd name="adj" fmla="val 26726"/>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spcBef>
                  <a:spcPts val="600"/>
                </a:spcBef>
              </a:pPr>
              <a:r>
                <a:rPr lang="en-US" dirty="0">
                  <a:solidFill>
                    <a:schemeClr val="tx1"/>
                  </a:solidFill>
                  <a:latin typeface="Arial" panose="020B0604020202020204" pitchFamily="34" charset="0"/>
                  <a:cs typeface="Arial" panose="020B0604020202020204" pitchFamily="34" charset="0"/>
                </a:rPr>
                <a:t>Given relation:</a:t>
              </a:r>
            </a:p>
          </p:txBody>
        </p:sp>
        <p:pic>
          <p:nvPicPr>
            <p:cNvPr id="28" name="Graphic 27" descr="Open envelope with solid fill">
              <a:extLst>
                <a:ext uri="{FF2B5EF4-FFF2-40B4-BE49-F238E27FC236}">
                  <a16:creationId xmlns:a16="http://schemas.microsoft.com/office/drawing/2014/main" id="{0F9B8199-7F86-1DCC-9135-4BBEE2A04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8629" y="2474891"/>
              <a:ext cx="1553592" cy="1427585"/>
            </a:xfrm>
            <a:prstGeom prst="rect">
              <a:avLst/>
            </a:prstGeom>
          </p:spPr>
        </p:pic>
      </p:grpSp>
      <p:sp>
        <p:nvSpPr>
          <p:cNvPr id="27" name="Title 3">
            <a:extLst>
              <a:ext uri="{FF2B5EF4-FFF2-40B4-BE49-F238E27FC236}">
                <a16:creationId xmlns:a16="http://schemas.microsoft.com/office/drawing/2014/main" id="{7C14DB49-0FD8-F283-C3AC-430968FE637D}"/>
              </a:ext>
            </a:extLst>
          </p:cNvPr>
          <p:cNvSpPr txBox="1">
            <a:spLocks/>
          </p:cNvSpPr>
          <p:nvPr/>
        </p:nvSpPr>
        <p:spPr>
          <a:xfrm>
            <a:off x="623888" y="743774"/>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How to Choose a Key?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67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1" descr="preencoded.png">
            <a:extLst>
              <a:ext uri="{FF2B5EF4-FFF2-40B4-BE49-F238E27FC236}">
                <a16:creationId xmlns:a16="http://schemas.microsoft.com/office/drawing/2014/main" id="{94F54C34-1044-2082-2AC3-26B5F704057C}"/>
              </a:ext>
            </a:extLst>
          </p:cNvPr>
          <p:cNvPicPr>
            <a:picLocks noChangeAspect="1"/>
          </p:cNvPicPr>
          <p:nvPr/>
        </p:nvPicPr>
        <p:blipFill>
          <a:blip r:embed="rId2"/>
          <a:stretch>
            <a:fillRect/>
          </a:stretch>
        </p:blipFill>
        <p:spPr>
          <a:xfrm>
            <a:off x="-6350" y="0"/>
            <a:ext cx="3048000" cy="6858000"/>
          </a:xfrm>
          <a:prstGeom prst="rect">
            <a:avLst/>
          </a:prstGeom>
        </p:spPr>
      </p:pic>
      <p:sp>
        <p:nvSpPr>
          <p:cNvPr id="46" name="Text 1">
            <a:extLst>
              <a:ext uri="{FF2B5EF4-FFF2-40B4-BE49-F238E27FC236}">
                <a16:creationId xmlns:a16="http://schemas.microsoft.com/office/drawing/2014/main" id="{03910728-6349-1D49-2778-9C4407FCBE2E}"/>
              </a:ext>
            </a:extLst>
          </p:cNvPr>
          <p:cNvSpPr/>
          <p:nvPr/>
        </p:nvSpPr>
        <p:spPr>
          <a:xfrm>
            <a:off x="3742333" y="1263056"/>
            <a:ext cx="4629150" cy="578644"/>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4556"/>
              </a:lnSpc>
              <a:buNone/>
            </a:pPr>
            <a:r>
              <a:rPr lang="en-US" sz="3645" b="1" dirty="0">
                <a:solidFill>
                  <a:srgbClr val="403C4E"/>
                </a:solidFill>
                <a:latin typeface="Merriweather" pitchFamily="34" charset="0"/>
                <a:ea typeface="Merriweather" pitchFamily="34" charset="-122"/>
                <a:cs typeface="Merriweather" pitchFamily="34" charset="-120"/>
              </a:rPr>
              <a:t>What is a Database?</a:t>
            </a:r>
            <a:endParaRPr lang="en-US" sz="3645" dirty="0"/>
          </a:p>
        </p:txBody>
      </p:sp>
      <p:sp>
        <p:nvSpPr>
          <p:cNvPr id="48" name="Shape 2">
            <a:extLst>
              <a:ext uri="{FF2B5EF4-FFF2-40B4-BE49-F238E27FC236}">
                <a16:creationId xmlns:a16="http://schemas.microsoft.com/office/drawing/2014/main" id="{4BD01EDB-BDD1-9105-3FFA-04556F8CE535}"/>
              </a:ext>
            </a:extLst>
          </p:cNvPr>
          <p:cNvSpPr/>
          <p:nvPr/>
        </p:nvSpPr>
        <p:spPr>
          <a:xfrm>
            <a:off x="3657055" y="2408684"/>
            <a:ext cx="416619" cy="416619"/>
          </a:xfrm>
          <a:prstGeom prst="roundRect">
            <a:avLst>
              <a:gd name="adj" fmla="val 20000"/>
            </a:avLst>
          </a:prstGeom>
          <a:solidFill>
            <a:srgbClr val="FFD8CC"/>
          </a:solidFill>
          <a:ln w="7620">
            <a:solidFill>
              <a:srgbClr val="E5BEB2"/>
            </a:solidFill>
            <a:prstDash val="solid"/>
          </a:ln>
        </p:spPr>
        <p:txBody>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endParaRPr lang="en-IN" sz="1250"/>
          </a:p>
        </p:txBody>
      </p:sp>
      <p:sp>
        <p:nvSpPr>
          <p:cNvPr id="50" name="Text 3">
            <a:extLst>
              <a:ext uri="{FF2B5EF4-FFF2-40B4-BE49-F238E27FC236}">
                <a16:creationId xmlns:a16="http://schemas.microsoft.com/office/drawing/2014/main" id="{2B6F3C5B-AFBB-6A79-912A-E7C8EE99E0E3}"/>
              </a:ext>
            </a:extLst>
          </p:cNvPr>
          <p:cNvSpPr/>
          <p:nvPr/>
        </p:nvSpPr>
        <p:spPr>
          <a:xfrm>
            <a:off x="3823444" y="2443459"/>
            <a:ext cx="127198" cy="347068"/>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gn="ctr">
              <a:lnSpc>
                <a:spcPts val="2734"/>
              </a:lnSpc>
              <a:buNone/>
            </a:pPr>
            <a:r>
              <a:rPr lang="en-US" sz="2187" b="1" dirty="0">
                <a:solidFill>
                  <a:srgbClr val="403C4E"/>
                </a:solidFill>
                <a:latin typeface="Merriweather" pitchFamily="34" charset="0"/>
                <a:ea typeface="Merriweather" pitchFamily="34" charset="-122"/>
                <a:cs typeface="Merriweather" pitchFamily="34" charset="-120"/>
              </a:rPr>
              <a:t>1</a:t>
            </a:r>
            <a:endParaRPr lang="en-US" sz="2187" dirty="0"/>
          </a:p>
        </p:txBody>
      </p:sp>
      <p:sp>
        <p:nvSpPr>
          <p:cNvPr id="52" name="Text 4">
            <a:extLst>
              <a:ext uri="{FF2B5EF4-FFF2-40B4-BE49-F238E27FC236}">
                <a16:creationId xmlns:a16="http://schemas.microsoft.com/office/drawing/2014/main" id="{4D807449-F86A-33C7-2628-27106E93756B}"/>
              </a:ext>
            </a:extLst>
          </p:cNvPr>
          <p:cNvSpPr/>
          <p:nvPr/>
        </p:nvSpPr>
        <p:spPr>
          <a:xfrm>
            <a:off x="4344094" y="2327672"/>
            <a:ext cx="2314575" cy="289322"/>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278"/>
              </a:lnSpc>
              <a:buNone/>
            </a:pPr>
            <a:r>
              <a:rPr lang="en-US" sz="1822" b="1" dirty="0">
                <a:solidFill>
                  <a:srgbClr val="403C4E"/>
                </a:solidFill>
                <a:latin typeface="Merriweather" pitchFamily="34" charset="0"/>
                <a:ea typeface="Merriweather" pitchFamily="34" charset="-122"/>
                <a:cs typeface="Merriweather" pitchFamily="34" charset="-120"/>
              </a:rPr>
              <a:t>Organized Data</a:t>
            </a:r>
            <a:endParaRPr lang="en-US" sz="1822" dirty="0"/>
          </a:p>
        </p:txBody>
      </p:sp>
      <p:sp>
        <p:nvSpPr>
          <p:cNvPr id="54" name="Text 5">
            <a:extLst>
              <a:ext uri="{FF2B5EF4-FFF2-40B4-BE49-F238E27FC236}">
                <a16:creationId xmlns:a16="http://schemas.microsoft.com/office/drawing/2014/main" id="{9D794564-245B-FD57-C74A-8B4174207E53}"/>
              </a:ext>
            </a:extLst>
          </p:cNvPr>
          <p:cNvSpPr/>
          <p:nvPr/>
        </p:nvSpPr>
        <p:spPr>
          <a:xfrm>
            <a:off x="4158952" y="2876103"/>
            <a:ext cx="3183334" cy="1184672"/>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332"/>
              </a:lnSpc>
              <a:buNone/>
            </a:pPr>
            <a:r>
              <a:rPr lang="en-US" sz="1458" dirty="0">
                <a:solidFill>
                  <a:srgbClr val="403C4E"/>
                </a:solidFill>
                <a:latin typeface="Open Sans" pitchFamily="34" charset="0"/>
                <a:ea typeface="Open Sans" pitchFamily="34" charset="-122"/>
                <a:cs typeface="Open Sans" pitchFamily="34" charset="-120"/>
              </a:rPr>
              <a:t>A database is a structured collection of data, organized in a way that allows for efficient storage, retrieval, and management of information.</a:t>
            </a:r>
            <a:endParaRPr lang="en-US" sz="1458" dirty="0"/>
          </a:p>
        </p:txBody>
      </p:sp>
      <p:sp>
        <p:nvSpPr>
          <p:cNvPr id="56" name="Shape 6">
            <a:extLst>
              <a:ext uri="{FF2B5EF4-FFF2-40B4-BE49-F238E27FC236}">
                <a16:creationId xmlns:a16="http://schemas.microsoft.com/office/drawing/2014/main" id="{DBB17030-C49A-1842-957E-AFB05FAA2A61}"/>
              </a:ext>
            </a:extLst>
          </p:cNvPr>
          <p:cNvSpPr/>
          <p:nvPr/>
        </p:nvSpPr>
        <p:spPr>
          <a:xfrm>
            <a:off x="7712571" y="2264073"/>
            <a:ext cx="416619" cy="416619"/>
          </a:xfrm>
          <a:prstGeom prst="roundRect">
            <a:avLst>
              <a:gd name="adj" fmla="val 20000"/>
            </a:avLst>
          </a:prstGeom>
          <a:solidFill>
            <a:srgbClr val="FFD8CC"/>
          </a:solidFill>
          <a:ln w="7620">
            <a:solidFill>
              <a:srgbClr val="E5BEB2"/>
            </a:solidFill>
            <a:prstDash val="solid"/>
          </a:ln>
        </p:spPr>
        <p:txBody>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endParaRPr lang="en-IN" sz="1250"/>
          </a:p>
        </p:txBody>
      </p:sp>
      <p:sp>
        <p:nvSpPr>
          <p:cNvPr id="58" name="Text 7">
            <a:extLst>
              <a:ext uri="{FF2B5EF4-FFF2-40B4-BE49-F238E27FC236}">
                <a16:creationId xmlns:a16="http://schemas.microsoft.com/office/drawing/2014/main" id="{7EB4CAC3-B7BF-7936-F375-46F27B7BB030}"/>
              </a:ext>
            </a:extLst>
          </p:cNvPr>
          <p:cNvSpPr/>
          <p:nvPr/>
        </p:nvSpPr>
        <p:spPr>
          <a:xfrm>
            <a:off x="7836793" y="2298799"/>
            <a:ext cx="168077" cy="347068"/>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gn="ctr">
              <a:lnSpc>
                <a:spcPts val="2734"/>
              </a:lnSpc>
              <a:buNone/>
            </a:pPr>
            <a:r>
              <a:rPr lang="en-US" sz="2187" b="1" dirty="0">
                <a:solidFill>
                  <a:srgbClr val="403C4E"/>
                </a:solidFill>
                <a:latin typeface="Merriweather" pitchFamily="34" charset="0"/>
                <a:ea typeface="Merriweather" pitchFamily="34" charset="-122"/>
                <a:cs typeface="Merriweather" pitchFamily="34" charset="-120"/>
              </a:rPr>
              <a:t>2</a:t>
            </a:r>
            <a:endParaRPr lang="en-US" sz="2187" dirty="0"/>
          </a:p>
        </p:txBody>
      </p:sp>
      <p:sp>
        <p:nvSpPr>
          <p:cNvPr id="60" name="Text 8">
            <a:extLst>
              <a:ext uri="{FF2B5EF4-FFF2-40B4-BE49-F238E27FC236}">
                <a16:creationId xmlns:a16="http://schemas.microsoft.com/office/drawing/2014/main" id="{2398C54F-7D1E-9A00-1441-82B704F40609}"/>
              </a:ext>
            </a:extLst>
          </p:cNvPr>
          <p:cNvSpPr/>
          <p:nvPr/>
        </p:nvSpPr>
        <p:spPr>
          <a:xfrm>
            <a:off x="8314333" y="2327672"/>
            <a:ext cx="2314575" cy="289322"/>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278"/>
              </a:lnSpc>
              <a:buNone/>
            </a:pPr>
            <a:r>
              <a:rPr lang="en-US" sz="1822" b="1" dirty="0">
                <a:solidFill>
                  <a:srgbClr val="403C4E"/>
                </a:solidFill>
                <a:latin typeface="Merriweather" pitchFamily="34" charset="0"/>
                <a:ea typeface="Merriweather" pitchFamily="34" charset="-122"/>
                <a:cs typeface="Merriweather" pitchFamily="34" charset="-120"/>
              </a:rPr>
              <a:t>Data Management</a:t>
            </a:r>
            <a:endParaRPr lang="en-US" sz="1822" dirty="0"/>
          </a:p>
        </p:txBody>
      </p:sp>
      <p:sp>
        <p:nvSpPr>
          <p:cNvPr id="62" name="Text 9">
            <a:extLst>
              <a:ext uri="{FF2B5EF4-FFF2-40B4-BE49-F238E27FC236}">
                <a16:creationId xmlns:a16="http://schemas.microsoft.com/office/drawing/2014/main" id="{0AD18F7F-3B99-96DE-3C7A-AC1AD253D624}"/>
              </a:ext>
            </a:extLst>
          </p:cNvPr>
          <p:cNvSpPr/>
          <p:nvPr/>
        </p:nvSpPr>
        <p:spPr>
          <a:xfrm>
            <a:off x="8314333" y="2728019"/>
            <a:ext cx="3183334" cy="1480840"/>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332"/>
              </a:lnSpc>
              <a:buNone/>
            </a:pPr>
            <a:r>
              <a:rPr lang="en-US" sz="1458" dirty="0">
                <a:solidFill>
                  <a:srgbClr val="403C4E"/>
                </a:solidFill>
                <a:latin typeface="Open Sans" pitchFamily="34" charset="0"/>
                <a:ea typeface="Open Sans" pitchFamily="34" charset="-122"/>
                <a:cs typeface="Open Sans" pitchFamily="34" charset="-120"/>
              </a:rPr>
              <a:t>Databases provide tools and techniques for managing data, including creating, updating, deleting, and querying the stored information.</a:t>
            </a:r>
            <a:endParaRPr lang="en-US" sz="1458" dirty="0"/>
          </a:p>
        </p:txBody>
      </p:sp>
      <p:sp>
        <p:nvSpPr>
          <p:cNvPr id="64" name="Shape 10">
            <a:extLst>
              <a:ext uri="{FF2B5EF4-FFF2-40B4-BE49-F238E27FC236}">
                <a16:creationId xmlns:a16="http://schemas.microsoft.com/office/drawing/2014/main" id="{E9E58553-2883-CCD7-9A45-2D8B0CADFE70}"/>
              </a:ext>
            </a:extLst>
          </p:cNvPr>
          <p:cNvSpPr/>
          <p:nvPr/>
        </p:nvSpPr>
        <p:spPr>
          <a:xfrm>
            <a:off x="3742333" y="4538663"/>
            <a:ext cx="416619" cy="416619"/>
          </a:xfrm>
          <a:prstGeom prst="roundRect">
            <a:avLst>
              <a:gd name="adj" fmla="val 20000"/>
            </a:avLst>
          </a:prstGeom>
          <a:solidFill>
            <a:srgbClr val="FFD8CC"/>
          </a:solidFill>
          <a:ln w="7620">
            <a:solidFill>
              <a:srgbClr val="E5BEB2"/>
            </a:solidFill>
            <a:prstDash val="solid"/>
          </a:ln>
        </p:spPr>
        <p:txBody>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endParaRPr lang="en-IN" sz="1250"/>
          </a:p>
        </p:txBody>
      </p:sp>
      <p:sp>
        <p:nvSpPr>
          <p:cNvPr id="66" name="Text 11">
            <a:extLst>
              <a:ext uri="{FF2B5EF4-FFF2-40B4-BE49-F238E27FC236}">
                <a16:creationId xmlns:a16="http://schemas.microsoft.com/office/drawing/2014/main" id="{9F5D153F-85D0-B5C3-3677-5E442D378C5D}"/>
              </a:ext>
            </a:extLst>
          </p:cNvPr>
          <p:cNvSpPr/>
          <p:nvPr/>
        </p:nvSpPr>
        <p:spPr>
          <a:xfrm>
            <a:off x="3872012" y="4573389"/>
            <a:ext cx="157262" cy="347068"/>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gn="ctr">
              <a:lnSpc>
                <a:spcPts val="2734"/>
              </a:lnSpc>
              <a:buNone/>
            </a:pPr>
            <a:r>
              <a:rPr lang="en-US" sz="2187" b="1" dirty="0">
                <a:solidFill>
                  <a:srgbClr val="403C4E"/>
                </a:solidFill>
                <a:latin typeface="Merriweather" pitchFamily="34" charset="0"/>
                <a:ea typeface="Merriweather" pitchFamily="34" charset="-122"/>
                <a:cs typeface="Merriweather" pitchFamily="34" charset="-120"/>
              </a:rPr>
              <a:t>3</a:t>
            </a:r>
            <a:endParaRPr lang="en-US" sz="2187" dirty="0"/>
          </a:p>
        </p:txBody>
      </p:sp>
      <p:sp>
        <p:nvSpPr>
          <p:cNvPr id="68" name="Text 12">
            <a:extLst>
              <a:ext uri="{FF2B5EF4-FFF2-40B4-BE49-F238E27FC236}">
                <a16:creationId xmlns:a16="http://schemas.microsoft.com/office/drawing/2014/main" id="{1C8555AA-43FC-CA0B-C7EC-D7AF60C5FD09}"/>
              </a:ext>
            </a:extLst>
          </p:cNvPr>
          <p:cNvSpPr/>
          <p:nvPr/>
        </p:nvSpPr>
        <p:spPr>
          <a:xfrm>
            <a:off x="4344094" y="4602262"/>
            <a:ext cx="2314575" cy="289322"/>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278"/>
              </a:lnSpc>
              <a:buNone/>
            </a:pPr>
            <a:r>
              <a:rPr lang="en-US" sz="1822" b="1" dirty="0">
                <a:solidFill>
                  <a:srgbClr val="403C4E"/>
                </a:solidFill>
                <a:latin typeface="Merriweather" pitchFamily="34" charset="0"/>
                <a:ea typeface="Merriweather" pitchFamily="34" charset="-122"/>
                <a:cs typeface="Merriweather" pitchFamily="34" charset="-120"/>
              </a:rPr>
              <a:t>Data Integrity</a:t>
            </a:r>
            <a:endParaRPr lang="en-US" sz="1822" dirty="0"/>
          </a:p>
        </p:txBody>
      </p:sp>
      <p:sp>
        <p:nvSpPr>
          <p:cNvPr id="70" name="Text 13">
            <a:extLst>
              <a:ext uri="{FF2B5EF4-FFF2-40B4-BE49-F238E27FC236}">
                <a16:creationId xmlns:a16="http://schemas.microsoft.com/office/drawing/2014/main" id="{B627FA66-4AA8-4A5F-7542-2A988750534F}"/>
              </a:ext>
            </a:extLst>
          </p:cNvPr>
          <p:cNvSpPr/>
          <p:nvPr/>
        </p:nvSpPr>
        <p:spPr>
          <a:xfrm>
            <a:off x="4344094" y="5002610"/>
            <a:ext cx="7153573" cy="592336"/>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332"/>
              </a:lnSpc>
              <a:buNone/>
            </a:pPr>
            <a:r>
              <a:rPr lang="en-US" sz="1458" dirty="0">
                <a:solidFill>
                  <a:srgbClr val="403C4E"/>
                </a:solidFill>
                <a:latin typeface="Open Sans" pitchFamily="34" charset="0"/>
                <a:ea typeface="Open Sans" pitchFamily="34" charset="-122"/>
                <a:cs typeface="Open Sans" pitchFamily="34" charset="-120"/>
              </a:rPr>
              <a:t>Databases ensure data integrity by enforcing rules and constraints, preventing data corruption and maintaining the accuracy of the information.</a:t>
            </a:r>
            <a:endParaRPr lang="en-US" sz="1458" dirty="0"/>
          </a:p>
        </p:txBody>
      </p:sp>
    </p:spTree>
    <p:extLst>
      <p:ext uri="{BB962C8B-B14F-4D97-AF65-F5344CB8AC3E}">
        <p14:creationId xmlns:p14="http://schemas.microsoft.com/office/powerpoint/2010/main" val="2128332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A758D0-7936-7606-882C-4D998F415FB4}"/>
              </a:ext>
            </a:extLst>
          </p:cNvPr>
          <p:cNvGrpSpPr/>
          <p:nvPr/>
        </p:nvGrpSpPr>
        <p:grpSpPr>
          <a:xfrm>
            <a:off x="1837660" y="1690918"/>
            <a:ext cx="8516680" cy="4181749"/>
            <a:chOff x="1750818" y="1513118"/>
            <a:chExt cx="8516680" cy="4181749"/>
          </a:xfrm>
        </p:grpSpPr>
        <p:sp>
          <p:nvSpPr>
            <p:cNvPr id="3" name="Freeform: Shape 2">
              <a:extLst>
                <a:ext uri="{FF2B5EF4-FFF2-40B4-BE49-F238E27FC236}">
                  <a16:creationId xmlns:a16="http://schemas.microsoft.com/office/drawing/2014/main" id="{D89B0271-0BD0-28BB-2C03-185DC3EAF995}"/>
                </a:ext>
              </a:extLst>
            </p:cNvPr>
            <p:cNvSpPr/>
            <p:nvPr/>
          </p:nvSpPr>
          <p:spPr>
            <a:xfrm>
              <a:off x="1750818" y="1513118"/>
              <a:ext cx="8516680" cy="4181749"/>
            </a:xfrm>
            <a:custGeom>
              <a:avLst/>
              <a:gdLst>
                <a:gd name="connsiteX0" fmla="*/ 0 w 8516680"/>
                <a:gd name="connsiteY0" fmla="*/ 355449 h 4181749"/>
                <a:gd name="connsiteX1" fmla="*/ 355449 w 8516680"/>
                <a:gd name="connsiteY1" fmla="*/ 0 h 4181749"/>
                <a:gd name="connsiteX2" fmla="*/ 8161231 w 8516680"/>
                <a:gd name="connsiteY2" fmla="*/ 0 h 4181749"/>
                <a:gd name="connsiteX3" fmla="*/ 8516680 w 8516680"/>
                <a:gd name="connsiteY3" fmla="*/ 355449 h 4181749"/>
                <a:gd name="connsiteX4" fmla="*/ 8516680 w 8516680"/>
                <a:gd name="connsiteY4" fmla="*/ 3826300 h 4181749"/>
                <a:gd name="connsiteX5" fmla="*/ 8161231 w 8516680"/>
                <a:gd name="connsiteY5" fmla="*/ 4181749 h 4181749"/>
                <a:gd name="connsiteX6" fmla="*/ 355449 w 8516680"/>
                <a:gd name="connsiteY6" fmla="*/ 4181749 h 4181749"/>
                <a:gd name="connsiteX7" fmla="*/ 0 w 8516680"/>
                <a:gd name="connsiteY7" fmla="*/ 3826300 h 4181749"/>
                <a:gd name="connsiteX8" fmla="*/ 0 w 8516680"/>
                <a:gd name="connsiteY8" fmla="*/ 355449 h 418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680" h="4181749">
                  <a:moveTo>
                    <a:pt x="0" y="355449"/>
                  </a:moveTo>
                  <a:cubicBezTo>
                    <a:pt x="0" y="159140"/>
                    <a:pt x="159140" y="0"/>
                    <a:pt x="355449" y="0"/>
                  </a:cubicBezTo>
                  <a:lnTo>
                    <a:pt x="8161231" y="0"/>
                  </a:lnTo>
                  <a:cubicBezTo>
                    <a:pt x="8357540" y="0"/>
                    <a:pt x="8516680" y="159140"/>
                    <a:pt x="8516680" y="355449"/>
                  </a:cubicBezTo>
                  <a:lnTo>
                    <a:pt x="8516680" y="3826300"/>
                  </a:lnTo>
                  <a:cubicBezTo>
                    <a:pt x="8516680" y="4022609"/>
                    <a:pt x="8357540" y="4181749"/>
                    <a:pt x="8161231" y="4181749"/>
                  </a:cubicBezTo>
                  <a:lnTo>
                    <a:pt x="355449" y="4181749"/>
                  </a:lnTo>
                  <a:cubicBezTo>
                    <a:pt x="159140" y="4181749"/>
                    <a:pt x="0" y="4022609"/>
                    <a:pt x="0" y="3826300"/>
                  </a:cubicBezTo>
                  <a:lnTo>
                    <a:pt x="0" y="355449"/>
                  </a:lnTo>
                  <a:close/>
                </a:path>
              </a:pathLst>
            </a:custGeom>
            <a:solidFill>
              <a:schemeClr val="tx1">
                <a:lumMod val="65000"/>
                <a:lumOff val="3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195547" tIns="195547" rIns="195547" bIns="3349609" numCol="1" spcCol="1270" anchor="t" anchorCtr="0">
              <a:noAutofit/>
            </a:bodyPr>
            <a:lstStyle/>
            <a:p>
              <a:pPr marL="0" lvl="0" indent="0" algn="l" defTabSz="1066800">
                <a:lnSpc>
                  <a:spcPct val="90000"/>
                </a:lnSpc>
                <a:spcBef>
                  <a:spcPct val="0"/>
                </a:spcBef>
                <a:spcAft>
                  <a:spcPct val="35000"/>
                </a:spcAft>
                <a:buNone/>
              </a:pPr>
              <a:r>
                <a:rPr lang="en-US" kern="1200" dirty="0">
                  <a:solidFill>
                    <a:schemeClr val="bg1"/>
                  </a:solidFill>
                  <a:latin typeface="Arial" panose="020B0604020202020204" pitchFamily="34" charset="0"/>
                  <a:cs typeface="Arial" panose="020B0604020202020204" pitchFamily="34" charset="0"/>
                </a:rPr>
                <a:t>Attributes in a Relation</a:t>
              </a:r>
            </a:p>
          </p:txBody>
        </p:sp>
        <p:sp>
          <p:nvSpPr>
            <p:cNvPr id="6" name="Freeform: Shape 5">
              <a:extLst>
                <a:ext uri="{FF2B5EF4-FFF2-40B4-BE49-F238E27FC236}">
                  <a16:creationId xmlns:a16="http://schemas.microsoft.com/office/drawing/2014/main" id="{289C4207-412B-7B6B-0C94-345A5B9D9890}"/>
                </a:ext>
              </a:extLst>
            </p:cNvPr>
            <p:cNvSpPr/>
            <p:nvPr/>
          </p:nvSpPr>
          <p:spPr>
            <a:xfrm>
              <a:off x="1853275" y="2558555"/>
              <a:ext cx="1498420" cy="2927224"/>
            </a:xfrm>
            <a:custGeom>
              <a:avLst/>
              <a:gdLst>
                <a:gd name="connsiteX0" fmla="*/ 0 w 1498420"/>
                <a:gd name="connsiteY0" fmla="*/ 157334 h 2927224"/>
                <a:gd name="connsiteX1" fmla="*/ 157334 w 1498420"/>
                <a:gd name="connsiteY1" fmla="*/ 0 h 2927224"/>
                <a:gd name="connsiteX2" fmla="*/ 1341086 w 1498420"/>
                <a:gd name="connsiteY2" fmla="*/ 0 h 2927224"/>
                <a:gd name="connsiteX3" fmla="*/ 1498420 w 1498420"/>
                <a:gd name="connsiteY3" fmla="*/ 157334 h 2927224"/>
                <a:gd name="connsiteX4" fmla="*/ 1498420 w 1498420"/>
                <a:gd name="connsiteY4" fmla="*/ 2769890 h 2927224"/>
                <a:gd name="connsiteX5" fmla="*/ 1341086 w 1498420"/>
                <a:gd name="connsiteY5" fmla="*/ 2927224 h 2927224"/>
                <a:gd name="connsiteX6" fmla="*/ 157334 w 1498420"/>
                <a:gd name="connsiteY6" fmla="*/ 2927224 h 2927224"/>
                <a:gd name="connsiteX7" fmla="*/ 0 w 1498420"/>
                <a:gd name="connsiteY7" fmla="*/ 2769890 h 2927224"/>
                <a:gd name="connsiteX8" fmla="*/ 0 w 1498420"/>
                <a:gd name="connsiteY8" fmla="*/ 157334 h 292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420" h="2927224">
                  <a:moveTo>
                    <a:pt x="0" y="157334"/>
                  </a:moveTo>
                  <a:cubicBezTo>
                    <a:pt x="0" y="70441"/>
                    <a:pt x="70441" y="0"/>
                    <a:pt x="157334" y="0"/>
                  </a:cubicBezTo>
                  <a:lnTo>
                    <a:pt x="1341086" y="0"/>
                  </a:lnTo>
                  <a:cubicBezTo>
                    <a:pt x="1427979" y="0"/>
                    <a:pt x="1498420" y="70441"/>
                    <a:pt x="1498420" y="157334"/>
                  </a:cubicBezTo>
                  <a:lnTo>
                    <a:pt x="1498420" y="2769890"/>
                  </a:lnTo>
                  <a:cubicBezTo>
                    <a:pt x="1498420" y="2856783"/>
                    <a:pt x="1427979" y="2927224"/>
                    <a:pt x="1341086" y="2927224"/>
                  </a:cubicBezTo>
                  <a:lnTo>
                    <a:pt x="157334" y="2927224"/>
                  </a:lnTo>
                  <a:cubicBezTo>
                    <a:pt x="70441" y="2927224"/>
                    <a:pt x="0" y="2856783"/>
                    <a:pt x="0" y="2769890"/>
                  </a:cubicBezTo>
                  <a:lnTo>
                    <a:pt x="0" y="157334"/>
                  </a:lnTo>
                  <a:close/>
                </a:path>
              </a:pathLst>
            </a:custGeom>
            <a:solidFill>
              <a:schemeClr val="bg1">
                <a:lumMod val="65000"/>
                <a:alpha val="89804"/>
              </a:schemeClr>
            </a:solidFill>
            <a:ln>
              <a:noFill/>
            </a:ln>
          </p:spPr>
          <p:style>
            <a:lnRef idx="1">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7522" tIns="137522" rIns="137522" bIns="137522" numCol="1" spcCol="1270" anchor="ctr" anchorCtr="0">
              <a:noAutofit/>
            </a:bodyPr>
            <a:lstStyle/>
            <a:p>
              <a:pPr marL="0" lvl="0" indent="0" algn="ctr" defTabSz="1066800">
                <a:lnSpc>
                  <a:spcPct val="90000"/>
                </a:lnSpc>
                <a:spcBef>
                  <a:spcPct val="0"/>
                </a:spcBef>
                <a:spcAft>
                  <a:spcPct val="35000"/>
                </a:spcAft>
                <a:buNone/>
              </a:pPr>
              <a:r>
                <a:rPr lang="en-US" kern="1200" dirty="0">
                  <a:solidFill>
                    <a:schemeClr val="bg1"/>
                  </a:solidFill>
                  <a:latin typeface="Arial" panose="020B0604020202020204" pitchFamily="34" charset="0"/>
                  <a:cs typeface="Arial" panose="020B0604020202020204" pitchFamily="34" charset="0"/>
                </a:rPr>
                <a:t>Non-key Attributes</a:t>
              </a:r>
            </a:p>
          </p:txBody>
        </p:sp>
        <p:sp>
          <p:nvSpPr>
            <p:cNvPr id="7" name="Freeform: Shape 6">
              <a:extLst>
                <a:ext uri="{FF2B5EF4-FFF2-40B4-BE49-F238E27FC236}">
                  <a16:creationId xmlns:a16="http://schemas.microsoft.com/office/drawing/2014/main" id="{D3426924-9CF9-2BA2-A086-9DAA4FB85B1C}"/>
                </a:ext>
              </a:extLst>
            </p:cNvPr>
            <p:cNvSpPr/>
            <p:nvPr/>
          </p:nvSpPr>
          <p:spPr>
            <a:xfrm>
              <a:off x="3454154" y="2558555"/>
              <a:ext cx="6600427" cy="2927224"/>
            </a:xfrm>
            <a:custGeom>
              <a:avLst/>
              <a:gdLst>
                <a:gd name="connsiteX0" fmla="*/ 0 w 6600427"/>
                <a:gd name="connsiteY0" fmla="*/ 307359 h 2927224"/>
                <a:gd name="connsiteX1" fmla="*/ 307359 w 6600427"/>
                <a:gd name="connsiteY1" fmla="*/ 0 h 2927224"/>
                <a:gd name="connsiteX2" fmla="*/ 6293068 w 6600427"/>
                <a:gd name="connsiteY2" fmla="*/ 0 h 2927224"/>
                <a:gd name="connsiteX3" fmla="*/ 6600427 w 6600427"/>
                <a:gd name="connsiteY3" fmla="*/ 307359 h 2927224"/>
                <a:gd name="connsiteX4" fmla="*/ 6600427 w 6600427"/>
                <a:gd name="connsiteY4" fmla="*/ 2619865 h 2927224"/>
                <a:gd name="connsiteX5" fmla="*/ 6293068 w 6600427"/>
                <a:gd name="connsiteY5" fmla="*/ 2927224 h 2927224"/>
                <a:gd name="connsiteX6" fmla="*/ 307359 w 6600427"/>
                <a:gd name="connsiteY6" fmla="*/ 2927224 h 2927224"/>
                <a:gd name="connsiteX7" fmla="*/ 0 w 6600427"/>
                <a:gd name="connsiteY7" fmla="*/ 2619865 h 2927224"/>
                <a:gd name="connsiteX8" fmla="*/ 0 w 6600427"/>
                <a:gd name="connsiteY8" fmla="*/ 307359 h 292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0427" h="2927224">
                  <a:moveTo>
                    <a:pt x="0" y="307359"/>
                  </a:moveTo>
                  <a:cubicBezTo>
                    <a:pt x="0" y="137609"/>
                    <a:pt x="137609" y="0"/>
                    <a:pt x="307359" y="0"/>
                  </a:cubicBezTo>
                  <a:lnTo>
                    <a:pt x="6293068" y="0"/>
                  </a:lnTo>
                  <a:cubicBezTo>
                    <a:pt x="6462818" y="0"/>
                    <a:pt x="6600427" y="137609"/>
                    <a:pt x="6600427" y="307359"/>
                  </a:cubicBezTo>
                  <a:lnTo>
                    <a:pt x="6600427" y="2619865"/>
                  </a:lnTo>
                  <a:cubicBezTo>
                    <a:pt x="6600427" y="2789615"/>
                    <a:pt x="6462818" y="2927224"/>
                    <a:pt x="6293068" y="2927224"/>
                  </a:cubicBezTo>
                  <a:lnTo>
                    <a:pt x="307359" y="2927224"/>
                  </a:lnTo>
                  <a:cubicBezTo>
                    <a:pt x="137609" y="2927224"/>
                    <a:pt x="0" y="2789615"/>
                    <a:pt x="0" y="2619865"/>
                  </a:cubicBezTo>
                  <a:lnTo>
                    <a:pt x="0" y="307359"/>
                  </a:lnTo>
                  <a:close/>
                </a:path>
              </a:pathLst>
            </a:custGeom>
            <a:solidFill>
              <a:schemeClr val="bg2">
                <a:lumMod val="5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727682"/>
                <a:satOff val="-41964"/>
                <a:lumOff val="4314"/>
                <a:alphaOff val="0"/>
              </a:schemeClr>
            </a:fillRef>
            <a:effectRef idx="1">
              <a:schemeClr val="accent2">
                <a:hueOff val="-727682"/>
                <a:satOff val="-41964"/>
                <a:lumOff val="4314"/>
                <a:alphaOff val="0"/>
              </a:schemeClr>
            </a:effectRef>
            <a:fontRef idx="minor">
              <a:schemeClr val="dk1"/>
            </a:fontRef>
          </p:style>
          <p:txBody>
            <a:bodyPr spcFirstLastPara="0" vert="horz" wrap="square" lIns="181462" tIns="181462" rIns="181462" bIns="1948809" numCol="1" spcCol="1270" anchor="t" anchorCtr="0">
              <a:noAutofit/>
            </a:bodyPr>
            <a:lstStyle/>
            <a:p>
              <a:pPr marL="0" lvl="0" indent="0" algn="l" defTabSz="1066800">
                <a:lnSpc>
                  <a:spcPct val="90000"/>
                </a:lnSpc>
                <a:spcBef>
                  <a:spcPct val="0"/>
                </a:spcBef>
                <a:spcAft>
                  <a:spcPct val="35000"/>
                </a:spcAft>
                <a:buNone/>
              </a:pPr>
              <a:r>
                <a:rPr lang="en-US" kern="1200" dirty="0">
                  <a:solidFill>
                    <a:schemeClr val="bg1"/>
                  </a:solidFill>
                  <a:latin typeface="Arial" panose="020B0604020202020204" pitchFamily="34" charset="0"/>
                  <a:cs typeface="Arial" panose="020B0604020202020204" pitchFamily="34" charset="0"/>
                </a:rPr>
                <a:t>Key Attributes</a:t>
              </a:r>
            </a:p>
          </p:txBody>
        </p:sp>
        <p:sp>
          <p:nvSpPr>
            <p:cNvPr id="8" name="Freeform: Shape 7">
              <a:extLst>
                <a:ext uri="{FF2B5EF4-FFF2-40B4-BE49-F238E27FC236}">
                  <a16:creationId xmlns:a16="http://schemas.microsoft.com/office/drawing/2014/main" id="{8B8DD1A9-E95C-E97A-9677-13E2FECFFD09}"/>
                </a:ext>
              </a:extLst>
            </p:cNvPr>
            <p:cNvSpPr/>
            <p:nvPr/>
          </p:nvSpPr>
          <p:spPr>
            <a:xfrm>
              <a:off x="3667071" y="3119260"/>
              <a:ext cx="6174593" cy="2209769"/>
            </a:xfrm>
            <a:custGeom>
              <a:avLst/>
              <a:gdLst>
                <a:gd name="connsiteX0" fmla="*/ 0 w 6174593"/>
                <a:gd name="connsiteY0" fmla="*/ 232026 h 2209769"/>
                <a:gd name="connsiteX1" fmla="*/ 232026 w 6174593"/>
                <a:gd name="connsiteY1" fmla="*/ 0 h 2209769"/>
                <a:gd name="connsiteX2" fmla="*/ 5942567 w 6174593"/>
                <a:gd name="connsiteY2" fmla="*/ 0 h 2209769"/>
                <a:gd name="connsiteX3" fmla="*/ 6174593 w 6174593"/>
                <a:gd name="connsiteY3" fmla="*/ 232026 h 2209769"/>
                <a:gd name="connsiteX4" fmla="*/ 6174593 w 6174593"/>
                <a:gd name="connsiteY4" fmla="*/ 1977743 h 2209769"/>
                <a:gd name="connsiteX5" fmla="*/ 5942567 w 6174593"/>
                <a:gd name="connsiteY5" fmla="*/ 2209769 h 2209769"/>
                <a:gd name="connsiteX6" fmla="*/ 232026 w 6174593"/>
                <a:gd name="connsiteY6" fmla="*/ 2209769 h 2209769"/>
                <a:gd name="connsiteX7" fmla="*/ 0 w 6174593"/>
                <a:gd name="connsiteY7" fmla="*/ 1977743 h 2209769"/>
                <a:gd name="connsiteX8" fmla="*/ 0 w 6174593"/>
                <a:gd name="connsiteY8" fmla="*/ 232026 h 220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4593" h="2209769">
                  <a:moveTo>
                    <a:pt x="0" y="232026"/>
                  </a:moveTo>
                  <a:cubicBezTo>
                    <a:pt x="0" y="103882"/>
                    <a:pt x="103882" y="0"/>
                    <a:pt x="232026" y="0"/>
                  </a:cubicBezTo>
                  <a:lnTo>
                    <a:pt x="5942567" y="0"/>
                  </a:lnTo>
                  <a:cubicBezTo>
                    <a:pt x="6070711" y="0"/>
                    <a:pt x="6174593" y="103882"/>
                    <a:pt x="6174593" y="232026"/>
                  </a:cubicBezTo>
                  <a:lnTo>
                    <a:pt x="6174593" y="1977743"/>
                  </a:lnTo>
                  <a:cubicBezTo>
                    <a:pt x="6174593" y="2105887"/>
                    <a:pt x="6070711" y="2209769"/>
                    <a:pt x="5942567" y="2209769"/>
                  </a:cubicBezTo>
                  <a:lnTo>
                    <a:pt x="232026" y="2209769"/>
                  </a:lnTo>
                  <a:cubicBezTo>
                    <a:pt x="103882" y="2209769"/>
                    <a:pt x="0" y="2105887"/>
                    <a:pt x="0" y="1977743"/>
                  </a:cubicBezTo>
                  <a:lnTo>
                    <a:pt x="0" y="232026"/>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1455363"/>
                <a:satOff val="-83928"/>
                <a:lumOff val="8628"/>
                <a:alphaOff val="0"/>
              </a:schemeClr>
            </a:fillRef>
            <a:effectRef idx="1">
              <a:schemeClr val="accent2">
                <a:hueOff val="-1455363"/>
                <a:satOff val="-83928"/>
                <a:lumOff val="8628"/>
                <a:alphaOff val="0"/>
              </a:schemeClr>
            </a:effectRef>
            <a:fontRef idx="minor">
              <a:schemeClr val="dk1"/>
            </a:fontRef>
          </p:style>
          <p:txBody>
            <a:bodyPr spcFirstLastPara="0" vert="horz" wrap="square" lIns="159398" tIns="159398" rIns="159398" bIns="1012104" numCol="1" spcCol="1270" anchor="t" anchorCtr="0">
              <a:noAutofit/>
            </a:bodyPr>
            <a:lstStyle/>
            <a:p>
              <a:pPr marL="0" lvl="0" indent="0" algn="l" defTabSz="1066800">
                <a:lnSpc>
                  <a:spcPct val="90000"/>
                </a:lnSpc>
                <a:spcBef>
                  <a:spcPct val="0"/>
                </a:spcBef>
                <a:spcAft>
                  <a:spcPct val="35000"/>
                </a:spcAft>
                <a:buNone/>
              </a:pPr>
              <a:r>
                <a:rPr lang="en-US" kern="1200" dirty="0">
                  <a:latin typeface="Arial" panose="020B0604020202020204" pitchFamily="34" charset="0"/>
                  <a:cs typeface="Arial" panose="020B0604020202020204" pitchFamily="34" charset="0"/>
                </a:rPr>
                <a:t>Candidate Key (OR composite CK)</a:t>
              </a:r>
            </a:p>
          </p:txBody>
        </p:sp>
        <p:sp>
          <p:nvSpPr>
            <p:cNvPr id="9" name="Freeform: Shape 8">
              <a:extLst>
                <a:ext uri="{FF2B5EF4-FFF2-40B4-BE49-F238E27FC236}">
                  <a16:creationId xmlns:a16="http://schemas.microsoft.com/office/drawing/2014/main" id="{633C8EC9-4234-B697-29CA-590E590938D5}"/>
                </a:ext>
              </a:extLst>
            </p:cNvPr>
            <p:cNvSpPr/>
            <p:nvPr/>
          </p:nvSpPr>
          <p:spPr>
            <a:xfrm>
              <a:off x="3821435" y="3874028"/>
              <a:ext cx="1422823" cy="752714"/>
            </a:xfrm>
            <a:custGeom>
              <a:avLst/>
              <a:gdLst>
                <a:gd name="connsiteX0" fmla="*/ 0 w 1422823"/>
                <a:gd name="connsiteY0" fmla="*/ 79035 h 752714"/>
                <a:gd name="connsiteX1" fmla="*/ 79035 w 1422823"/>
                <a:gd name="connsiteY1" fmla="*/ 0 h 752714"/>
                <a:gd name="connsiteX2" fmla="*/ 1343788 w 1422823"/>
                <a:gd name="connsiteY2" fmla="*/ 0 h 752714"/>
                <a:gd name="connsiteX3" fmla="*/ 1422823 w 1422823"/>
                <a:gd name="connsiteY3" fmla="*/ 79035 h 752714"/>
                <a:gd name="connsiteX4" fmla="*/ 1422823 w 1422823"/>
                <a:gd name="connsiteY4" fmla="*/ 673679 h 752714"/>
                <a:gd name="connsiteX5" fmla="*/ 1343788 w 1422823"/>
                <a:gd name="connsiteY5" fmla="*/ 752714 h 752714"/>
                <a:gd name="connsiteX6" fmla="*/ 79035 w 1422823"/>
                <a:gd name="connsiteY6" fmla="*/ 752714 h 752714"/>
                <a:gd name="connsiteX7" fmla="*/ 0 w 1422823"/>
                <a:gd name="connsiteY7" fmla="*/ 673679 h 752714"/>
                <a:gd name="connsiteX8" fmla="*/ 0 w 1422823"/>
                <a:gd name="connsiteY8" fmla="*/ 79035 h 75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23" h="752714">
                  <a:moveTo>
                    <a:pt x="0" y="79035"/>
                  </a:moveTo>
                  <a:cubicBezTo>
                    <a:pt x="0" y="35385"/>
                    <a:pt x="35385" y="0"/>
                    <a:pt x="79035" y="0"/>
                  </a:cubicBezTo>
                  <a:lnTo>
                    <a:pt x="1343788" y="0"/>
                  </a:lnTo>
                  <a:cubicBezTo>
                    <a:pt x="1387438" y="0"/>
                    <a:pt x="1422823" y="35385"/>
                    <a:pt x="1422823" y="79035"/>
                  </a:cubicBezTo>
                  <a:lnTo>
                    <a:pt x="1422823" y="673679"/>
                  </a:lnTo>
                  <a:cubicBezTo>
                    <a:pt x="1422823" y="717329"/>
                    <a:pt x="1387438" y="752714"/>
                    <a:pt x="1343788" y="752714"/>
                  </a:cubicBezTo>
                  <a:lnTo>
                    <a:pt x="79035" y="752714"/>
                  </a:lnTo>
                  <a:cubicBezTo>
                    <a:pt x="35385" y="752714"/>
                    <a:pt x="0" y="717329"/>
                    <a:pt x="0" y="673679"/>
                  </a:cubicBezTo>
                  <a:lnTo>
                    <a:pt x="0" y="79035"/>
                  </a:lnTo>
                  <a:close/>
                </a:path>
              </a:pathLst>
            </a:custGeom>
          </p:spPr>
          <p:style>
            <a:lnRef idx="1">
              <a:schemeClr val="accent2">
                <a:hueOff val="-485121"/>
                <a:satOff val="-27976"/>
                <a:lumOff val="287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4589" tIns="114589" rIns="114589" bIns="114589" numCol="1" spcCol="1270" anchor="ctr" anchorCtr="1">
              <a:noAutofit/>
            </a:bodyPr>
            <a:lstStyle/>
            <a:p>
              <a:pPr marL="0" lvl="0" indent="0" algn="ctr" defTabSz="1066800">
                <a:lnSpc>
                  <a:spcPct val="90000"/>
                </a:lnSpc>
                <a:spcBef>
                  <a:spcPct val="0"/>
                </a:spcBef>
                <a:spcAft>
                  <a:spcPct val="35000"/>
                </a:spcAft>
                <a:buNone/>
              </a:pPr>
              <a:r>
                <a:rPr lang="en-US" kern="1200" dirty="0">
                  <a:latin typeface="Arial" panose="020B0604020202020204" pitchFamily="34" charset="0"/>
                  <a:cs typeface="Arial" panose="020B0604020202020204" pitchFamily="34" charset="0"/>
                </a:rPr>
                <a:t>Primary Key</a:t>
              </a:r>
            </a:p>
          </p:txBody>
        </p:sp>
        <p:sp>
          <p:nvSpPr>
            <p:cNvPr id="10" name="Freeform: Shape 9">
              <a:extLst>
                <a:ext uri="{FF2B5EF4-FFF2-40B4-BE49-F238E27FC236}">
                  <a16:creationId xmlns:a16="http://schemas.microsoft.com/office/drawing/2014/main" id="{C50B88F0-6329-2BDA-04F8-B0A746576426}"/>
                </a:ext>
              </a:extLst>
            </p:cNvPr>
            <p:cNvSpPr/>
            <p:nvPr/>
          </p:nvSpPr>
          <p:spPr>
            <a:xfrm>
              <a:off x="5827368" y="3887878"/>
              <a:ext cx="1816012" cy="752714"/>
            </a:xfrm>
            <a:custGeom>
              <a:avLst/>
              <a:gdLst>
                <a:gd name="connsiteX0" fmla="*/ 0 w 1816012"/>
                <a:gd name="connsiteY0" fmla="*/ 79035 h 752714"/>
                <a:gd name="connsiteX1" fmla="*/ 79035 w 1816012"/>
                <a:gd name="connsiteY1" fmla="*/ 0 h 752714"/>
                <a:gd name="connsiteX2" fmla="*/ 1736977 w 1816012"/>
                <a:gd name="connsiteY2" fmla="*/ 0 h 752714"/>
                <a:gd name="connsiteX3" fmla="*/ 1816012 w 1816012"/>
                <a:gd name="connsiteY3" fmla="*/ 79035 h 752714"/>
                <a:gd name="connsiteX4" fmla="*/ 1816012 w 1816012"/>
                <a:gd name="connsiteY4" fmla="*/ 673679 h 752714"/>
                <a:gd name="connsiteX5" fmla="*/ 1736977 w 1816012"/>
                <a:gd name="connsiteY5" fmla="*/ 752714 h 752714"/>
                <a:gd name="connsiteX6" fmla="*/ 79035 w 1816012"/>
                <a:gd name="connsiteY6" fmla="*/ 752714 h 752714"/>
                <a:gd name="connsiteX7" fmla="*/ 0 w 1816012"/>
                <a:gd name="connsiteY7" fmla="*/ 673679 h 752714"/>
                <a:gd name="connsiteX8" fmla="*/ 0 w 1816012"/>
                <a:gd name="connsiteY8" fmla="*/ 79035 h 75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012" h="752714">
                  <a:moveTo>
                    <a:pt x="0" y="79035"/>
                  </a:moveTo>
                  <a:cubicBezTo>
                    <a:pt x="0" y="35385"/>
                    <a:pt x="35385" y="0"/>
                    <a:pt x="79035" y="0"/>
                  </a:cubicBezTo>
                  <a:lnTo>
                    <a:pt x="1736977" y="0"/>
                  </a:lnTo>
                  <a:cubicBezTo>
                    <a:pt x="1780627" y="0"/>
                    <a:pt x="1816012" y="35385"/>
                    <a:pt x="1816012" y="79035"/>
                  </a:cubicBezTo>
                  <a:lnTo>
                    <a:pt x="1816012" y="673679"/>
                  </a:lnTo>
                  <a:cubicBezTo>
                    <a:pt x="1816012" y="717329"/>
                    <a:pt x="1780627" y="752714"/>
                    <a:pt x="1736977" y="752714"/>
                  </a:cubicBezTo>
                  <a:lnTo>
                    <a:pt x="79035" y="752714"/>
                  </a:lnTo>
                  <a:cubicBezTo>
                    <a:pt x="35385" y="752714"/>
                    <a:pt x="0" y="717329"/>
                    <a:pt x="0" y="673679"/>
                  </a:cubicBezTo>
                  <a:lnTo>
                    <a:pt x="0" y="79035"/>
                  </a:lnTo>
                  <a:close/>
                </a:path>
              </a:pathLst>
            </a:custGeom>
          </p:spPr>
          <p:style>
            <a:lnRef idx="1">
              <a:schemeClr val="accent2">
                <a:hueOff val="-970242"/>
                <a:satOff val="-55952"/>
                <a:lumOff val="575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4589" tIns="114589" rIns="114589" bIns="114589" numCol="1" spcCol="1270" anchor="t" anchorCtr="1">
              <a:noAutofit/>
            </a:bodyPr>
            <a:lstStyle/>
            <a:p>
              <a:pPr marL="0" lvl="0" indent="0" algn="ctr" defTabSz="1066800">
                <a:lnSpc>
                  <a:spcPct val="90000"/>
                </a:lnSpc>
                <a:spcBef>
                  <a:spcPct val="0"/>
                </a:spcBef>
                <a:spcAft>
                  <a:spcPct val="35000"/>
                </a:spcAft>
                <a:buNone/>
              </a:pPr>
              <a:endParaRPr lang="en-US" kern="1200" dirty="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kern="1200" dirty="0">
                  <a:latin typeface="Arial" panose="020B0604020202020204" pitchFamily="34" charset="0"/>
                  <a:cs typeface="Arial" panose="020B0604020202020204" pitchFamily="34" charset="0"/>
                </a:rPr>
                <a:t>Composite PK</a:t>
              </a:r>
            </a:p>
          </p:txBody>
        </p:sp>
        <p:sp>
          <p:nvSpPr>
            <p:cNvPr id="11" name="Freeform: Shape 10">
              <a:extLst>
                <a:ext uri="{FF2B5EF4-FFF2-40B4-BE49-F238E27FC236}">
                  <a16:creationId xmlns:a16="http://schemas.microsoft.com/office/drawing/2014/main" id="{66A42D49-3C5B-4342-B726-057F74C16763}"/>
                </a:ext>
              </a:extLst>
            </p:cNvPr>
            <p:cNvSpPr/>
            <p:nvPr/>
          </p:nvSpPr>
          <p:spPr>
            <a:xfrm>
              <a:off x="8243743" y="3887878"/>
              <a:ext cx="1420301" cy="752714"/>
            </a:xfrm>
            <a:custGeom>
              <a:avLst/>
              <a:gdLst>
                <a:gd name="connsiteX0" fmla="*/ 0 w 1420301"/>
                <a:gd name="connsiteY0" fmla="*/ 79035 h 752714"/>
                <a:gd name="connsiteX1" fmla="*/ 79035 w 1420301"/>
                <a:gd name="connsiteY1" fmla="*/ 0 h 752714"/>
                <a:gd name="connsiteX2" fmla="*/ 1341266 w 1420301"/>
                <a:gd name="connsiteY2" fmla="*/ 0 h 752714"/>
                <a:gd name="connsiteX3" fmla="*/ 1420301 w 1420301"/>
                <a:gd name="connsiteY3" fmla="*/ 79035 h 752714"/>
                <a:gd name="connsiteX4" fmla="*/ 1420301 w 1420301"/>
                <a:gd name="connsiteY4" fmla="*/ 673679 h 752714"/>
                <a:gd name="connsiteX5" fmla="*/ 1341266 w 1420301"/>
                <a:gd name="connsiteY5" fmla="*/ 752714 h 752714"/>
                <a:gd name="connsiteX6" fmla="*/ 79035 w 1420301"/>
                <a:gd name="connsiteY6" fmla="*/ 752714 h 752714"/>
                <a:gd name="connsiteX7" fmla="*/ 0 w 1420301"/>
                <a:gd name="connsiteY7" fmla="*/ 673679 h 752714"/>
                <a:gd name="connsiteX8" fmla="*/ 0 w 1420301"/>
                <a:gd name="connsiteY8" fmla="*/ 79035 h 75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0301" h="752714">
                  <a:moveTo>
                    <a:pt x="0" y="79035"/>
                  </a:moveTo>
                  <a:cubicBezTo>
                    <a:pt x="0" y="35385"/>
                    <a:pt x="35385" y="0"/>
                    <a:pt x="79035" y="0"/>
                  </a:cubicBezTo>
                  <a:lnTo>
                    <a:pt x="1341266" y="0"/>
                  </a:lnTo>
                  <a:cubicBezTo>
                    <a:pt x="1384916" y="0"/>
                    <a:pt x="1420301" y="35385"/>
                    <a:pt x="1420301" y="79035"/>
                  </a:cubicBezTo>
                  <a:lnTo>
                    <a:pt x="1420301" y="673679"/>
                  </a:lnTo>
                  <a:cubicBezTo>
                    <a:pt x="1420301" y="717329"/>
                    <a:pt x="1384916" y="752714"/>
                    <a:pt x="1341266" y="752714"/>
                  </a:cubicBezTo>
                  <a:lnTo>
                    <a:pt x="79035" y="752714"/>
                  </a:lnTo>
                  <a:cubicBezTo>
                    <a:pt x="35385" y="752714"/>
                    <a:pt x="0" y="717329"/>
                    <a:pt x="0" y="673679"/>
                  </a:cubicBezTo>
                  <a:lnTo>
                    <a:pt x="0" y="79035"/>
                  </a:lnTo>
                  <a:close/>
                </a:path>
              </a:pathLst>
            </a:custGeom>
          </p:spPr>
          <p:style>
            <a:lnRef idx="1">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4589" tIns="114589" rIns="114589" bIns="114589" numCol="1" spcCol="1270" anchor="ctr" anchorCtr="0">
              <a:noAutofit/>
            </a:bodyPr>
            <a:lstStyle/>
            <a:p>
              <a:pPr marL="0" lvl="0" indent="0" algn="ctr" defTabSz="1066800">
                <a:lnSpc>
                  <a:spcPct val="90000"/>
                </a:lnSpc>
                <a:spcBef>
                  <a:spcPct val="0"/>
                </a:spcBef>
                <a:spcAft>
                  <a:spcPct val="35000"/>
                </a:spcAft>
                <a:buNone/>
              </a:pPr>
              <a:r>
                <a:rPr lang="en-US" kern="1200" dirty="0">
                  <a:latin typeface="Arial" panose="020B0604020202020204" pitchFamily="34" charset="0"/>
                  <a:cs typeface="Arial" panose="020B0604020202020204" pitchFamily="34" charset="0"/>
                </a:rPr>
                <a:t>Alternate Key</a:t>
              </a:r>
            </a:p>
          </p:txBody>
        </p:sp>
      </p:grpSp>
      <p:sp>
        <p:nvSpPr>
          <p:cNvPr id="12" name="Title 3">
            <a:extLst>
              <a:ext uri="{FF2B5EF4-FFF2-40B4-BE49-F238E27FC236}">
                <a16:creationId xmlns:a16="http://schemas.microsoft.com/office/drawing/2014/main" id="{50589197-0643-A976-B23A-9CA04B4B16A0}"/>
              </a:ext>
            </a:extLst>
          </p:cNvPr>
          <p:cNvSpPr txBox="1">
            <a:spLocks/>
          </p:cNvSpPr>
          <p:nvPr/>
        </p:nvSpPr>
        <p:spPr>
          <a:xfrm>
            <a:off x="559360" y="715765"/>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Keys: in a Nutshell</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143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8A59A87-13FF-15AB-4A3E-CD632E8D5208}"/>
              </a:ext>
            </a:extLst>
          </p:cNvPr>
          <p:cNvGrpSpPr/>
          <p:nvPr/>
        </p:nvGrpSpPr>
        <p:grpSpPr>
          <a:xfrm>
            <a:off x="4291719" y="3488187"/>
            <a:ext cx="5500574" cy="911463"/>
            <a:chOff x="1323703" y="2931337"/>
            <a:chExt cx="4415245" cy="911463"/>
          </a:xfrm>
        </p:grpSpPr>
        <p:sp>
          <p:nvSpPr>
            <p:cNvPr id="11" name="Rectangle: Folded Corner 10">
              <a:extLst>
                <a:ext uri="{FF2B5EF4-FFF2-40B4-BE49-F238E27FC236}">
                  <a16:creationId xmlns:a16="http://schemas.microsoft.com/office/drawing/2014/main" id="{2825EA54-4E22-B455-C722-17E53D5CEFB6}"/>
                </a:ext>
              </a:extLst>
            </p:cNvPr>
            <p:cNvSpPr/>
            <p:nvPr/>
          </p:nvSpPr>
          <p:spPr>
            <a:xfrm>
              <a:off x="1323704" y="2931337"/>
              <a:ext cx="4415244" cy="666973"/>
            </a:xfrm>
            <a:prstGeom prst="foldedCorner">
              <a:avLst>
                <a:gd name="adj" fmla="val 28572"/>
              </a:avLst>
            </a:prstGeom>
            <a:noFill/>
            <a:ln w="19050">
              <a:solidFill>
                <a:srgbClr val="C55A1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B9944F0-DD23-8680-5325-D55CC505F870}"/>
                </a:ext>
              </a:extLst>
            </p:cNvPr>
            <p:cNvSpPr txBox="1"/>
            <p:nvPr/>
          </p:nvSpPr>
          <p:spPr>
            <a:xfrm>
              <a:off x="1323703" y="2941773"/>
              <a:ext cx="1045028" cy="369332"/>
            </a:xfrm>
            <a:prstGeom prst="rect">
              <a:avLst/>
            </a:prstGeom>
            <a:noFill/>
          </p:spPr>
          <p:txBody>
            <a:bodyPr wrap="square">
              <a:spAutoFit/>
            </a:bodyPr>
            <a:lstStyle/>
            <a:p>
              <a:pPr algn="l">
                <a:spcBef>
                  <a:spcPct val="20000"/>
                </a:spcBef>
              </a:pPr>
              <a:r>
                <a:rPr lang="en-US" altLang="x-none" dirty="0">
                  <a:solidFill>
                    <a:schemeClr val="tx1"/>
                  </a:solidFill>
                  <a:latin typeface="Arial" panose="020B0604020202020204" pitchFamily="34" charset="0"/>
                  <a:cs typeface="Arial" panose="020B0604020202020204" pitchFamily="34" charset="0"/>
                </a:rPr>
                <a:t>Issues</a:t>
              </a:r>
            </a:p>
          </p:txBody>
        </p:sp>
        <p:sp>
          <p:nvSpPr>
            <p:cNvPr id="22" name="TextBox 21">
              <a:extLst>
                <a:ext uri="{FF2B5EF4-FFF2-40B4-BE49-F238E27FC236}">
                  <a16:creationId xmlns:a16="http://schemas.microsoft.com/office/drawing/2014/main" id="{262267A1-6301-6C22-F75E-12060DE7EBC2}"/>
                </a:ext>
              </a:extLst>
            </p:cNvPr>
            <p:cNvSpPr txBox="1"/>
            <p:nvPr/>
          </p:nvSpPr>
          <p:spPr>
            <a:xfrm>
              <a:off x="2016033" y="3196469"/>
              <a:ext cx="3030583" cy="646331"/>
            </a:xfrm>
            <a:prstGeom prst="rect">
              <a:avLst/>
            </a:prstGeom>
            <a:noFill/>
          </p:spPr>
          <p:txBody>
            <a:bodyPr wrap="square">
              <a:spAutoFit/>
            </a:bodyPr>
            <a:lstStyle/>
            <a:p>
              <a:pPr algn="l">
                <a:spcBef>
                  <a:spcPct val="20000"/>
                </a:spcBef>
              </a:pPr>
              <a:r>
                <a:rPr lang="en-US" altLang="x-none" dirty="0">
                  <a:solidFill>
                    <a:schemeClr val="tx1"/>
                  </a:solidFill>
                  <a:latin typeface="Arial" panose="020B0604020202020204" pitchFamily="34" charset="0"/>
                  <a:cs typeface="Arial" panose="020B0604020202020204" pitchFamily="34" charset="0"/>
                </a:rPr>
                <a:t>Can the Foreign Key accept nulls?</a:t>
              </a:r>
            </a:p>
          </p:txBody>
        </p:sp>
      </p:grpSp>
      <p:grpSp>
        <p:nvGrpSpPr>
          <p:cNvPr id="2" name="Group 1">
            <a:extLst>
              <a:ext uri="{FF2B5EF4-FFF2-40B4-BE49-F238E27FC236}">
                <a16:creationId xmlns:a16="http://schemas.microsoft.com/office/drawing/2014/main" id="{579CCC2F-7409-73D7-620C-FE8E0C913D0B}"/>
              </a:ext>
            </a:extLst>
          </p:cNvPr>
          <p:cNvGrpSpPr/>
          <p:nvPr/>
        </p:nvGrpSpPr>
        <p:grpSpPr>
          <a:xfrm>
            <a:off x="644952" y="1458840"/>
            <a:ext cx="8677464" cy="1644313"/>
            <a:chOff x="644952" y="1458840"/>
            <a:chExt cx="8677464" cy="1644313"/>
          </a:xfrm>
        </p:grpSpPr>
        <p:pic>
          <p:nvPicPr>
            <p:cNvPr id="30" name="Graphic 29" descr="Inventory outline">
              <a:extLst>
                <a:ext uri="{FF2B5EF4-FFF2-40B4-BE49-F238E27FC236}">
                  <a16:creationId xmlns:a16="http://schemas.microsoft.com/office/drawing/2014/main" id="{503BD3EB-02C8-FA66-8043-681EE16488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8103" y="1458840"/>
              <a:ext cx="1644313" cy="1644313"/>
            </a:xfrm>
            <a:prstGeom prst="rect">
              <a:avLst/>
            </a:prstGeom>
          </p:spPr>
        </p:pic>
        <p:grpSp>
          <p:nvGrpSpPr>
            <p:cNvPr id="18" name="Group 17">
              <a:extLst>
                <a:ext uri="{FF2B5EF4-FFF2-40B4-BE49-F238E27FC236}">
                  <a16:creationId xmlns:a16="http://schemas.microsoft.com/office/drawing/2014/main" id="{B543F896-6457-D1C6-5EA1-749C7BE661AD}"/>
                </a:ext>
              </a:extLst>
            </p:cNvPr>
            <p:cNvGrpSpPr/>
            <p:nvPr/>
          </p:nvGrpSpPr>
          <p:grpSpPr>
            <a:xfrm>
              <a:off x="644952" y="1607108"/>
              <a:ext cx="5451047" cy="627018"/>
              <a:chOff x="6738188" y="1741864"/>
              <a:chExt cx="4430643" cy="631896"/>
            </a:xfrm>
          </p:grpSpPr>
          <p:sp>
            <p:nvSpPr>
              <p:cNvPr id="20" name="Rectangle: Rounded Corners 19">
                <a:extLst>
                  <a:ext uri="{FF2B5EF4-FFF2-40B4-BE49-F238E27FC236}">
                    <a16:creationId xmlns:a16="http://schemas.microsoft.com/office/drawing/2014/main" id="{C4D25AD8-1054-135A-A769-401B894B18AC}"/>
                  </a:ext>
                </a:extLst>
              </p:cNvPr>
              <p:cNvSpPr/>
              <p:nvPr/>
            </p:nvSpPr>
            <p:spPr>
              <a:xfrm rot="21385933">
                <a:off x="6760047" y="1746742"/>
                <a:ext cx="4408784" cy="627018"/>
              </a:xfrm>
              <a:prstGeom prst="roundRect">
                <a:avLst/>
              </a:prstGeom>
              <a:solidFill>
                <a:srgbClr val="FBD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9B40F26-8FA0-106F-B113-065E8679A48E}"/>
                  </a:ext>
                </a:extLst>
              </p:cNvPr>
              <p:cNvSpPr/>
              <p:nvPr/>
            </p:nvSpPr>
            <p:spPr>
              <a:xfrm>
                <a:off x="6738188" y="1741864"/>
                <a:ext cx="4408784" cy="627018"/>
              </a:xfrm>
              <a:prstGeom prst="roundRect">
                <a:avLst/>
              </a:prstGeom>
              <a:solidFill>
                <a:srgbClr val="FFFFFF"/>
              </a:solidFill>
              <a:ln w="19050">
                <a:solidFill>
                  <a:srgbClr val="FBD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pPr>
                <a:r>
                  <a:rPr lang="en-US" altLang="x-none" dirty="0">
                    <a:solidFill>
                      <a:schemeClr val="tx1"/>
                    </a:solidFill>
                    <a:latin typeface="Arial" panose="020B0604020202020204" pitchFamily="34" charset="0"/>
                    <a:cs typeface="Arial" panose="020B0604020202020204" pitchFamily="34" charset="0"/>
                  </a:rPr>
                  <a:t>No Component of the Primary Key can be null</a:t>
                </a:r>
              </a:p>
            </p:txBody>
          </p:sp>
        </p:grpSp>
      </p:grpSp>
      <p:grpSp>
        <p:nvGrpSpPr>
          <p:cNvPr id="27" name="Group 26">
            <a:extLst>
              <a:ext uri="{FF2B5EF4-FFF2-40B4-BE49-F238E27FC236}">
                <a16:creationId xmlns:a16="http://schemas.microsoft.com/office/drawing/2014/main" id="{37D3F28D-3E31-005D-668C-EC21DC5C5641}"/>
              </a:ext>
            </a:extLst>
          </p:cNvPr>
          <p:cNvGrpSpPr/>
          <p:nvPr/>
        </p:nvGrpSpPr>
        <p:grpSpPr>
          <a:xfrm>
            <a:off x="644952" y="2554710"/>
            <a:ext cx="5488114" cy="811647"/>
            <a:chOff x="6738188" y="1741864"/>
            <a:chExt cx="4430643" cy="631896"/>
          </a:xfrm>
        </p:grpSpPr>
        <p:sp>
          <p:nvSpPr>
            <p:cNvPr id="28" name="Rectangle: Rounded Corners 27">
              <a:extLst>
                <a:ext uri="{FF2B5EF4-FFF2-40B4-BE49-F238E27FC236}">
                  <a16:creationId xmlns:a16="http://schemas.microsoft.com/office/drawing/2014/main" id="{2F4F992E-2834-FBC2-F65C-718D54ECD6D8}"/>
                </a:ext>
              </a:extLst>
            </p:cNvPr>
            <p:cNvSpPr/>
            <p:nvPr/>
          </p:nvSpPr>
          <p:spPr>
            <a:xfrm rot="21385933">
              <a:off x="6760047" y="1746742"/>
              <a:ext cx="4408784" cy="627018"/>
            </a:xfrm>
            <a:prstGeom prst="roundRect">
              <a:avLst/>
            </a:prstGeom>
            <a:solidFill>
              <a:srgbClr val="FBD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7CA08609-DF96-6B07-D8B4-53CED671D47A}"/>
                </a:ext>
              </a:extLst>
            </p:cNvPr>
            <p:cNvSpPr/>
            <p:nvPr/>
          </p:nvSpPr>
          <p:spPr>
            <a:xfrm>
              <a:off x="6738188" y="1741864"/>
              <a:ext cx="4408784" cy="627018"/>
            </a:xfrm>
            <a:prstGeom prst="roundRect">
              <a:avLst/>
            </a:prstGeom>
            <a:solidFill>
              <a:srgbClr val="FFFFFF"/>
            </a:solidFill>
            <a:ln w="19050">
              <a:solidFill>
                <a:srgbClr val="FBD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a:p>
              <a:pPr algn="l">
                <a:spcBef>
                  <a:spcPct val="20000"/>
                </a:spcBef>
              </a:pPr>
              <a:r>
                <a:rPr lang="en-US" altLang="x-none" dirty="0">
                  <a:solidFill>
                    <a:schemeClr val="tx1"/>
                  </a:solidFill>
                  <a:latin typeface="Arial" panose="020B0604020202020204" pitchFamily="34" charset="0"/>
                  <a:cs typeface="Arial" panose="020B0604020202020204" pitchFamily="34" charset="0"/>
                </a:rPr>
                <a:t>The Database must not contain any unmatched </a:t>
              </a:r>
            </a:p>
            <a:p>
              <a:pPr algn="l">
                <a:spcBef>
                  <a:spcPct val="20000"/>
                </a:spcBef>
              </a:pPr>
              <a:r>
                <a:rPr lang="en-US" altLang="x-none" dirty="0">
                  <a:solidFill>
                    <a:schemeClr val="tx1"/>
                  </a:solidFill>
                  <a:latin typeface="Arial" panose="020B0604020202020204" pitchFamily="34" charset="0"/>
                  <a:cs typeface="Arial" panose="020B0604020202020204" pitchFamily="34" charset="0"/>
                </a:rPr>
                <a:t>Foreign Key values</a:t>
              </a:r>
            </a:p>
            <a:p>
              <a:pPr algn="ctr"/>
              <a:endParaRPr lang="en-IN" dirty="0">
                <a:solidFill>
                  <a:schemeClr val="tx1"/>
                </a:solidFill>
              </a:endParaRPr>
            </a:p>
          </p:txBody>
        </p:sp>
      </p:grpSp>
      <p:sp>
        <p:nvSpPr>
          <p:cNvPr id="25" name="Title 3">
            <a:extLst>
              <a:ext uri="{FF2B5EF4-FFF2-40B4-BE49-F238E27FC236}">
                <a16:creationId xmlns:a16="http://schemas.microsoft.com/office/drawing/2014/main" id="{3DFD06E7-723D-2465-1DED-8F4FBA28A420}"/>
              </a:ext>
            </a:extLst>
          </p:cNvPr>
          <p:cNvSpPr txBox="1">
            <a:spLocks/>
          </p:cNvSpPr>
          <p:nvPr/>
        </p:nvSpPr>
        <p:spPr>
          <a:xfrm>
            <a:off x="621988" y="745624"/>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Integrity Rules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22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6BB4025-A3CC-071E-065E-CAD807C4FA50}"/>
              </a:ext>
            </a:extLst>
          </p:cNvPr>
          <p:cNvSpPr/>
          <p:nvPr/>
        </p:nvSpPr>
        <p:spPr>
          <a:xfrm>
            <a:off x="623888" y="1643833"/>
            <a:ext cx="10565778" cy="557349"/>
          </a:xfrm>
          <a:prstGeom prst="roundRect">
            <a:avLst>
              <a:gd name="adj" fmla="val 26150"/>
            </a:avLst>
          </a:prstGeom>
          <a:noFill/>
          <a:ln w="57150"/>
          <a:effectLst/>
          <a:scene3d>
            <a:camera prst="orthographicFront"/>
            <a:lightRig rig="threePt" dir="t"/>
          </a:scene3d>
          <a:sp3d>
            <a:bevelT w="165100" prst="coolSlant"/>
          </a:sp3d>
        </p:spPr>
        <p:style>
          <a:lnRef idx="1">
            <a:schemeClr val="accent4"/>
          </a:lnRef>
          <a:fillRef idx="3">
            <a:schemeClr val="accent4"/>
          </a:fillRef>
          <a:effectRef idx="2">
            <a:schemeClr val="accent4"/>
          </a:effectRef>
          <a:fontRef idx="minor">
            <a:schemeClr val="lt1"/>
          </a:fontRef>
        </p:style>
        <p:txBody>
          <a:bodyPr rtlCol="0" anchor="ctr"/>
          <a:lstStyle/>
          <a:p>
            <a:r>
              <a:rPr lang="en-US" altLang="en-US" dirty="0">
                <a:solidFill>
                  <a:schemeClr val="tx1"/>
                </a:solidFill>
                <a:latin typeface="Arial" panose="020B0604020202020204" pitchFamily="34" charset="0"/>
                <a:cs typeface="Arial" panose="020B0604020202020204" pitchFamily="34" charset="0"/>
              </a:rPr>
              <a:t>The way relationships are represented depends on the cardinality and the degree of the relationship</a:t>
            </a:r>
          </a:p>
        </p:txBody>
      </p:sp>
      <p:sp>
        <p:nvSpPr>
          <p:cNvPr id="6" name="Rectangle: Rounded Corners 5">
            <a:extLst>
              <a:ext uri="{FF2B5EF4-FFF2-40B4-BE49-F238E27FC236}">
                <a16:creationId xmlns:a16="http://schemas.microsoft.com/office/drawing/2014/main" id="{1402F2A1-8F04-128D-489A-F3D2B6599482}"/>
              </a:ext>
            </a:extLst>
          </p:cNvPr>
          <p:cNvSpPr/>
          <p:nvPr/>
        </p:nvSpPr>
        <p:spPr>
          <a:xfrm>
            <a:off x="3081734" y="2473783"/>
            <a:ext cx="4912428" cy="415700"/>
          </a:xfrm>
          <a:prstGeom prst="roundRect">
            <a:avLst>
              <a:gd name="adj" fmla="val 26150"/>
            </a:avLst>
          </a:prstGeom>
          <a:noFill/>
          <a:ln w="57150"/>
          <a:effectLst/>
          <a:scene3d>
            <a:camera prst="orthographicFront"/>
            <a:lightRig rig="threePt" dir="t"/>
          </a:scene3d>
          <a:sp3d>
            <a:bevelT w="165100" prst="coolSlant"/>
          </a:sp3d>
        </p:spPr>
        <p:style>
          <a:lnRef idx="1">
            <a:schemeClr val="accent4"/>
          </a:lnRef>
          <a:fillRef idx="3">
            <a:schemeClr val="accent4"/>
          </a:fillRef>
          <a:effectRef idx="2">
            <a:schemeClr val="accent4"/>
          </a:effectRef>
          <a:fontRef idx="minor">
            <a:schemeClr val="lt1"/>
          </a:fontRef>
        </p:style>
        <p:txBody>
          <a:bodyPr rtlCol="0" anchor="ctr"/>
          <a:lstStyle/>
          <a:p>
            <a:r>
              <a:rPr lang="en-US" altLang="en-US" dirty="0">
                <a:solidFill>
                  <a:schemeClr val="tx1"/>
                </a:solidFill>
                <a:latin typeface="Arial" panose="020B0604020202020204" pitchFamily="34" charset="0"/>
                <a:cs typeface="Arial" panose="020B0604020202020204" pitchFamily="34" charset="0"/>
              </a:rPr>
              <a:t>The possible cardinalities are: 1:1, 1:M, M:M                          </a:t>
            </a:r>
          </a:p>
        </p:txBody>
      </p:sp>
      <p:grpSp>
        <p:nvGrpSpPr>
          <p:cNvPr id="9" name="Group 8">
            <a:extLst>
              <a:ext uri="{FF2B5EF4-FFF2-40B4-BE49-F238E27FC236}">
                <a16:creationId xmlns:a16="http://schemas.microsoft.com/office/drawing/2014/main" id="{767C6028-A2F8-008C-3A99-2EB1AC4E71F4}"/>
              </a:ext>
            </a:extLst>
          </p:cNvPr>
          <p:cNvGrpSpPr/>
          <p:nvPr/>
        </p:nvGrpSpPr>
        <p:grpSpPr>
          <a:xfrm>
            <a:off x="4277747" y="3270739"/>
            <a:ext cx="3020575" cy="1607061"/>
            <a:chOff x="6738188" y="1741864"/>
            <a:chExt cx="4430643" cy="631896"/>
          </a:xfrm>
        </p:grpSpPr>
        <p:sp>
          <p:nvSpPr>
            <p:cNvPr id="11" name="Rectangle: Rounded Corners 10">
              <a:extLst>
                <a:ext uri="{FF2B5EF4-FFF2-40B4-BE49-F238E27FC236}">
                  <a16:creationId xmlns:a16="http://schemas.microsoft.com/office/drawing/2014/main" id="{38DE12B6-34B1-28B4-C82D-8274EF26870C}"/>
                </a:ext>
              </a:extLst>
            </p:cNvPr>
            <p:cNvSpPr/>
            <p:nvPr/>
          </p:nvSpPr>
          <p:spPr>
            <a:xfrm rot="21385933">
              <a:off x="6760047" y="1746742"/>
              <a:ext cx="4408784" cy="627018"/>
            </a:xfrm>
            <a:prstGeom prst="roundRect">
              <a:avLst/>
            </a:prstGeom>
            <a:solidFill>
              <a:srgbClr val="FBD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A7F1CEC6-1F46-BB66-608E-B4997C0BEC63}"/>
                </a:ext>
              </a:extLst>
            </p:cNvPr>
            <p:cNvSpPr/>
            <p:nvPr/>
          </p:nvSpPr>
          <p:spPr>
            <a:xfrm>
              <a:off x="6738188" y="1741864"/>
              <a:ext cx="4408784" cy="627018"/>
            </a:xfrm>
            <a:prstGeom prst="roundRect">
              <a:avLst/>
            </a:prstGeom>
            <a:solidFill>
              <a:srgbClr val="FFFFFF"/>
            </a:solidFill>
            <a:ln w="19050">
              <a:solidFill>
                <a:srgbClr val="FBD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en-US" altLang="x-none" dirty="0">
                  <a:solidFill>
                    <a:schemeClr val="tx1"/>
                  </a:solidFill>
                  <a:latin typeface="Arial" panose="020B0604020202020204" pitchFamily="34" charset="0"/>
                  <a:cs typeface="Arial" panose="020B0604020202020204" pitchFamily="34" charset="0"/>
                </a:rPr>
                <a:t>The degrees are: </a:t>
              </a:r>
            </a:p>
            <a:p>
              <a:pPr algn="ctr">
                <a:spcBef>
                  <a:spcPct val="20000"/>
                </a:spcBef>
              </a:pPr>
              <a:r>
                <a:rPr lang="en-US" altLang="x-none" dirty="0">
                  <a:solidFill>
                    <a:schemeClr val="tx1"/>
                  </a:solidFill>
                  <a:latin typeface="Arial" panose="020B0604020202020204" pitchFamily="34" charset="0"/>
                  <a:cs typeface="Arial" panose="020B0604020202020204" pitchFamily="34" charset="0"/>
                </a:rPr>
                <a:t>Unary </a:t>
              </a:r>
            </a:p>
            <a:p>
              <a:pPr algn="ctr">
                <a:spcBef>
                  <a:spcPct val="20000"/>
                </a:spcBef>
              </a:pPr>
              <a:r>
                <a:rPr lang="en-US" altLang="x-none" dirty="0">
                  <a:solidFill>
                    <a:schemeClr val="tx1"/>
                  </a:solidFill>
                  <a:latin typeface="Arial" panose="020B0604020202020204" pitchFamily="34" charset="0"/>
                  <a:cs typeface="Arial" panose="020B0604020202020204" pitchFamily="34" charset="0"/>
                </a:rPr>
                <a:t>Binary </a:t>
              </a:r>
            </a:p>
            <a:p>
              <a:pPr algn="ctr">
                <a:spcBef>
                  <a:spcPct val="20000"/>
                </a:spcBef>
              </a:pPr>
              <a:r>
                <a:rPr lang="en-US" altLang="x-none" dirty="0">
                  <a:solidFill>
                    <a:schemeClr val="tx1"/>
                  </a:solidFill>
                  <a:latin typeface="Arial" panose="020B0604020202020204" pitchFamily="34" charset="0"/>
                  <a:cs typeface="Arial" panose="020B0604020202020204" pitchFamily="34" charset="0"/>
                </a:rPr>
                <a:t>Ternary</a:t>
              </a:r>
            </a:p>
          </p:txBody>
        </p:sp>
      </p:grpSp>
      <p:sp>
        <p:nvSpPr>
          <p:cNvPr id="10" name="Title 3">
            <a:extLst>
              <a:ext uri="{FF2B5EF4-FFF2-40B4-BE49-F238E27FC236}">
                <a16:creationId xmlns:a16="http://schemas.microsoft.com/office/drawing/2014/main" id="{863806B9-521E-3628-F913-D60120E7DFEB}"/>
              </a:ext>
            </a:extLst>
          </p:cNvPr>
          <p:cNvSpPr txBox="1">
            <a:spLocks/>
          </p:cNvSpPr>
          <p:nvPr/>
        </p:nvSpPr>
        <p:spPr>
          <a:xfrm>
            <a:off x="623888" y="752024"/>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Converting Relationships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05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7DD30EC-88DC-29A8-669B-EF22F3858064}"/>
              </a:ext>
            </a:extLst>
          </p:cNvPr>
          <p:cNvCxnSpPr>
            <a:cxnSpLocks/>
          </p:cNvCxnSpPr>
          <p:nvPr/>
        </p:nvCxnSpPr>
        <p:spPr>
          <a:xfrm>
            <a:off x="4298472" y="2715688"/>
            <a:ext cx="1275014" cy="76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2D61055-D74C-4D6C-2747-53D0005199F2}"/>
              </a:ext>
            </a:extLst>
          </p:cNvPr>
          <p:cNvSpPr/>
          <p:nvPr/>
        </p:nvSpPr>
        <p:spPr>
          <a:xfrm>
            <a:off x="2639003" y="2532748"/>
            <a:ext cx="1659470" cy="359210"/>
          </a:xfrm>
          <a:prstGeom prst="rect">
            <a:avLst/>
          </a:prstGeom>
          <a:solidFill>
            <a:srgbClr val="FDB51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EMPLOYEE</a:t>
            </a:r>
          </a:p>
        </p:txBody>
      </p:sp>
      <p:sp>
        <p:nvSpPr>
          <p:cNvPr id="10" name="Flowchart: Decision 23">
            <a:extLst>
              <a:ext uri="{FF2B5EF4-FFF2-40B4-BE49-F238E27FC236}">
                <a16:creationId xmlns:a16="http://schemas.microsoft.com/office/drawing/2014/main" id="{8702022C-AC15-1E1A-2517-359738F0C164}"/>
              </a:ext>
            </a:extLst>
          </p:cNvPr>
          <p:cNvSpPr/>
          <p:nvPr/>
        </p:nvSpPr>
        <p:spPr>
          <a:xfrm>
            <a:off x="5417218" y="2452238"/>
            <a:ext cx="2084487" cy="680680"/>
          </a:xfrm>
          <a:prstGeom prst="flowChartDecision">
            <a:avLst/>
          </a:prstGeom>
          <a:solidFill>
            <a:srgbClr val="FDB51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Arial" panose="020B0604020202020204" pitchFamily="34" charset="0"/>
                <a:cs typeface="Arial" panose="020B0604020202020204" pitchFamily="34" charset="0"/>
              </a:rPr>
              <a:t>Spouse of</a:t>
            </a:r>
          </a:p>
        </p:txBody>
      </p:sp>
      <p:cxnSp>
        <p:nvCxnSpPr>
          <p:cNvPr id="12" name="Elbow Connector 23">
            <a:extLst>
              <a:ext uri="{FF2B5EF4-FFF2-40B4-BE49-F238E27FC236}">
                <a16:creationId xmlns:a16="http://schemas.microsoft.com/office/drawing/2014/main" id="{C61FA48F-742A-A2F8-61B7-2E88052C8A0D}"/>
              </a:ext>
            </a:extLst>
          </p:cNvPr>
          <p:cNvCxnSpPr/>
          <p:nvPr/>
        </p:nvCxnSpPr>
        <p:spPr>
          <a:xfrm rot="16200000" flipH="1" flipV="1">
            <a:off x="4944403" y="1208665"/>
            <a:ext cx="13496" cy="2591606"/>
          </a:xfrm>
          <a:prstGeom prst="bentConnector3">
            <a:avLst>
              <a:gd name="adj1" fmla="val -1693835"/>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C2FC8039-B5DE-DD3C-1788-6149AFF2E70B}"/>
              </a:ext>
            </a:extLst>
          </p:cNvPr>
          <p:cNvGraphicFramePr>
            <a:graphicFrameLocks noGrp="1"/>
          </p:cNvGraphicFramePr>
          <p:nvPr/>
        </p:nvGraphicFramePr>
        <p:xfrm>
          <a:off x="1557478" y="3428628"/>
          <a:ext cx="9548486" cy="741680"/>
        </p:xfrm>
        <a:graphic>
          <a:graphicData uri="http://schemas.openxmlformats.org/drawingml/2006/table">
            <a:tbl>
              <a:tblPr firstRow="1" bandRow="1">
                <a:tableStyleId>{5C22544A-7EE6-4342-B048-85BDC9FD1C3A}</a:tableStyleId>
              </a:tblPr>
              <a:tblGrid>
                <a:gridCol w="743897">
                  <a:extLst>
                    <a:ext uri="{9D8B030D-6E8A-4147-A177-3AD203B41FA5}">
                      <a16:colId xmlns:a16="http://schemas.microsoft.com/office/drawing/2014/main" val="20000"/>
                    </a:ext>
                  </a:extLst>
                </a:gridCol>
                <a:gridCol w="912798">
                  <a:extLst>
                    <a:ext uri="{9D8B030D-6E8A-4147-A177-3AD203B41FA5}">
                      <a16:colId xmlns:a16="http://schemas.microsoft.com/office/drawing/2014/main" val="20001"/>
                    </a:ext>
                  </a:extLst>
                </a:gridCol>
                <a:gridCol w="1314159">
                  <a:extLst>
                    <a:ext uri="{9D8B030D-6E8A-4147-A177-3AD203B41FA5}">
                      <a16:colId xmlns:a16="http://schemas.microsoft.com/office/drawing/2014/main" val="20002"/>
                    </a:ext>
                  </a:extLst>
                </a:gridCol>
                <a:gridCol w="1087060">
                  <a:extLst>
                    <a:ext uri="{9D8B030D-6E8A-4147-A177-3AD203B41FA5}">
                      <a16:colId xmlns:a16="http://schemas.microsoft.com/office/drawing/2014/main" val="20003"/>
                    </a:ext>
                  </a:extLst>
                </a:gridCol>
                <a:gridCol w="847538">
                  <a:extLst>
                    <a:ext uri="{9D8B030D-6E8A-4147-A177-3AD203B41FA5}">
                      <a16:colId xmlns:a16="http://schemas.microsoft.com/office/drawing/2014/main" val="20004"/>
                    </a:ext>
                  </a:extLst>
                </a:gridCol>
                <a:gridCol w="1270113">
                  <a:extLst>
                    <a:ext uri="{9D8B030D-6E8A-4147-A177-3AD203B41FA5}">
                      <a16:colId xmlns:a16="http://schemas.microsoft.com/office/drawing/2014/main" val="20005"/>
                    </a:ext>
                  </a:extLst>
                </a:gridCol>
                <a:gridCol w="1667296">
                  <a:extLst>
                    <a:ext uri="{9D8B030D-6E8A-4147-A177-3AD203B41FA5}">
                      <a16:colId xmlns:a16="http://schemas.microsoft.com/office/drawing/2014/main" val="20006"/>
                    </a:ext>
                  </a:extLst>
                </a:gridCol>
                <a:gridCol w="1705625">
                  <a:extLst>
                    <a:ext uri="{9D8B030D-6E8A-4147-A177-3AD203B41FA5}">
                      <a16:colId xmlns:a16="http://schemas.microsoft.com/office/drawing/2014/main" val="20007"/>
                    </a:ext>
                  </a:extLst>
                </a:gridCol>
              </a:tblGrid>
              <a:tr h="370840">
                <a:tc gridSpan="8">
                  <a:txBody>
                    <a:bodyPr/>
                    <a:lstStyle/>
                    <a:p>
                      <a:pPr algn="ctr"/>
                      <a:r>
                        <a:rPr lang="en-US" sz="1800" dirty="0">
                          <a:latin typeface="Arial" panose="020B0604020202020204" pitchFamily="34" charset="0"/>
                          <a:cs typeface="Arial" panose="020B0604020202020204" pitchFamily="34" charset="0"/>
                        </a:rPr>
                        <a:t>Employee</a:t>
                      </a:r>
                    </a:p>
                  </a:txBody>
                  <a:tcPr>
                    <a:solidFill>
                      <a:srgbClr val="C85C1A"/>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r>
                        <a:rPr lang="en-US" sz="1800" u="sng" dirty="0">
                          <a:latin typeface="Arial" panose="020B0604020202020204" pitchFamily="34" charset="0"/>
                          <a:cs typeface="Arial" panose="020B0604020202020204" pitchFamily="34" charset="0"/>
                        </a:rPr>
                        <a:t>E#</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Name</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DoorNo.</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Street</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City</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PinCode</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DateOfJoining</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SpouseID</a:t>
                      </a:r>
                    </a:p>
                  </a:txBody>
                  <a:tcPr>
                    <a:solidFill>
                      <a:srgbClr val="F59603"/>
                    </a:solidFill>
                  </a:tcPr>
                </a:tc>
                <a:extLst>
                  <a:ext uri="{0D108BD9-81ED-4DB2-BD59-A6C34878D82A}">
                    <a16:rowId xmlns:a16="http://schemas.microsoft.com/office/drawing/2014/main" val="10001"/>
                  </a:ext>
                </a:extLst>
              </a:tr>
            </a:tbl>
          </a:graphicData>
        </a:graphic>
      </p:graphicFrame>
      <p:grpSp>
        <p:nvGrpSpPr>
          <p:cNvPr id="14" name="Group 13">
            <a:extLst>
              <a:ext uri="{FF2B5EF4-FFF2-40B4-BE49-F238E27FC236}">
                <a16:creationId xmlns:a16="http://schemas.microsoft.com/office/drawing/2014/main" id="{AEC9B2C9-3BE6-84DA-DABD-8D9A1B5DC260}"/>
              </a:ext>
            </a:extLst>
          </p:cNvPr>
          <p:cNvGrpSpPr/>
          <p:nvPr/>
        </p:nvGrpSpPr>
        <p:grpSpPr>
          <a:xfrm>
            <a:off x="2188808" y="4186702"/>
            <a:ext cx="8504584" cy="281405"/>
            <a:chOff x="2175217" y="4838546"/>
            <a:chExt cx="8073683" cy="919224"/>
          </a:xfrm>
        </p:grpSpPr>
        <p:cxnSp>
          <p:nvCxnSpPr>
            <p:cNvPr id="15" name="Straight Connector 10">
              <a:extLst>
                <a:ext uri="{FF2B5EF4-FFF2-40B4-BE49-F238E27FC236}">
                  <a16:creationId xmlns:a16="http://schemas.microsoft.com/office/drawing/2014/main" id="{73702649-08D6-4199-4891-92574C9218C1}"/>
                </a:ext>
              </a:extLst>
            </p:cNvPr>
            <p:cNvCxnSpPr>
              <a:cxnSpLocks noChangeShapeType="1"/>
            </p:cNvCxnSpPr>
            <p:nvPr/>
          </p:nvCxnSpPr>
          <p:spPr bwMode="auto">
            <a:xfrm flipH="1">
              <a:off x="2175217" y="5750945"/>
              <a:ext cx="806553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cxnSp>
        <p:cxnSp>
          <p:nvCxnSpPr>
            <p:cNvPr id="16" name="Straight Connector 9">
              <a:extLst>
                <a:ext uri="{FF2B5EF4-FFF2-40B4-BE49-F238E27FC236}">
                  <a16:creationId xmlns:a16="http://schemas.microsoft.com/office/drawing/2014/main" id="{7D22AE94-2EA7-5BD0-4B6E-6860C42FAC31}"/>
                </a:ext>
              </a:extLst>
            </p:cNvPr>
            <p:cNvCxnSpPr>
              <a:cxnSpLocks noChangeShapeType="1"/>
            </p:cNvCxnSpPr>
            <p:nvPr/>
          </p:nvCxnSpPr>
          <p:spPr bwMode="auto">
            <a:xfrm>
              <a:off x="10248900" y="4878076"/>
              <a:ext cx="0" cy="87969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cxnSp>
        <p:cxnSp>
          <p:nvCxnSpPr>
            <p:cNvPr id="17" name="Straight Arrow Connector 11">
              <a:extLst>
                <a:ext uri="{FF2B5EF4-FFF2-40B4-BE49-F238E27FC236}">
                  <a16:creationId xmlns:a16="http://schemas.microsoft.com/office/drawing/2014/main" id="{6807AF9A-8A03-B4EE-F1B0-5B4E01929588}"/>
                </a:ext>
              </a:extLst>
            </p:cNvPr>
            <p:cNvCxnSpPr>
              <a:cxnSpLocks noChangeShapeType="1"/>
            </p:cNvCxnSpPr>
            <p:nvPr/>
          </p:nvCxnSpPr>
          <p:spPr bwMode="auto">
            <a:xfrm flipV="1">
              <a:off x="2190750" y="4838546"/>
              <a:ext cx="0" cy="919224"/>
            </a:xfrm>
            <a:prstGeom prst="straightConnector1">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cxnSp>
      </p:grpSp>
      <p:sp>
        <p:nvSpPr>
          <p:cNvPr id="18" name="TextBox 17">
            <a:extLst>
              <a:ext uri="{FF2B5EF4-FFF2-40B4-BE49-F238E27FC236}">
                <a16:creationId xmlns:a16="http://schemas.microsoft.com/office/drawing/2014/main" id="{08008A3D-308B-EC0D-E83E-36066DF5899F}"/>
              </a:ext>
            </a:extLst>
          </p:cNvPr>
          <p:cNvSpPr txBox="1"/>
          <p:nvPr/>
        </p:nvSpPr>
        <p:spPr>
          <a:xfrm>
            <a:off x="4760710" y="3109363"/>
            <a:ext cx="312906" cy="369332"/>
          </a:xfrm>
          <a:prstGeom prst="rect">
            <a:avLst/>
          </a:prstGeom>
          <a:noFill/>
          <a:ln>
            <a:noFill/>
          </a:ln>
        </p:spPr>
        <p:txBody>
          <a:bodyPr wrap="none" rtlCol="0">
            <a:spAutoFit/>
          </a:bodyPr>
          <a:lstStyle/>
          <a:p>
            <a:r>
              <a:rPr lang="en-US" dirty="0">
                <a:latin typeface="Arial" panose="020B0604020202020204" pitchFamily="34" charset="0"/>
                <a:cs typeface="Arial" panose="020B0604020202020204" pitchFamily="34" charset="0"/>
              </a:rPr>
              <a:t>1</a:t>
            </a:r>
          </a:p>
        </p:txBody>
      </p:sp>
      <p:sp>
        <p:nvSpPr>
          <p:cNvPr id="19" name="TextBox 18">
            <a:extLst>
              <a:ext uri="{FF2B5EF4-FFF2-40B4-BE49-F238E27FC236}">
                <a16:creationId xmlns:a16="http://schemas.microsoft.com/office/drawing/2014/main" id="{489C0494-4BA0-89EA-FA4E-6B589A1D4554}"/>
              </a:ext>
            </a:extLst>
          </p:cNvPr>
          <p:cNvSpPr txBox="1"/>
          <p:nvPr/>
        </p:nvSpPr>
        <p:spPr>
          <a:xfrm>
            <a:off x="6273473" y="2104681"/>
            <a:ext cx="335254"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1</a:t>
            </a:r>
          </a:p>
        </p:txBody>
      </p:sp>
      <p:sp>
        <p:nvSpPr>
          <p:cNvPr id="20" name="Rectangle 19">
            <a:extLst>
              <a:ext uri="{FF2B5EF4-FFF2-40B4-BE49-F238E27FC236}">
                <a16:creationId xmlns:a16="http://schemas.microsoft.com/office/drawing/2014/main" id="{651AAB5F-ED84-468A-5E24-FA43FAC062F0}"/>
              </a:ext>
            </a:extLst>
          </p:cNvPr>
          <p:cNvSpPr/>
          <p:nvPr/>
        </p:nvSpPr>
        <p:spPr>
          <a:xfrm>
            <a:off x="3655348" y="4761557"/>
            <a:ext cx="1848952" cy="413266"/>
          </a:xfrm>
          <a:prstGeom prst="rect">
            <a:avLst/>
          </a:prstGeom>
          <a:solidFill>
            <a:srgbClr val="FDB51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EMPLOYEE</a:t>
            </a:r>
          </a:p>
        </p:txBody>
      </p:sp>
      <p:sp>
        <p:nvSpPr>
          <p:cNvPr id="21" name="Flowchart: Decision 23">
            <a:extLst>
              <a:ext uri="{FF2B5EF4-FFF2-40B4-BE49-F238E27FC236}">
                <a16:creationId xmlns:a16="http://schemas.microsoft.com/office/drawing/2014/main" id="{C26D8414-5513-62EA-865C-ECBC26689E66}"/>
              </a:ext>
            </a:extLst>
          </p:cNvPr>
          <p:cNvSpPr/>
          <p:nvPr/>
        </p:nvSpPr>
        <p:spPr>
          <a:xfrm>
            <a:off x="6425174" y="4714175"/>
            <a:ext cx="1944126" cy="517508"/>
          </a:xfrm>
          <a:prstGeom prst="flowChartDecision">
            <a:avLst/>
          </a:prstGeom>
          <a:solidFill>
            <a:srgbClr val="FDB51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Arial" panose="020B0604020202020204" pitchFamily="34" charset="0"/>
                <a:cs typeface="Arial" panose="020B0604020202020204" pitchFamily="34" charset="0"/>
              </a:rPr>
              <a:t>Manages</a:t>
            </a:r>
          </a:p>
        </p:txBody>
      </p:sp>
      <p:cxnSp>
        <p:nvCxnSpPr>
          <p:cNvPr id="22" name="Straight Connector 21">
            <a:extLst>
              <a:ext uri="{FF2B5EF4-FFF2-40B4-BE49-F238E27FC236}">
                <a16:creationId xmlns:a16="http://schemas.microsoft.com/office/drawing/2014/main" id="{1EEF23C6-912B-9C65-E9EC-80A057CBF5D8}"/>
              </a:ext>
            </a:extLst>
          </p:cNvPr>
          <p:cNvCxnSpPr>
            <a:cxnSpLocks/>
            <a:endCxn id="21" idx="1"/>
          </p:cNvCxnSpPr>
          <p:nvPr/>
        </p:nvCxnSpPr>
        <p:spPr>
          <a:xfrm>
            <a:off x="5504299" y="4966522"/>
            <a:ext cx="920875" cy="6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40">
            <a:extLst>
              <a:ext uri="{FF2B5EF4-FFF2-40B4-BE49-F238E27FC236}">
                <a16:creationId xmlns:a16="http://schemas.microsoft.com/office/drawing/2014/main" id="{032B5485-F670-B6B4-17D2-A5B09D2B8DE0}"/>
              </a:ext>
            </a:extLst>
          </p:cNvPr>
          <p:cNvCxnSpPr/>
          <p:nvPr/>
        </p:nvCxnSpPr>
        <p:spPr>
          <a:xfrm rot="16200000" flipH="1" flipV="1">
            <a:off x="5868879" y="3459005"/>
            <a:ext cx="13496" cy="2591606"/>
          </a:xfrm>
          <a:prstGeom prst="bentConnector3">
            <a:avLst>
              <a:gd name="adj1" fmla="val -1693835"/>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A0678D12-73AF-2612-5A6F-8C8D382E16BB}"/>
              </a:ext>
            </a:extLst>
          </p:cNvPr>
          <p:cNvGraphicFramePr>
            <a:graphicFrameLocks noGrp="1"/>
          </p:cNvGraphicFramePr>
          <p:nvPr/>
        </p:nvGraphicFramePr>
        <p:xfrm>
          <a:off x="1310693" y="5395412"/>
          <a:ext cx="9795268" cy="741680"/>
        </p:xfrm>
        <a:graphic>
          <a:graphicData uri="http://schemas.openxmlformats.org/drawingml/2006/table">
            <a:tbl>
              <a:tblPr firstRow="1" bandRow="1">
                <a:tableStyleId>{5C22544A-7EE6-4342-B048-85BDC9FD1C3A}</a:tableStyleId>
              </a:tblPr>
              <a:tblGrid>
                <a:gridCol w="763122">
                  <a:extLst>
                    <a:ext uri="{9D8B030D-6E8A-4147-A177-3AD203B41FA5}">
                      <a16:colId xmlns:a16="http://schemas.microsoft.com/office/drawing/2014/main" val="20000"/>
                    </a:ext>
                  </a:extLst>
                </a:gridCol>
                <a:gridCol w="936390">
                  <a:extLst>
                    <a:ext uri="{9D8B030D-6E8A-4147-A177-3AD203B41FA5}">
                      <a16:colId xmlns:a16="http://schemas.microsoft.com/office/drawing/2014/main" val="20001"/>
                    </a:ext>
                  </a:extLst>
                </a:gridCol>
                <a:gridCol w="1348124">
                  <a:extLst>
                    <a:ext uri="{9D8B030D-6E8A-4147-A177-3AD203B41FA5}">
                      <a16:colId xmlns:a16="http://schemas.microsoft.com/office/drawing/2014/main" val="20002"/>
                    </a:ext>
                  </a:extLst>
                </a:gridCol>
                <a:gridCol w="1115155">
                  <a:extLst>
                    <a:ext uri="{9D8B030D-6E8A-4147-A177-3AD203B41FA5}">
                      <a16:colId xmlns:a16="http://schemas.microsoft.com/office/drawing/2014/main" val="20003"/>
                    </a:ext>
                  </a:extLst>
                </a:gridCol>
                <a:gridCol w="869443">
                  <a:extLst>
                    <a:ext uri="{9D8B030D-6E8A-4147-A177-3AD203B41FA5}">
                      <a16:colId xmlns:a16="http://schemas.microsoft.com/office/drawing/2014/main" val="20004"/>
                    </a:ext>
                  </a:extLst>
                </a:gridCol>
                <a:gridCol w="1302939">
                  <a:extLst>
                    <a:ext uri="{9D8B030D-6E8A-4147-A177-3AD203B41FA5}">
                      <a16:colId xmlns:a16="http://schemas.microsoft.com/office/drawing/2014/main" val="20005"/>
                    </a:ext>
                  </a:extLst>
                </a:gridCol>
                <a:gridCol w="1710388">
                  <a:extLst>
                    <a:ext uri="{9D8B030D-6E8A-4147-A177-3AD203B41FA5}">
                      <a16:colId xmlns:a16="http://schemas.microsoft.com/office/drawing/2014/main" val="20006"/>
                    </a:ext>
                  </a:extLst>
                </a:gridCol>
                <a:gridCol w="1749707">
                  <a:extLst>
                    <a:ext uri="{9D8B030D-6E8A-4147-A177-3AD203B41FA5}">
                      <a16:colId xmlns:a16="http://schemas.microsoft.com/office/drawing/2014/main" val="20007"/>
                    </a:ext>
                  </a:extLst>
                </a:gridCol>
              </a:tblGrid>
              <a:tr h="370840">
                <a:tc gridSpan="8">
                  <a:txBody>
                    <a:bodyPr/>
                    <a:lstStyle/>
                    <a:p>
                      <a:pPr algn="ctr"/>
                      <a:r>
                        <a:rPr lang="en-US" sz="1800" dirty="0">
                          <a:latin typeface="Arial" panose="020B0604020202020204" pitchFamily="34" charset="0"/>
                          <a:cs typeface="Arial" panose="020B0604020202020204" pitchFamily="34" charset="0"/>
                        </a:rPr>
                        <a:t>Employee</a:t>
                      </a:r>
                    </a:p>
                  </a:txBody>
                  <a:tcPr>
                    <a:solidFill>
                      <a:srgbClr val="C85C1A"/>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r>
                        <a:rPr lang="en-US" sz="1800" u="sng" dirty="0"/>
                        <a:t>E#</a:t>
                      </a:r>
                    </a:p>
                  </a:txBody>
                  <a:tcPr>
                    <a:solidFill>
                      <a:srgbClr val="F59603"/>
                    </a:solidFill>
                  </a:tcPr>
                </a:tc>
                <a:tc>
                  <a:txBody>
                    <a:bodyPr/>
                    <a:lstStyle/>
                    <a:p>
                      <a:pPr algn="ctr"/>
                      <a:r>
                        <a:rPr lang="en-US" sz="1800" dirty="0"/>
                        <a:t>Name</a:t>
                      </a:r>
                    </a:p>
                  </a:txBody>
                  <a:tcPr>
                    <a:solidFill>
                      <a:srgbClr val="F59603"/>
                    </a:solidFill>
                  </a:tcPr>
                </a:tc>
                <a:tc>
                  <a:txBody>
                    <a:bodyPr/>
                    <a:lstStyle/>
                    <a:p>
                      <a:pPr algn="ctr"/>
                      <a:r>
                        <a:rPr lang="en-US" sz="1800" dirty="0"/>
                        <a:t>DoorNo.</a:t>
                      </a:r>
                    </a:p>
                  </a:txBody>
                  <a:tcPr>
                    <a:solidFill>
                      <a:srgbClr val="F59603"/>
                    </a:solidFill>
                  </a:tcPr>
                </a:tc>
                <a:tc>
                  <a:txBody>
                    <a:bodyPr/>
                    <a:lstStyle/>
                    <a:p>
                      <a:pPr algn="ctr"/>
                      <a:r>
                        <a:rPr lang="en-US" sz="1800" dirty="0"/>
                        <a:t>Street</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City</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PinCode</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DateOfJoining</a:t>
                      </a:r>
                    </a:p>
                  </a:txBody>
                  <a:tcPr>
                    <a:solidFill>
                      <a:srgbClr val="F59603"/>
                    </a:solidFill>
                  </a:tcPr>
                </a:tc>
                <a:tc>
                  <a:txBody>
                    <a:bodyPr/>
                    <a:lstStyle/>
                    <a:p>
                      <a:pPr algn="ctr"/>
                      <a:r>
                        <a:rPr lang="en-US" sz="1800" dirty="0">
                          <a:latin typeface="Arial" panose="020B0604020202020204" pitchFamily="34" charset="0"/>
                          <a:cs typeface="Arial" panose="020B0604020202020204" pitchFamily="34" charset="0"/>
                        </a:rPr>
                        <a:t>ManagerID</a:t>
                      </a:r>
                    </a:p>
                  </a:txBody>
                  <a:tcPr>
                    <a:solidFill>
                      <a:srgbClr val="F59603"/>
                    </a:solidFill>
                  </a:tcPr>
                </a:tc>
                <a:extLst>
                  <a:ext uri="{0D108BD9-81ED-4DB2-BD59-A6C34878D82A}">
                    <a16:rowId xmlns:a16="http://schemas.microsoft.com/office/drawing/2014/main" val="10001"/>
                  </a:ext>
                </a:extLst>
              </a:tr>
            </a:tbl>
          </a:graphicData>
        </a:graphic>
      </p:graphicFrame>
      <p:grpSp>
        <p:nvGrpSpPr>
          <p:cNvPr id="25" name="Group 24">
            <a:extLst>
              <a:ext uri="{FF2B5EF4-FFF2-40B4-BE49-F238E27FC236}">
                <a16:creationId xmlns:a16="http://schemas.microsoft.com/office/drawing/2014/main" id="{F8DDD3C0-57BC-D0C2-C59D-89A563535111}"/>
              </a:ext>
            </a:extLst>
          </p:cNvPr>
          <p:cNvGrpSpPr/>
          <p:nvPr/>
        </p:nvGrpSpPr>
        <p:grpSpPr>
          <a:xfrm>
            <a:off x="1956035" y="6134370"/>
            <a:ext cx="8504584" cy="211942"/>
            <a:chOff x="2175217" y="4838546"/>
            <a:chExt cx="8073683" cy="919224"/>
          </a:xfrm>
        </p:grpSpPr>
        <p:cxnSp>
          <p:nvCxnSpPr>
            <p:cNvPr id="26" name="Straight Connector 10">
              <a:extLst>
                <a:ext uri="{FF2B5EF4-FFF2-40B4-BE49-F238E27FC236}">
                  <a16:creationId xmlns:a16="http://schemas.microsoft.com/office/drawing/2014/main" id="{5102B70C-40C2-00B4-E3EC-605AEC9891DD}"/>
                </a:ext>
              </a:extLst>
            </p:cNvPr>
            <p:cNvCxnSpPr>
              <a:cxnSpLocks noChangeShapeType="1"/>
            </p:cNvCxnSpPr>
            <p:nvPr/>
          </p:nvCxnSpPr>
          <p:spPr bwMode="auto">
            <a:xfrm flipH="1">
              <a:off x="2175217" y="5750945"/>
              <a:ext cx="806553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cxnSp>
        <p:cxnSp>
          <p:nvCxnSpPr>
            <p:cNvPr id="27" name="Straight Connector 9">
              <a:extLst>
                <a:ext uri="{FF2B5EF4-FFF2-40B4-BE49-F238E27FC236}">
                  <a16:creationId xmlns:a16="http://schemas.microsoft.com/office/drawing/2014/main" id="{BFDF99C2-BC89-8F35-F4B6-957663E17D83}"/>
                </a:ext>
              </a:extLst>
            </p:cNvPr>
            <p:cNvCxnSpPr>
              <a:cxnSpLocks noChangeShapeType="1"/>
            </p:cNvCxnSpPr>
            <p:nvPr/>
          </p:nvCxnSpPr>
          <p:spPr bwMode="auto">
            <a:xfrm>
              <a:off x="10248900" y="4878076"/>
              <a:ext cx="0" cy="87969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cxnSp>
        <p:cxnSp>
          <p:nvCxnSpPr>
            <p:cNvPr id="28" name="Straight Arrow Connector 11">
              <a:extLst>
                <a:ext uri="{FF2B5EF4-FFF2-40B4-BE49-F238E27FC236}">
                  <a16:creationId xmlns:a16="http://schemas.microsoft.com/office/drawing/2014/main" id="{7F1F2DB5-0916-6016-AFE9-0EA27EEF12CF}"/>
                </a:ext>
              </a:extLst>
            </p:cNvPr>
            <p:cNvCxnSpPr>
              <a:cxnSpLocks noChangeShapeType="1"/>
            </p:cNvCxnSpPr>
            <p:nvPr/>
          </p:nvCxnSpPr>
          <p:spPr bwMode="auto">
            <a:xfrm flipV="1">
              <a:off x="2190750" y="4838546"/>
              <a:ext cx="0" cy="919224"/>
            </a:xfrm>
            <a:prstGeom prst="straightConnector1">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cxnSp>
      </p:grpSp>
      <p:sp>
        <p:nvSpPr>
          <p:cNvPr id="29" name="TextBox 28">
            <a:extLst>
              <a:ext uri="{FF2B5EF4-FFF2-40B4-BE49-F238E27FC236}">
                <a16:creationId xmlns:a16="http://schemas.microsoft.com/office/drawing/2014/main" id="{C54DF5D4-663D-3BC2-1E3F-5A3F7EF48F52}"/>
              </a:ext>
            </a:extLst>
          </p:cNvPr>
          <p:cNvSpPr txBox="1"/>
          <p:nvPr/>
        </p:nvSpPr>
        <p:spPr>
          <a:xfrm>
            <a:off x="5822711" y="5087635"/>
            <a:ext cx="312906" cy="369332"/>
          </a:xfrm>
          <a:prstGeom prst="rect">
            <a:avLst/>
          </a:prstGeom>
          <a:noFill/>
          <a:ln>
            <a:noFill/>
          </a:ln>
        </p:spPr>
        <p:txBody>
          <a:bodyPr wrap="none" rtlCol="0">
            <a:spAutoFit/>
          </a:bodyPr>
          <a:lstStyle/>
          <a:p>
            <a:r>
              <a:rPr lang="en-US" dirty="0">
                <a:latin typeface="Arial" panose="020B0604020202020204" pitchFamily="34" charset="0"/>
                <a:cs typeface="Arial" panose="020B0604020202020204" pitchFamily="34" charset="0"/>
              </a:rPr>
              <a:t>1</a:t>
            </a:r>
          </a:p>
        </p:txBody>
      </p:sp>
      <p:sp>
        <p:nvSpPr>
          <p:cNvPr id="30" name="TextBox 29">
            <a:extLst>
              <a:ext uri="{FF2B5EF4-FFF2-40B4-BE49-F238E27FC236}">
                <a16:creationId xmlns:a16="http://schemas.microsoft.com/office/drawing/2014/main" id="{30097E02-7716-E3CA-9694-E5300465F240}"/>
              </a:ext>
            </a:extLst>
          </p:cNvPr>
          <p:cNvSpPr txBox="1"/>
          <p:nvPr/>
        </p:nvSpPr>
        <p:spPr>
          <a:xfrm>
            <a:off x="7349650" y="4437026"/>
            <a:ext cx="435849"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N</a:t>
            </a:r>
          </a:p>
        </p:txBody>
      </p:sp>
      <p:grpSp>
        <p:nvGrpSpPr>
          <p:cNvPr id="33" name="Group 32">
            <a:extLst>
              <a:ext uri="{FF2B5EF4-FFF2-40B4-BE49-F238E27FC236}">
                <a16:creationId xmlns:a16="http://schemas.microsoft.com/office/drawing/2014/main" id="{D22BDE31-5847-D69E-4642-6546170F88DD}"/>
              </a:ext>
            </a:extLst>
          </p:cNvPr>
          <p:cNvGrpSpPr/>
          <p:nvPr/>
        </p:nvGrpSpPr>
        <p:grpSpPr>
          <a:xfrm>
            <a:off x="1310693" y="1482258"/>
            <a:ext cx="8900160" cy="646331"/>
            <a:chOff x="1114697" y="1403140"/>
            <a:chExt cx="8900160" cy="646331"/>
          </a:xfrm>
        </p:grpSpPr>
        <p:sp>
          <p:nvSpPr>
            <p:cNvPr id="35" name="Rectangle: Beveled 34">
              <a:extLst>
                <a:ext uri="{FF2B5EF4-FFF2-40B4-BE49-F238E27FC236}">
                  <a16:creationId xmlns:a16="http://schemas.microsoft.com/office/drawing/2014/main" id="{DA643029-5077-AA9F-5FC6-303D0B81A678}"/>
                </a:ext>
              </a:extLst>
            </p:cNvPr>
            <p:cNvSpPr/>
            <p:nvPr/>
          </p:nvSpPr>
          <p:spPr>
            <a:xfrm>
              <a:off x="1114697" y="1411466"/>
              <a:ext cx="8900160" cy="602040"/>
            </a:xfrm>
            <a:prstGeom prst="bevel">
              <a:avLst>
                <a:gd name="adj" fmla="val 4066"/>
              </a:avLst>
            </a:prstGeom>
            <a:noFill/>
            <a:ln w="19050">
              <a:solidFill>
                <a:srgbClr val="C27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6D9A5B5D-12B6-566C-72B9-139BB618C21B}"/>
                </a:ext>
              </a:extLst>
            </p:cNvPr>
            <p:cNvSpPr txBox="1"/>
            <p:nvPr/>
          </p:nvSpPr>
          <p:spPr>
            <a:xfrm>
              <a:off x="1114697" y="1403140"/>
              <a:ext cx="8839200" cy="646331"/>
            </a:xfrm>
            <a:prstGeom prst="rect">
              <a:avLst/>
            </a:prstGeom>
            <a:noFill/>
          </p:spPr>
          <p:txBody>
            <a:bodyPr wrap="square">
              <a:spAutoFit/>
            </a:bodyPr>
            <a:lstStyle/>
            <a:p>
              <a:pPr marL="36000"/>
              <a:r>
                <a:rPr lang="en-US" dirty="0">
                  <a:solidFill>
                    <a:schemeClr val="tx1"/>
                  </a:solidFill>
                  <a:latin typeface="Arial" panose="020B0604020202020204" pitchFamily="34" charset="0"/>
                  <a:ea typeface="Helvetica Light" charset="0"/>
                  <a:cs typeface="Arial" panose="020B0604020202020204" pitchFamily="34" charset="0"/>
                </a:rPr>
                <a:t>The entity in a 1:1 unary and 1:M unary relationship transformed into a relation with the primary key of entity will become the foreign key of the same table</a:t>
              </a:r>
            </a:p>
          </p:txBody>
        </p:sp>
      </p:grpSp>
      <p:sp>
        <p:nvSpPr>
          <p:cNvPr id="32" name="Title 3">
            <a:extLst>
              <a:ext uri="{FF2B5EF4-FFF2-40B4-BE49-F238E27FC236}">
                <a16:creationId xmlns:a16="http://schemas.microsoft.com/office/drawing/2014/main" id="{6E569E4E-D9F2-FCEA-2FC9-9C57EE2A341D}"/>
              </a:ext>
            </a:extLst>
          </p:cNvPr>
          <p:cNvSpPr txBox="1">
            <a:spLocks/>
          </p:cNvSpPr>
          <p:nvPr/>
        </p:nvSpPr>
        <p:spPr>
          <a:xfrm>
            <a:off x="616814" y="705898"/>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UNARY 1:1 and 1:M Relationships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044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p:bldP spid="19" grpId="0"/>
      <p:bldP spid="20" grpId="0" animBg="1"/>
      <p:bldP spid="21" grpId="0" animBg="1"/>
      <p:bldP spid="29" grpId="0"/>
      <p:bldP spid="30"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54DEE3FB-D67D-77C7-16DA-A20C69704BA9}"/>
              </a:ext>
            </a:extLst>
          </p:cNvPr>
          <p:cNvGraphicFramePr>
            <a:graphicFrameLocks noGrp="1"/>
          </p:cNvGraphicFramePr>
          <p:nvPr/>
        </p:nvGraphicFramePr>
        <p:xfrm>
          <a:off x="1953416" y="4024621"/>
          <a:ext cx="8109015" cy="741680"/>
        </p:xfrm>
        <a:graphic>
          <a:graphicData uri="http://schemas.openxmlformats.org/drawingml/2006/table">
            <a:tbl>
              <a:tblPr firstRow="1" bandRow="1">
                <a:tableStyleId>{5C22544A-7EE6-4342-B048-85BDC9FD1C3A}</a:tableStyleId>
              </a:tblPr>
              <a:tblGrid>
                <a:gridCol w="769141">
                  <a:extLst>
                    <a:ext uri="{9D8B030D-6E8A-4147-A177-3AD203B41FA5}">
                      <a16:colId xmlns:a16="http://schemas.microsoft.com/office/drawing/2014/main" val="20000"/>
                    </a:ext>
                  </a:extLst>
                </a:gridCol>
                <a:gridCol w="943775">
                  <a:extLst>
                    <a:ext uri="{9D8B030D-6E8A-4147-A177-3AD203B41FA5}">
                      <a16:colId xmlns:a16="http://schemas.microsoft.com/office/drawing/2014/main" val="20001"/>
                    </a:ext>
                  </a:extLst>
                </a:gridCol>
                <a:gridCol w="1358756">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1313215">
                  <a:extLst>
                    <a:ext uri="{9D8B030D-6E8A-4147-A177-3AD203B41FA5}">
                      <a16:colId xmlns:a16="http://schemas.microsoft.com/office/drawing/2014/main" val="20005"/>
                    </a:ext>
                  </a:extLst>
                </a:gridCol>
                <a:gridCol w="1723878">
                  <a:extLst>
                    <a:ext uri="{9D8B030D-6E8A-4147-A177-3AD203B41FA5}">
                      <a16:colId xmlns:a16="http://schemas.microsoft.com/office/drawing/2014/main" val="20006"/>
                    </a:ext>
                  </a:extLst>
                </a:gridCol>
              </a:tblGrid>
              <a:tr h="370840">
                <a:tc gridSpan="7">
                  <a:txBody>
                    <a:bodyPr/>
                    <a:lstStyle/>
                    <a:p>
                      <a:pPr algn="ctr"/>
                      <a:r>
                        <a:rPr lang="en-US" sz="1800" dirty="0">
                          <a:solidFill>
                            <a:schemeClr val="tx1"/>
                          </a:solidFill>
                          <a:latin typeface="Arial" panose="020B0604020202020204" pitchFamily="34" charset="0"/>
                          <a:cs typeface="Arial" panose="020B0604020202020204" pitchFamily="34" charset="0"/>
                        </a:rPr>
                        <a:t>Employee</a:t>
                      </a:r>
                    </a:p>
                  </a:txBody>
                  <a:tcPr>
                    <a:solidFill>
                      <a:schemeClr val="accent4"/>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800" u="sng" dirty="0"/>
                        <a:t>E#</a:t>
                      </a:r>
                    </a:p>
                  </a:txBody>
                  <a:tcPr>
                    <a:solidFill>
                      <a:schemeClr val="accent4">
                        <a:lumMod val="60000"/>
                        <a:lumOff val="40000"/>
                      </a:schemeClr>
                    </a:solidFill>
                  </a:tcPr>
                </a:tc>
                <a:tc>
                  <a:txBody>
                    <a:bodyPr/>
                    <a:lstStyle/>
                    <a:p>
                      <a:pPr algn="ctr"/>
                      <a:r>
                        <a:rPr lang="en-US" sz="1800" dirty="0"/>
                        <a:t>Name</a:t>
                      </a:r>
                    </a:p>
                  </a:txBody>
                  <a:tcPr>
                    <a:solidFill>
                      <a:srgbClr val="FFD966"/>
                    </a:solidFill>
                  </a:tcPr>
                </a:tc>
                <a:tc>
                  <a:txBody>
                    <a:bodyPr/>
                    <a:lstStyle/>
                    <a:p>
                      <a:pPr algn="ctr"/>
                      <a:r>
                        <a:rPr lang="en-US" sz="1800" dirty="0"/>
                        <a:t>DoorNo.</a:t>
                      </a:r>
                    </a:p>
                  </a:txBody>
                  <a:tcPr>
                    <a:solidFill>
                      <a:schemeClr val="accent4">
                        <a:lumMod val="60000"/>
                        <a:lumOff val="40000"/>
                      </a:schemeClr>
                    </a:solidFill>
                  </a:tcPr>
                </a:tc>
                <a:tc>
                  <a:txBody>
                    <a:bodyPr/>
                    <a:lstStyle/>
                    <a:p>
                      <a:pPr algn="ctr"/>
                      <a:r>
                        <a:rPr lang="en-US" sz="1800" dirty="0">
                          <a:latin typeface="Arial" panose="020B0604020202020204" pitchFamily="34" charset="0"/>
                          <a:cs typeface="Arial" panose="020B0604020202020204" pitchFamily="34" charset="0"/>
                        </a:rPr>
                        <a:t>Street</a:t>
                      </a:r>
                    </a:p>
                  </a:txBody>
                  <a:tcPr>
                    <a:solidFill>
                      <a:schemeClr val="accent4">
                        <a:lumMod val="60000"/>
                        <a:lumOff val="40000"/>
                      </a:schemeClr>
                    </a:solidFill>
                  </a:tcPr>
                </a:tc>
                <a:tc>
                  <a:txBody>
                    <a:bodyPr/>
                    <a:lstStyle/>
                    <a:p>
                      <a:pPr algn="ctr"/>
                      <a:r>
                        <a:rPr lang="en-US" sz="1800" dirty="0">
                          <a:latin typeface="Arial" panose="020B0604020202020204" pitchFamily="34" charset="0"/>
                          <a:cs typeface="Arial" panose="020B0604020202020204" pitchFamily="34" charset="0"/>
                        </a:rPr>
                        <a:t>City</a:t>
                      </a:r>
                    </a:p>
                  </a:txBody>
                  <a:tcPr>
                    <a:solidFill>
                      <a:schemeClr val="accent4">
                        <a:lumMod val="60000"/>
                        <a:lumOff val="40000"/>
                      </a:schemeClr>
                    </a:solidFill>
                  </a:tcPr>
                </a:tc>
                <a:tc>
                  <a:txBody>
                    <a:bodyPr/>
                    <a:lstStyle/>
                    <a:p>
                      <a:pPr algn="ctr"/>
                      <a:r>
                        <a:rPr lang="en-US" sz="1800" dirty="0">
                          <a:latin typeface="Arial" panose="020B0604020202020204" pitchFamily="34" charset="0"/>
                          <a:cs typeface="Arial" panose="020B0604020202020204" pitchFamily="34" charset="0"/>
                        </a:rPr>
                        <a:t>PinCode</a:t>
                      </a:r>
                    </a:p>
                  </a:txBody>
                  <a:tcPr>
                    <a:solidFill>
                      <a:schemeClr val="accent4">
                        <a:lumMod val="60000"/>
                        <a:lumOff val="40000"/>
                      </a:schemeClr>
                    </a:solidFill>
                  </a:tcPr>
                </a:tc>
                <a:tc>
                  <a:txBody>
                    <a:bodyPr/>
                    <a:lstStyle/>
                    <a:p>
                      <a:pPr algn="ctr"/>
                      <a:r>
                        <a:rPr lang="en-US" sz="1800" dirty="0">
                          <a:latin typeface="Arial" panose="020B0604020202020204" pitchFamily="34" charset="0"/>
                          <a:cs typeface="Arial" panose="020B0604020202020204" pitchFamily="34" charset="0"/>
                        </a:rPr>
                        <a:t>DateOfJoining</a:t>
                      </a:r>
                    </a:p>
                  </a:txBody>
                  <a:tcPr>
                    <a:solidFill>
                      <a:schemeClr val="accent4">
                        <a:lumMod val="60000"/>
                        <a:lumOff val="40000"/>
                      </a:schemeClr>
                    </a:solidFill>
                  </a:tcPr>
                </a:tc>
                <a:extLst>
                  <a:ext uri="{0D108BD9-81ED-4DB2-BD59-A6C34878D82A}">
                    <a16:rowId xmlns:a16="http://schemas.microsoft.com/office/drawing/2014/main" val="10001"/>
                  </a:ext>
                </a:extLst>
              </a:tr>
            </a:tbl>
          </a:graphicData>
        </a:graphic>
      </p:graphicFrame>
      <p:grpSp>
        <p:nvGrpSpPr>
          <p:cNvPr id="4" name="Group 3">
            <a:extLst>
              <a:ext uri="{FF2B5EF4-FFF2-40B4-BE49-F238E27FC236}">
                <a16:creationId xmlns:a16="http://schemas.microsoft.com/office/drawing/2014/main" id="{107AFCE6-E37F-17DE-07FE-9E8BA6A9ECEC}"/>
              </a:ext>
            </a:extLst>
          </p:cNvPr>
          <p:cNvGrpSpPr/>
          <p:nvPr/>
        </p:nvGrpSpPr>
        <p:grpSpPr>
          <a:xfrm>
            <a:off x="3037277" y="2448193"/>
            <a:ext cx="4647200" cy="1446671"/>
            <a:chOff x="3037277" y="2403803"/>
            <a:chExt cx="4647200" cy="1446671"/>
          </a:xfrm>
        </p:grpSpPr>
        <p:sp>
          <p:nvSpPr>
            <p:cNvPr id="7" name="Rectangle 6">
              <a:extLst>
                <a:ext uri="{FF2B5EF4-FFF2-40B4-BE49-F238E27FC236}">
                  <a16:creationId xmlns:a16="http://schemas.microsoft.com/office/drawing/2014/main" id="{A31E867E-64E2-F9EE-69FF-A46B6C2A1457}"/>
                </a:ext>
              </a:extLst>
            </p:cNvPr>
            <p:cNvSpPr/>
            <p:nvPr/>
          </p:nvSpPr>
          <p:spPr>
            <a:xfrm>
              <a:off x="3037277" y="2911277"/>
              <a:ext cx="1534966" cy="43911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EMPLOYEE</a:t>
              </a:r>
            </a:p>
          </p:txBody>
        </p:sp>
        <p:sp>
          <p:nvSpPr>
            <p:cNvPr id="8" name="Flowchart: Decision 23">
              <a:extLst>
                <a:ext uri="{FF2B5EF4-FFF2-40B4-BE49-F238E27FC236}">
                  <a16:creationId xmlns:a16="http://schemas.microsoft.com/office/drawing/2014/main" id="{0E5FEE51-3383-B66C-9AEB-AB9356730FBA}"/>
                </a:ext>
              </a:extLst>
            </p:cNvPr>
            <p:cNvSpPr/>
            <p:nvPr/>
          </p:nvSpPr>
          <p:spPr>
            <a:xfrm>
              <a:off x="5547209" y="2896783"/>
              <a:ext cx="2137268" cy="610210"/>
            </a:xfrm>
            <a:prstGeom prst="flowChartDecision">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Arial" panose="020B0604020202020204" pitchFamily="34" charset="0"/>
                  <a:cs typeface="Arial" panose="020B0604020202020204" pitchFamily="34" charset="0"/>
                </a:rPr>
                <a:t>Guarantor</a:t>
              </a:r>
            </a:p>
          </p:txBody>
        </p:sp>
        <p:cxnSp>
          <p:nvCxnSpPr>
            <p:cNvPr id="9" name="Straight Connector 8">
              <a:extLst>
                <a:ext uri="{FF2B5EF4-FFF2-40B4-BE49-F238E27FC236}">
                  <a16:creationId xmlns:a16="http://schemas.microsoft.com/office/drawing/2014/main" id="{0DD6766F-E717-FEAE-C33D-86758BAB5AF2}"/>
                </a:ext>
              </a:extLst>
            </p:cNvPr>
            <p:cNvCxnSpPr>
              <a:cxnSpLocks/>
              <a:stCxn id="7" idx="3"/>
              <a:endCxn id="8" idx="1"/>
            </p:cNvCxnSpPr>
            <p:nvPr/>
          </p:nvCxnSpPr>
          <p:spPr>
            <a:xfrm>
              <a:off x="4572243" y="3130832"/>
              <a:ext cx="974966" cy="7105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Elbow Connector 23">
              <a:extLst>
                <a:ext uri="{FF2B5EF4-FFF2-40B4-BE49-F238E27FC236}">
                  <a16:creationId xmlns:a16="http://schemas.microsoft.com/office/drawing/2014/main" id="{60CF32AA-5CF8-D832-4AA1-51DD06290888}"/>
                </a:ext>
              </a:extLst>
            </p:cNvPr>
            <p:cNvCxnSpPr>
              <a:cxnSpLocks/>
              <a:stCxn id="8" idx="0"/>
            </p:cNvCxnSpPr>
            <p:nvPr/>
          </p:nvCxnSpPr>
          <p:spPr>
            <a:xfrm rot="16200000" flipH="1" flipV="1">
              <a:off x="5195260" y="1490690"/>
              <a:ext cx="14491" cy="2826675"/>
            </a:xfrm>
            <a:prstGeom prst="bentConnector4">
              <a:avLst>
                <a:gd name="adj1" fmla="val -1577531"/>
                <a:gd name="adj2" fmla="val 68903"/>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C4D80B-C925-F945-B4CC-D30E8A510E20}"/>
                </a:ext>
              </a:extLst>
            </p:cNvPr>
            <p:cNvSpPr txBox="1"/>
            <p:nvPr/>
          </p:nvSpPr>
          <p:spPr>
            <a:xfrm>
              <a:off x="4894530" y="3481142"/>
              <a:ext cx="377026" cy="369332"/>
            </a:xfrm>
            <a:prstGeom prst="rect">
              <a:avLst/>
            </a:prstGeom>
            <a:noFill/>
            <a:ln>
              <a:noFill/>
            </a:ln>
          </p:spPr>
          <p:txBody>
            <a:bodyPr wrap="none" rtlCol="0">
              <a:spAutoFit/>
            </a:bodyPr>
            <a:lstStyle/>
            <a:p>
              <a:r>
                <a:rPr lang="en-US" dirty="0">
                  <a:latin typeface="Arial" panose="020B0604020202020204" pitchFamily="34" charset="0"/>
                  <a:cs typeface="Arial" panose="020B0604020202020204" pitchFamily="34" charset="0"/>
                </a:rPr>
                <a:t>M</a:t>
              </a:r>
            </a:p>
          </p:txBody>
        </p:sp>
        <p:sp>
          <p:nvSpPr>
            <p:cNvPr id="13" name="TextBox 12">
              <a:extLst>
                <a:ext uri="{FF2B5EF4-FFF2-40B4-BE49-F238E27FC236}">
                  <a16:creationId xmlns:a16="http://schemas.microsoft.com/office/drawing/2014/main" id="{B77C50B1-F3C8-AADD-53BD-18A2CFE14F9C}"/>
                </a:ext>
              </a:extLst>
            </p:cNvPr>
            <p:cNvSpPr txBox="1"/>
            <p:nvPr/>
          </p:nvSpPr>
          <p:spPr>
            <a:xfrm>
              <a:off x="6700057" y="2403803"/>
              <a:ext cx="335254"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N</a:t>
              </a:r>
            </a:p>
          </p:txBody>
        </p:sp>
      </p:grpSp>
      <p:graphicFrame>
        <p:nvGraphicFramePr>
          <p:cNvPr id="14" name="Table 13">
            <a:extLst>
              <a:ext uri="{FF2B5EF4-FFF2-40B4-BE49-F238E27FC236}">
                <a16:creationId xmlns:a16="http://schemas.microsoft.com/office/drawing/2014/main" id="{D93C39C6-A08A-98E4-C55A-AC95AAB39BAB}"/>
              </a:ext>
            </a:extLst>
          </p:cNvPr>
          <p:cNvGraphicFramePr>
            <a:graphicFrameLocks noGrp="1"/>
          </p:cNvGraphicFramePr>
          <p:nvPr/>
        </p:nvGraphicFramePr>
        <p:xfrm>
          <a:off x="1977048" y="5657464"/>
          <a:ext cx="7243623" cy="741680"/>
        </p:xfrm>
        <a:graphic>
          <a:graphicData uri="http://schemas.openxmlformats.org/drawingml/2006/table">
            <a:tbl>
              <a:tblPr firstRow="1" bandRow="1">
                <a:tableStyleId>{5C22544A-7EE6-4342-B048-85BDC9FD1C3A}</a:tableStyleId>
              </a:tblPr>
              <a:tblGrid>
                <a:gridCol w="1098473">
                  <a:extLst>
                    <a:ext uri="{9D8B030D-6E8A-4147-A177-3AD203B41FA5}">
                      <a16:colId xmlns:a16="http://schemas.microsoft.com/office/drawing/2014/main" val="20000"/>
                    </a:ext>
                  </a:extLst>
                </a:gridCol>
                <a:gridCol w="1347882">
                  <a:extLst>
                    <a:ext uri="{9D8B030D-6E8A-4147-A177-3AD203B41FA5}">
                      <a16:colId xmlns:a16="http://schemas.microsoft.com/office/drawing/2014/main" val="20001"/>
                    </a:ext>
                  </a:extLst>
                </a:gridCol>
                <a:gridCol w="1940550">
                  <a:extLst>
                    <a:ext uri="{9D8B030D-6E8A-4147-A177-3AD203B41FA5}">
                      <a16:colId xmlns:a16="http://schemas.microsoft.com/office/drawing/2014/main" val="20002"/>
                    </a:ext>
                  </a:extLst>
                </a:gridCol>
                <a:gridCol w="1605203">
                  <a:extLst>
                    <a:ext uri="{9D8B030D-6E8A-4147-A177-3AD203B41FA5}">
                      <a16:colId xmlns:a16="http://schemas.microsoft.com/office/drawing/2014/main" val="20003"/>
                    </a:ext>
                  </a:extLst>
                </a:gridCol>
                <a:gridCol w="1251515">
                  <a:extLst>
                    <a:ext uri="{9D8B030D-6E8A-4147-A177-3AD203B41FA5}">
                      <a16:colId xmlns:a16="http://schemas.microsoft.com/office/drawing/2014/main" val="20004"/>
                    </a:ext>
                  </a:extLst>
                </a:gridCol>
              </a:tblGrid>
              <a:tr h="370840">
                <a:tc gridSpan="5">
                  <a:txBody>
                    <a:bodyPr/>
                    <a:lstStyle/>
                    <a:p>
                      <a:pPr algn="ctr"/>
                      <a:r>
                        <a:rPr lang="en-US" sz="1800" dirty="0">
                          <a:solidFill>
                            <a:schemeClr val="tx1"/>
                          </a:solidFill>
                        </a:rPr>
                        <a:t>Employee Loan</a:t>
                      </a:r>
                    </a:p>
                  </a:txBody>
                  <a:tcPr>
                    <a:solidFill>
                      <a:srgbClr val="FFC00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800" u="none" dirty="0">
                          <a:latin typeface="Arial" panose="020B0604020202020204" pitchFamily="34" charset="0"/>
                          <a:cs typeface="Arial" panose="020B0604020202020204" pitchFamily="34" charset="0"/>
                        </a:rPr>
                        <a:t>E#</a:t>
                      </a:r>
                    </a:p>
                  </a:txBody>
                  <a:tcPr>
                    <a:solidFill>
                      <a:srgbClr val="FFD966"/>
                    </a:solidFill>
                  </a:tcPr>
                </a:tc>
                <a:tc>
                  <a:txBody>
                    <a:bodyPr/>
                    <a:lstStyle/>
                    <a:p>
                      <a:pPr algn="ctr"/>
                      <a:r>
                        <a:rPr lang="en-US" sz="1800" dirty="0">
                          <a:latin typeface="Arial" panose="020B0604020202020204" pitchFamily="34" charset="0"/>
                          <a:cs typeface="Arial" panose="020B0604020202020204" pitchFamily="34" charset="0"/>
                        </a:rPr>
                        <a:t>Name</a:t>
                      </a:r>
                    </a:p>
                  </a:txBody>
                  <a:tcPr>
                    <a:solidFill>
                      <a:srgbClr val="FFD966"/>
                    </a:solidFill>
                  </a:tcPr>
                </a:tc>
                <a:tc>
                  <a:txBody>
                    <a:bodyPr/>
                    <a:lstStyle/>
                    <a:p>
                      <a:pPr algn="ctr"/>
                      <a:r>
                        <a:rPr lang="en-US" sz="1800" dirty="0">
                          <a:latin typeface="Arial" panose="020B0604020202020204" pitchFamily="34" charset="0"/>
                          <a:cs typeface="Arial" panose="020B0604020202020204" pitchFamily="34" charset="0"/>
                        </a:rPr>
                        <a:t>Loan Amount.</a:t>
                      </a:r>
                    </a:p>
                  </a:txBody>
                  <a:tcPr>
                    <a:solidFill>
                      <a:srgbClr val="FFD966"/>
                    </a:solidFill>
                  </a:tcPr>
                </a:tc>
                <a:tc>
                  <a:txBody>
                    <a:bodyPr/>
                    <a:lstStyle/>
                    <a:p>
                      <a:pPr algn="ctr"/>
                      <a:r>
                        <a:rPr lang="en-US" sz="1800" dirty="0">
                          <a:latin typeface="Arial" panose="020B0604020202020204" pitchFamily="34" charset="0"/>
                          <a:cs typeface="Arial" panose="020B0604020202020204" pitchFamily="34" charset="0"/>
                        </a:rPr>
                        <a:t>Type of</a:t>
                      </a:r>
                      <a:r>
                        <a:rPr lang="en-US" sz="1800" baseline="0" dirty="0">
                          <a:latin typeface="Arial" panose="020B0604020202020204" pitchFamily="34" charset="0"/>
                          <a:cs typeface="Arial" panose="020B0604020202020204" pitchFamily="34" charset="0"/>
                        </a:rPr>
                        <a:t> Loan</a:t>
                      </a:r>
                      <a:endParaRPr lang="en-US" sz="1800" dirty="0">
                        <a:latin typeface="Arial" panose="020B0604020202020204" pitchFamily="34" charset="0"/>
                        <a:cs typeface="Arial" panose="020B0604020202020204" pitchFamily="34" charset="0"/>
                      </a:endParaRPr>
                    </a:p>
                  </a:txBody>
                  <a:tcPr>
                    <a:solidFill>
                      <a:srgbClr val="FFD966"/>
                    </a:solidFill>
                  </a:tcPr>
                </a:tc>
                <a:tc>
                  <a:txBody>
                    <a:bodyPr/>
                    <a:lstStyle/>
                    <a:p>
                      <a:pPr algn="ctr"/>
                      <a:r>
                        <a:rPr lang="en-US" sz="1800" dirty="0">
                          <a:solidFill>
                            <a:schemeClr val="tx1"/>
                          </a:solidFill>
                          <a:latin typeface="Arial" panose="020B0604020202020204" pitchFamily="34" charset="0"/>
                          <a:cs typeface="Arial" panose="020B0604020202020204" pitchFamily="34" charset="0"/>
                        </a:rPr>
                        <a:t>Guarantor</a:t>
                      </a:r>
                      <a:endParaRPr lang="en-US" sz="1800" dirty="0">
                        <a:latin typeface="Arial" panose="020B0604020202020204" pitchFamily="34" charset="0"/>
                        <a:cs typeface="Arial" panose="020B0604020202020204" pitchFamily="34" charset="0"/>
                      </a:endParaRPr>
                    </a:p>
                  </a:txBody>
                  <a:tcPr>
                    <a:solidFill>
                      <a:srgbClr val="FFD966"/>
                    </a:solidFill>
                  </a:tcPr>
                </a:tc>
                <a:extLst>
                  <a:ext uri="{0D108BD9-81ED-4DB2-BD59-A6C34878D82A}">
                    <a16:rowId xmlns:a16="http://schemas.microsoft.com/office/drawing/2014/main" val="10001"/>
                  </a:ext>
                </a:extLst>
              </a:tr>
            </a:tbl>
          </a:graphicData>
        </a:graphic>
      </p:graphicFrame>
      <p:cxnSp>
        <p:nvCxnSpPr>
          <p:cNvPr id="15" name="Straight Arrow Connector 14">
            <a:extLst>
              <a:ext uri="{FF2B5EF4-FFF2-40B4-BE49-F238E27FC236}">
                <a16:creationId xmlns:a16="http://schemas.microsoft.com/office/drawing/2014/main" id="{182FB8A5-74D5-7382-DCAA-CD4A2D865C4F}"/>
              </a:ext>
            </a:extLst>
          </p:cNvPr>
          <p:cNvCxnSpPr>
            <a:cxnSpLocks/>
          </p:cNvCxnSpPr>
          <p:nvPr/>
        </p:nvCxnSpPr>
        <p:spPr>
          <a:xfrm flipV="1">
            <a:off x="2418144" y="4759167"/>
            <a:ext cx="0" cy="898297"/>
          </a:xfrm>
          <a:prstGeom prst="straightConnector1">
            <a:avLst/>
          </a:prstGeom>
          <a:ln w="539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A6157E-A9E1-55CA-CDBF-20DF5FE1A84A}"/>
              </a:ext>
            </a:extLst>
          </p:cNvPr>
          <p:cNvCxnSpPr>
            <a:cxnSpLocks/>
          </p:cNvCxnSpPr>
          <p:nvPr/>
        </p:nvCxnSpPr>
        <p:spPr>
          <a:xfrm flipH="1" flipV="1">
            <a:off x="2352694" y="4759167"/>
            <a:ext cx="5907031" cy="898297"/>
          </a:xfrm>
          <a:prstGeom prst="straightConnector1">
            <a:avLst/>
          </a:prstGeom>
          <a:ln w="539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BB77611-6C33-0512-AD0C-EC98FC62B4A9}"/>
              </a:ext>
            </a:extLst>
          </p:cNvPr>
          <p:cNvGrpSpPr/>
          <p:nvPr/>
        </p:nvGrpSpPr>
        <p:grpSpPr>
          <a:xfrm>
            <a:off x="1223230" y="1484799"/>
            <a:ext cx="9053243" cy="953902"/>
            <a:chOff x="1114696" y="1411465"/>
            <a:chExt cx="9053243" cy="953902"/>
          </a:xfrm>
        </p:grpSpPr>
        <p:sp>
          <p:nvSpPr>
            <p:cNvPr id="19" name="Rectangle: Beveled 18">
              <a:extLst>
                <a:ext uri="{FF2B5EF4-FFF2-40B4-BE49-F238E27FC236}">
                  <a16:creationId xmlns:a16="http://schemas.microsoft.com/office/drawing/2014/main" id="{BF52B3F4-72B1-CC7D-86CD-202966E4A386}"/>
                </a:ext>
              </a:extLst>
            </p:cNvPr>
            <p:cNvSpPr/>
            <p:nvPr/>
          </p:nvSpPr>
          <p:spPr>
            <a:xfrm>
              <a:off x="1114696" y="1411465"/>
              <a:ext cx="9053243" cy="953902"/>
            </a:xfrm>
            <a:prstGeom prst="bevel">
              <a:avLst>
                <a:gd name="adj" fmla="val 4066"/>
              </a:avLst>
            </a:prstGeom>
            <a:noFill/>
            <a:ln w="19050">
              <a:solidFill>
                <a:srgbClr val="C27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FC3B1B40-7500-E499-BFC6-4F25A7E3D261}"/>
                </a:ext>
              </a:extLst>
            </p:cNvPr>
            <p:cNvSpPr txBox="1"/>
            <p:nvPr/>
          </p:nvSpPr>
          <p:spPr>
            <a:xfrm>
              <a:off x="1114697" y="1428540"/>
              <a:ext cx="8839200" cy="923330"/>
            </a:xfrm>
            <a:prstGeom prst="rect">
              <a:avLst/>
            </a:prstGeom>
            <a:noFill/>
          </p:spPr>
          <p:txBody>
            <a:bodyPr wrap="square">
              <a:spAutoFit/>
            </a:bodyPr>
            <a:lstStyle/>
            <a:p>
              <a:r>
                <a:rPr lang="en-US" dirty="0">
                  <a:solidFill>
                    <a:schemeClr val="tx1"/>
                  </a:solidFill>
                  <a:latin typeface="Arial" panose="020B0604020202020204" pitchFamily="34" charset="0"/>
                  <a:ea typeface="Helvetica Light" charset="0"/>
                  <a:cs typeface="Arial" panose="020B0604020202020204" pitchFamily="34" charset="0"/>
                </a:rPr>
                <a:t>The entity in a M:N unary relationship transformed into two relations one representing the entity and the other representing the M:N relationship with the primary key of the entity as the foreign key of the new relation</a:t>
              </a:r>
            </a:p>
          </p:txBody>
        </p:sp>
      </p:grpSp>
      <p:sp>
        <p:nvSpPr>
          <p:cNvPr id="17" name="Title 3">
            <a:extLst>
              <a:ext uri="{FF2B5EF4-FFF2-40B4-BE49-F238E27FC236}">
                <a16:creationId xmlns:a16="http://schemas.microsoft.com/office/drawing/2014/main" id="{D7A147D1-A1CC-BCEF-5958-27CFCC488DDF}"/>
              </a:ext>
            </a:extLst>
          </p:cNvPr>
          <p:cNvSpPr txBox="1">
            <a:spLocks/>
          </p:cNvSpPr>
          <p:nvPr/>
        </p:nvSpPr>
        <p:spPr>
          <a:xfrm>
            <a:off x="623888" y="752129"/>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UNARY M:N Relationships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8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A3E62B-212C-96B4-8CF4-43D23B5B047A}"/>
              </a:ext>
            </a:extLst>
          </p:cNvPr>
          <p:cNvGrpSpPr/>
          <p:nvPr/>
        </p:nvGrpSpPr>
        <p:grpSpPr>
          <a:xfrm>
            <a:off x="1015092" y="1685598"/>
            <a:ext cx="8027308" cy="827202"/>
            <a:chOff x="1015092" y="1685598"/>
            <a:chExt cx="8027308" cy="827202"/>
          </a:xfrm>
        </p:grpSpPr>
        <p:sp>
          <p:nvSpPr>
            <p:cNvPr id="5" name="Rectangle: Diagonal Corners Rounded 4">
              <a:extLst>
                <a:ext uri="{FF2B5EF4-FFF2-40B4-BE49-F238E27FC236}">
                  <a16:creationId xmlns:a16="http://schemas.microsoft.com/office/drawing/2014/main" id="{1CA2C307-030F-4A51-F460-6C0E6F807368}"/>
                </a:ext>
              </a:extLst>
            </p:cNvPr>
            <p:cNvSpPr/>
            <p:nvPr/>
          </p:nvSpPr>
          <p:spPr>
            <a:xfrm>
              <a:off x="1015092" y="1685598"/>
              <a:ext cx="8027308" cy="827202"/>
            </a:xfrm>
            <a:prstGeom prst="round2DiagRect">
              <a:avLst>
                <a:gd name="adj1" fmla="val 30952"/>
                <a:gd name="adj2" fmla="val 0"/>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Diagonal Corners Rounded 5">
              <a:extLst>
                <a:ext uri="{FF2B5EF4-FFF2-40B4-BE49-F238E27FC236}">
                  <a16:creationId xmlns:a16="http://schemas.microsoft.com/office/drawing/2014/main" id="{6E5D5CBA-D54E-8D63-2994-F9B1F587B023}"/>
                </a:ext>
              </a:extLst>
            </p:cNvPr>
            <p:cNvSpPr/>
            <p:nvPr/>
          </p:nvSpPr>
          <p:spPr>
            <a:xfrm>
              <a:off x="1081081" y="1735856"/>
              <a:ext cx="604201" cy="461653"/>
            </a:xfrm>
            <a:prstGeom prst="round2DiagRect">
              <a:avLst>
                <a:gd name="adj1" fmla="val 50000"/>
                <a:gd name="adj2"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Box 7">
            <a:extLst>
              <a:ext uri="{FF2B5EF4-FFF2-40B4-BE49-F238E27FC236}">
                <a16:creationId xmlns:a16="http://schemas.microsoft.com/office/drawing/2014/main" id="{436791ED-7D25-1ADC-38A6-0DAB44D4AE90}"/>
              </a:ext>
            </a:extLst>
          </p:cNvPr>
          <p:cNvSpPr txBox="1"/>
          <p:nvPr/>
        </p:nvSpPr>
        <p:spPr>
          <a:xfrm>
            <a:off x="1763759" y="1636000"/>
            <a:ext cx="7443423" cy="923330"/>
          </a:xfrm>
          <a:prstGeom prst="rect">
            <a:avLst/>
          </a:prstGeom>
          <a:noFill/>
        </p:spPr>
        <p:txBody>
          <a:bodyPr wrap="square">
            <a:spAutoFit/>
          </a:bodyPr>
          <a:lstStyle/>
          <a:p>
            <a:r>
              <a:rPr lang="en-US" dirty="0">
                <a:latin typeface="Arial" panose="020B0604020202020204" pitchFamily="34" charset="0"/>
                <a:ea typeface="Helvetica Light" charset="0"/>
                <a:cs typeface="Arial" panose="020B0604020202020204" pitchFamily="34" charset="0"/>
              </a:rPr>
              <a:t>Every entity in a 1:1 binary relationship transformed into a relation with the primary key of partial participant will become the foreign key in the total participant</a:t>
            </a:r>
          </a:p>
        </p:txBody>
      </p:sp>
      <p:graphicFrame>
        <p:nvGraphicFramePr>
          <p:cNvPr id="9" name="Table 8">
            <a:extLst>
              <a:ext uri="{FF2B5EF4-FFF2-40B4-BE49-F238E27FC236}">
                <a16:creationId xmlns:a16="http://schemas.microsoft.com/office/drawing/2014/main" id="{3CD7D82A-58BD-8E02-7C6F-D21B82DC15B2}"/>
              </a:ext>
            </a:extLst>
          </p:cNvPr>
          <p:cNvGraphicFramePr>
            <a:graphicFrameLocks noGrp="1"/>
          </p:cNvGraphicFramePr>
          <p:nvPr/>
        </p:nvGraphicFramePr>
        <p:xfrm>
          <a:off x="2573097" y="5336826"/>
          <a:ext cx="6620710" cy="1005840"/>
        </p:xfrm>
        <a:graphic>
          <a:graphicData uri="http://schemas.openxmlformats.org/drawingml/2006/table">
            <a:tbl>
              <a:tblPr firstRow="1" bandRow="1">
                <a:tableStyleId>{5C22544A-7EE6-4342-B048-85BDC9FD1C3A}</a:tableStyleId>
              </a:tblPr>
              <a:tblGrid>
                <a:gridCol w="1057319">
                  <a:extLst>
                    <a:ext uri="{9D8B030D-6E8A-4147-A177-3AD203B41FA5}">
                      <a16:colId xmlns:a16="http://schemas.microsoft.com/office/drawing/2014/main" val="20000"/>
                    </a:ext>
                  </a:extLst>
                </a:gridCol>
                <a:gridCol w="1423531">
                  <a:extLst>
                    <a:ext uri="{9D8B030D-6E8A-4147-A177-3AD203B41FA5}">
                      <a16:colId xmlns:a16="http://schemas.microsoft.com/office/drawing/2014/main" val="20001"/>
                    </a:ext>
                  </a:extLst>
                </a:gridCol>
                <a:gridCol w="2077193">
                  <a:extLst>
                    <a:ext uri="{9D8B030D-6E8A-4147-A177-3AD203B41FA5}">
                      <a16:colId xmlns:a16="http://schemas.microsoft.com/office/drawing/2014/main" val="20002"/>
                    </a:ext>
                  </a:extLst>
                </a:gridCol>
                <a:gridCol w="2062667">
                  <a:extLst>
                    <a:ext uri="{9D8B030D-6E8A-4147-A177-3AD203B41FA5}">
                      <a16:colId xmlns:a16="http://schemas.microsoft.com/office/drawing/2014/main" val="20003"/>
                    </a:ext>
                  </a:extLst>
                </a:gridCol>
              </a:tblGrid>
              <a:tr h="0">
                <a:tc gridSpan="4">
                  <a:txBody>
                    <a:bodyPr/>
                    <a:lstStyle/>
                    <a:p>
                      <a:pPr algn="ctr"/>
                      <a:r>
                        <a:rPr lang="en-US" sz="1800" dirty="0">
                          <a:latin typeface="Arial" panose="020B0604020202020204" pitchFamily="34" charset="0"/>
                          <a:cs typeface="Arial" panose="020B0604020202020204" pitchFamily="34" charset="0"/>
                        </a:rPr>
                        <a:t>RC BOOK</a:t>
                      </a:r>
                    </a:p>
                  </a:txBody>
                  <a:tcPr>
                    <a:solidFill>
                      <a:schemeClr val="accent2"/>
                    </a:solidFill>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0">
                <a:tc>
                  <a:txBody>
                    <a:bodyPr/>
                    <a:lstStyle/>
                    <a:p>
                      <a:pPr algn="ctr"/>
                      <a:r>
                        <a:rPr lang="en-US" sz="1800" i="0" u="sng" dirty="0"/>
                        <a:t>Regn#</a:t>
                      </a:r>
                    </a:p>
                  </a:txBody>
                  <a:tcPr>
                    <a:solidFill>
                      <a:schemeClr val="accent4"/>
                    </a:solidFill>
                  </a:tcPr>
                </a:tc>
                <a:tc>
                  <a:txBody>
                    <a:bodyPr/>
                    <a:lstStyle/>
                    <a:p>
                      <a:pPr marL="0" marR="0" indent="0" algn="ctr" defTabSz="1055679" rtl="0" eaLnBrk="1" fontAlgn="auto" latinLnBrk="0" hangingPunct="1">
                        <a:lnSpc>
                          <a:spcPct val="100000"/>
                        </a:lnSpc>
                        <a:spcBef>
                          <a:spcPts val="0"/>
                        </a:spcBef>
                        <a:spcAft>
                          <a:spcPts val="0"/>
                        </a:spcAft>
                        <a:buClrTx/>
                        <a:buSzTx/>
                        <a:buFontTx/>
                        <a:buNone/>
                        <a:tabLst/>
                        <a:defRPr/>
                      </a:pPr>
                      <a:r>
                        <a:rPr lang="en-US" sz="1800" i="1" dirty="0"/>
                        <a:t>Engine#</a:t>
                      </a:r>
                    </a:p>
                  </a:txBody>
                  <a:tcPr>
                    <a:solidFill>
                      <a:schemeClr val="accent4"/>
                    </a:solidFill>
                  </a:tcPr>
                </a:tc>
                <a:tc>
                  <a:txBody>
                    <a:bodyPr/>
                    <a:lstStyle/>
                    <a:p>
                      <a:pPr algn="ctr"/>
                      <a:r>
                        <a:rPr lang="en-US" sz="1800" dirty="0">
                          <a:latin typeface="Arial" panose="020B0604020202020204" pitchFamily="34" charset="0"/>
                          <a:cs typeface="Arial" panose="020B0604020202020204" pitchFamily="34" charset="0"/>
                        </a:rPr>
                        <a:t>Name of</a:t>
                      </a:r>
                      <a:r>
                        <a:rPr lang="en-US" sz="1800" baseline="0" dirty="0">
                          <a:latin typeface="Arial" panose="020B0604020202020204" pitchFamily="34" charset="0"/>
                          <a:cs typeface="Arial" panose="020B0604020202020204" pitchFamily="34" charset="0"/>
                        </a:rPr>
                        <a:t> the owner</a:t>
                      </a:r>
                      <a:endParaRPr lang="en-US" sz="1800" dirty="0">
                        <a:latin typeface="Arial" panose="020B0604020202020204" pitchFamily="34" charset="0"/>
                        <a:cs typeface="Arial" panose="020B0604020202020204" pitchFamily="34" charset="0"/>
                      </a:endParaRPr>
                    </a:p>
                  </a:txBody>
                  <a:tcPr>
                    <a:solidFill>
                      <a:schemeClr val="accent4"/>
                    </a:solidFill>
                  </a:tcPr>
                </a:tc>
                <a:tc>
                  <a:txBody>
                    <a:bodyPr/>
                    <a:lstStyle/>
                    <a:p>
                      <a:pPr marL="0" marR="0" indent="0" algn="ctr" defTabSz="1055679"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Date of Regn</a:t>
                      </a:r>
                    </a:p>
                  </a:txBody>
                  <a:tcPr>
                    <a:solidFill>
                      <a:schemeClr val="accent4"/>
                    </a:solidFill>
                  </a:tcPr>
                </a:tc>
                <a:extLst>
                  <a:ext uri="{0D108BD9-81ED-4DB2-BD59-A6C34878D82A}">
                    <a16:rowId xmlns:a16="http://schemas.microsoft.com/office/drawing/2014/main" val="10001"/>
                  </a:ext>
                </a:extLst>
              </a:tr>
            </a:tbl>
          </a:graphicData>
        </a:graphic>
      </p:graphicFrame>
      <p:grpSp>
        <p:nvGrpSpPr>
          <p:cNvPr id="10" name="Group 9">
            <a:extLst>
              <a:ext uri="{FF2B5EF4-FFF2-40B4-BE49-F238E27FC236}">
                <a16:creationId xmlns:a16="http://schemas.microsoft.com/office/drawing/2014/main" id="{86015913-31C2-6530-E7AA-DB3306E4E0B1}"/>
              </a:ext>
            </a:extLst>
          </p:cNvPr>
          <p:cNvGrpSpPr/>
          <p:nvPr/>
        </p:nvGrpSpPr>
        <p:grpSpPr>
          <a:xfrm>
            <a:off x="2622647" y="2746357"/>
            <a:ext cx="5321147" cy="657823"/>
            <a:chOff x="465413" y="2601369"/>
            <a:chExt cx="6145186" cy="759695"/>
          </a:xfrm>
          <a:solidFill>
            <a:srgbClr val="F26522"/>
          </a:solidFill>
        </p:grpSpPr>
        <p:sp>
          <p:nvSpPr>
            <p:cNvPr id="11" name="Flowchart: Decision 10">
              <a:extLst>
                <a:ext uri="{FF2B5EF4-FFF2-40B4-BE49-F238E27FC236}">
                  <a16:creationId xmlns:a16="http://schemas.microsoft.com/office/drawing/2014/main" id="{AB21A896-2F4D-9FCB-5459-5FBC1570E81E}"/>
                </a:ext>
              </a:extLst>
            </p:cNvPr>
            <p:cNvSpPr/>
            <p:nvPr/>
          </p:nvSpPr>
          <p:spPr>
            <a:xfrm>
              <a:off x="2647409" y="2615026"/>
              <a:ext cx="1320521" cy="746038"/>
            </a:xfrm>
            <a:prstGeom prst="flowChartDecision">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has</a:t>
              </a:r>
            </a:p>
          </p:txBody>
        </p:sp>
        <p:sp>
          <p:nvSpPr>
            <p:cNvPr id="12" name="Rectangle 11">
              <a:extLst>
                <a:ext uri="{FF2B5EF4-FFF2-40B4-BE49-F238E27FC236}">
                  <a16:creationId xmlns:a16="http://schemas.microsoft.com/office/drawing/2014/main" id="{D33CE4C4-F0D1-F3E0-76AC-6B6631722D24}"/>
                </a:ext>
              </a:extLst>
            </p:cNvPr>
            <p:cNvSpPr/>
            <p:nvPr/>
          </p:nvSpPr>
          <p:spPr>
            <a:xfrm>
              <a:off x="5290078" y="2675265"/>
              <a:ext cx="1320521" cy="533161"/>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RC Book</a:t>
              </a:r>
            </a:p>
          </p:txBody>
        </p:sp>
        <p:sp>
          <p:nvSpPr>
            <p:cNvPr id="13" name="Rectangle 12">
              <a:extLst>
                <a:ext uri="{FF2B5EF4-FFF2-40B4-BE49-F238E27FC236}">
                  <a16:creationId xmlns:a16="http://schemas.microsoft.com/office/drawing/2014/main" id="{FC77687B-013F-B9DF-3D55-214516A6E354}"/>
                </a:ext>
              </a:extLst>
            </p:cNvPr>
            <p:cNvSpPr/>
            <p:nvPr/>
          </p:nvSpPr>
          <p:spPr>
            <a:xfrm>
              <a:off x="465413" y="2665307"/>
              <a:ext cx="1371600" cy="482879"/>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Vehicle</a:t>
              </a:r>
            </a:p>
          </p:txBody>
        </p:sp>
        <p:cxnSp>
          <p:nvCxnSpPr>
            <p:cNvPr id="14" name="Straight Connector 13">
              <a:extLst>
                <a:ext uri="{FF2B5EF4-FFF2-40B4-BE49-F238E27FC236}">
                  <a16:creationId xmlns:a16="http://schemas.microsoft.com/office/drawing/2014/main" id="{575E4258-6D39-2707-3413-71C4D54A4D02}"/>
                </a:ext>
              </a:extLst>
            </p:cNvPr>
            <p:cNvCxnSpPr>
              <a:cxnSpLocks/>
              <a:stCxn id="13" idx="3"/>
              <a:endCxn id="11" idx="1"/>
            </p:cNvCxnSpPr>
            <p:nvPr/>
          </p:nvCxnSpPr>
          <p:spPr>
            <a:xfrm>
              <a:off x="1837013" y="2906747"/>
              <a:ext cx="810396" cy="8129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54CF70E-D368-6CE1-CAAB-7E221212D2AE}"/>
                </a:ext>
              </a:extLst>
            </p:cNvPr>
            <p:cNvSpPr txBox="1"/>
            <p:nvPr/>
          </p:nvSpPr>
          <p:spPr>
            <a:xfrm>
              <a:off x="2276788" y="2601369"/>
              <a:ext cx="361363" cy="426528"/>
            </a:xfrm>
            <a:prstGeom prst="rect">
              <a:avLst/>
            </a:prstGeom>
            <a:grpFill/>
            <a:ln>
              <a:noFill/>
            </a:ln>
          </p:spPr>
          <p:txBody>
            <a:bodyPr wrap="none" rtlCol="0">
              <a:spAutoFit/>
            </a:bodyPr>
            <a:lstStyle/>
            <a:p>
              <a:r>
                <a:rPr lang="en-US" dirty="0">
                  <a:latin typeface="Arial" panose="020B0604020202020204" pitchFamily="34" charset="0"/>
                  <a:cs typeface="Arial" panose="020B0604020202020204" pitchFamily="34" charset="0"/>
                </a:rPr>
                <a:t>1</a:t>
              </a:r>
            </a:p>
          </p:txBody>
        </p:sp>
        <p:sp>
          <p:nvSpPr>
            <p:cNvPr id="16" name="TextBox 15">
              <a:extLst>
                <a:ext uri="{FF2B5EF4-FFF2-40B4-BE49-F238E27FC236}">
                  <a16:creationId xmlns:a16="http://schemas.microsoft.com/office/drawing/2014/main" id="{63B5CE9B-AC89-BD07-EDAD-5E6B0E4218D7}"/>
                </a:ext>
              </a:extLst>
            </p:cNvPr>
            <p:cNvSpPr txBox="1"/>
            <p:nvPr/>
          </p:nvSpPr>
          <p:spPr>
            <a:xfrm>
              <a:off x="4635917" y="2615026"/>
              <a:ext cx="361363" cy="426528"/>
            </a:xfrm>
            <a:prstGeom prst="rect">
              <a:avLst/>
            </a:prstGeom>
            <a:grpFill/>
          </p:spPr>
          <p:txBody>
            <a:bodyPr wrap="none" rtlCol="0">
              <a:spAutoFit/>
            </a:bodyPr>
            <a:lstStyle/>
            <a:p>
              <a:r>
                <a:rPr lang="en-US" dirty="0">
                  <a:latin typeface="Arial" panose="020B0604020202020204" pitchFamily="34" charset="0"/>
                  <a:cs typeface="Arial" panose="020B0604020202020204" pitchFamily="34" charset="0"/>
                </a:rPr>
                <a:t>1</a:t>
              </a:r>
            </a:p>
          </p:txBody>
        </p:sp>
        <p:cxnSp>
          <p:nvCxnSpPr>
            <p:cNvPr id="17" name="Straight Connector 16">
              <a:extLst>
                <a:ext uri="{FF2B5EF4-FFF2-40B4-BE49-F238E27FC236}">
                  <a16:creationId xmlns:a16="http://schemas.microsoft.com/office/drawing/2014/main" id="{9A2F1C9A-04BC-18F0-6116-CDD5C05CD8AB}"/>
                </a:ext>
              </a:extLst>
            </p:cNvPr>
            <p:cNvCxnSpPr>
              <a:cxnSpLocks/>
              <a:stCxn id="11" idx="3"/>
              <a:endCxn id="12" idx="1"/>
            </p:cNvCxnSpPr>
            <p:nvPr/>
          </p:nvCxnSpPr>
          <p:spPr>
            <a:xfrm flipV="1">
              <a:off x="3967930" y="2941846"/>
              <a:ext cx="1322147" cy="462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8" name="Table 17">
            <a:extLst>
              <a:ext uri="{FF2B5EF4-FFF2-40B4-BE49-F238E27FC236}">
                <a16:creationId xmlns:a16="http://schemas.microsoft.com/office/drawing/2014/main" id="{9F9C9A4F-A169-2340-7ADF-E3B5F48D3E46}"/>
              </a:ext>
            </a:extLst>
          </p:cNvPr>
          <p:cNvGraphicFramePr>
            <a:graphicFrameLocks noGrp="1"/>
          </p:cNvGraphicFramePr>
          <p:nvPr/>
        </p:nvGraphicFramePr>
        <p:xfrm>
          <a:off x="2586471" y="3987715"/>
          <a:ext cx="6620711" cy="1010920"/>
        </p:xfrm>
        <a:graphic>
          <a:graphicData uri="http://schemas.openxmlformats.org/drawingml/2006/table">
            <a:tbl>
              <a:tblPr firstRow="1" bandRow="1">
                <a:tableStyleId>{5C22544A-7EE6-4342-B048-85BDC9FD1C3A}</a:tableStyleId>
              </a:tblPr>
              <a:tblGrid>
                <a:gridCol w="1196022">
                  <a:extLst>
                    <a:ext uri="{9D8B030D-6E8A-4147-A177-3AD203B41FA5}">
                      <a16:colId xmlns:a16="http://schemas.microsoft.com/office/drawing/2014/main" val="20000"/>
                    </a:ext>
                  </a:extLst>
                </a:gridCol>
                <a:gridCol w="1467581">
                  <a:extLst>
                    <a:ext uri="{9D8B030D-6E8A-4147-A177-3AD203B41FA5}">
                      <a16:colId xmlns:a16="http://schemas.microsoft.com/office/drawing/2014/main" val="20001"/>
                    </a:ext>
                  </a:extLst>
                </a:gridCol>
                <a:gridCol w="1582843">
                  <a:extLst>
                    <a:ext uri="{9D8B030D-6E8A-4147-A177-3AD203B41FA5}">
                      <a16:colId xmlns:a16="http://schemas.microsoft.com/office/drawing/2014/main" val="20002"/>
                    </a:ext>
                  </a:extLst>
                </a:gridCol>
                <a:gridCol w="1250957">
                  <a:extLst>
                    <a:ext uri="{9D8B030D-6E8A-4147-A177-3AD203B41FA5}">
                      <a16:colId xmlns:a16="http://schemas.microsoft.com/office/drawing/2014/main" val="20003"/>
                    </a:ext>
                  </a:extLst>
                </a:gridCol>
                <a:gridCol w="1123308">
                  <a:extLst>
                    <a:ext uri="{9D8B030D-6E8A-4147-A177-3AD203B41FA5}">
                      <a16:colId xmlns:a16="http://schemas.microsoft.com/office/drawing/2014/main" val="20004"/>
                    </a:ext>
                  </a:extLst>
                </a:gridCol>
              </a:tblGrid>
              <a:tr h="370840">
                <a:tc gridSpan="5">
                  <a:txBody>
                    <a:bodyPr/>
                    <a:lstStyle/>
                    <a:p>
                      <a:pPr algn="ctr"/>
                      <a:r>
                        <a:rPr lang="en-US" sz="1800" dirty="0">
                          <a:latin typeface="Arial" panose="020B0604020202020204" pitchFamily="34" charset="0"/>
                          <a:cs typeface="Arial" panose="020B0604020202020204" pitchFamily="34" charset="0"/>
                        </a:rPr>
                        <a:t>Vehicle</a:t>
                      </a:r>
                    </a:p>
                  </a:txBody>
                  <a:tcPr>
                    <a:solidFill>
                      <a:srgbClr val="ED7D3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800" u="sng" dirty="0">
                          <a:latin typeface="Arial" panose="020B0604020202020204" pitchFamily="34" charset="0"/>
                          <a:cs typeface="Arial" panose="020B0604020202020204" pitchFamily="34" charset="0"/>
                        </a:rPr>
                        <a:t>Engine#</a:t>
                      </a:r>
                    </a:p>
                  </a:txBody>
                  <a:tcPr>
                    <a:solidFill>
                      <a:srgbClr val="FDB515"/>
                    </a:solidFill>
                  </a:tcPr>
                </a:tc>
                <a:tc>
                  <a:txBody>
                    <a:bodyPr/>
                    <a:lstStyle/>
                    <a:p>
                      <a:pPr algn="ctr"/>
                      <a:r>
                        <a:rPr lang="en-US" sz="1800" dirty="0">
                          <a:latin typeface="Arial" panose="020B0604020202020204" pitchFamily="34" charset="0"/>
                          <a:cs typeface="Arial" panose="020B0604020202020204" pitchFamily="34" charset="0"/>
                        </a:rPr>
                        <a:t>Make</a:t>
                      </a:r>
                    </a:p>
                  </a:txBody>
                  <a:tcPr>
                    <a:solidFill>
                      <a:srgbClr val="FDB515"/>
                    </a:solidFill>
                  </a:tcPr>
                </a:tc>
                <a:tc>
                  <a:txBody>
                    <a:bodyPr/>
                    <a:lstStyle/>
                    <a:p>
                      <a:pPr algn="ctr"/>
                      <a:r>
                        <a:rPr lang="en-US" sz="1800" dirty="0">
                          <a:latin typeface="Arial" panose="020B0604020202020204" pitchFamily="34" charset="0"/>
                          <a:cs typeface="Arial" panose="020B0604020202020204" pitchFamily="34" charset="0"/>
                        </a:rPr>
                        <a:t>Model</a:t>
                      </a:r>
                    </a:p>
                  </a:txBody>
                  <a:tcPr>
                    <a:solidFill>
                      <a:srgbClr val="FDB515"/>
                    </a:solidFill>
                  </a:tcPr>
                </a:tc>
                <a:tc>
                  <a:txBody>
                    <a:bodyPr/>
                    <a:lstStyle/>
                    <a:p>
                      <a:pPr algn="ctr"/>
                      <a:r>
                        <a:rPr lang="en-US" sz="1800" dirty="0">
                          <a:latin typeface="Arial" panose="020B0604020202020204" pitchFamily="34" charset="0"/>
                          <a:cs typeface="Arial" panose="020B0604020202020204" pitchFamily="34" charset="0"/>
                        </a:rPr>
                        <a:t>Year of manuf</a:t>
                      </a:r>
                    </a:p>
                  </a:txBody>
                  <a:tcPr>
                    <a:solidFill>
                      <a:srgbClr val="FDB515"/>
                    </a:solidFill>
                  </a:tcPr>
                </a:tc>
                <a:tc>
                  <a:txBody>
                    <a:bodyPr/>
                    <a:lstStyle/>
                    <a:p>
                      <a:pPr algn="ctr"/>
                      <a:r>
                        <a:rPr lang="en-US" sz="1800" dirty="0">
                          <a:latin typeface="Arial" panose="020B0604020202020204" pitchFamily="34" charset="0"/>
                          <a:cs typeface="Arial" panose="020B0604020202020204" pitchFamily="34" charset="0"/>
                        </a:rPr>
                        <a:t>color</a:t>
                      </a:r>
                    </a:p>
                  </a:txBody>
                  <a:tcPr>
                    <a:solidFill>
                      <a:srgbClr val="FDB515"/>
                    </a:solidFill>
                  </a:tcPr>
                </a:tc>
                <a:extLst>
                  <a:ext uri="{0D108BD9-81ED-4DB2-BD59-A6C34878D82A}">
                    <a16:rowId xmlns:a16="http://schemas.microsoft.com/office/drawing/2014/main" val="10001"/>
                  </a:ext>
                </a:extLst>
              </a:tr>
            </a:tbl>
          </a:graphicData>
        </a:graphic>
      </p:graphicFrame>
      <p:cxnSp>
        <p:nvCxnSpPr>
          <p:cNvPr id="19" name="Straight Arrow Connector 18">
            <a:extLst>
              <a:ext uri="{FF2B5EF4-FFF2-40B4-BE49-F238E27FC236}">
                <a16:creationId xmlns:a16="http://schemas.microsoft.com/office/drawing/2014/main" id="{D2295755-B20C-11B2-569C-002B1E586C66}"/>
              </a:ext>
            </a:extLst>
          </p:cNvPr>
          <p:cNvCxnSpPr>
            <a:cxnSpLocks/>
          </p:cNvCxnSpPr>
          <p:nvPr/>
        </p:nvCxnSpPr>
        <p:spPr>
          <a:xfrm flipH="1" flipV="1">
            <a:off x="3342036" y="4897328"/>
            <a:ext cx="468286" cy="54956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0" name="Title 3">
            <a:extLst>
              <a:ext uri="{FF2B5EF4-FFF2-40B4-BE49-F238E27FC236}">
                <a16:creationId xmlns:a16="http://schemas.microsoft.com/office/drawing/2014/main" id="{DDC77F8C-03C3-8E77-6264-4F7101D9D264}"/>
              </a:ext>
            </a:extLst>
          </p:cNvPr>
          <p:cNvSpPr txBox="1">
            <a:spLocks/>
          </p:cNvSpPr>
          <p:nvPr/>
        </p:nvSpPr>
        <p:spPr>
          <a:xfrm>
            <a:off x="554560" y="756154"/>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BINARY 1:1 Relationships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93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9619AFB-6FF1-57B9-F5BC-6C2238FEFA07}"/>
              </a:ext>
            </a:extLst>
          </p:cNvPr>
          <p:cNvGraphicFramePr>
            <a:graphicFrameLocks noGrp="1"/>
          </p:cNvGraphicFramePr>
          <p:nvPr/>
        </p:nvGraphicFramePr>
        <p:xfrm>
          <a:off x="2528964" y="5187054"/>
          <a:ext cx="7340251" cy="731520"/>
        </p:xfrm>
        <a:graphic>
          <a:graphicData uri="http://schemas.openxmlformats.org/drawingml/2006/table">
            <a:tbl>
              <a:tblPr firstRow="1" bandRow="1">
                <a:tableStyleId>{5C22544A-7EE6-4342-B048-85BDC9FD1C3A}</a:tableStyleId>
              </a:tblPr>
              <a:tblGrid>
                <a:gridCol w="1172229">
                  <a:extLst>
                    <a:ext uri="{9D8B030D-6E8A-4147-A177-3AD203B41FA5}">
                      <a16:colId xmlns:a16="http://schemas.microsoft.com/office/drawing/2014/main" val="20000"/>
                    </a:ext>
                  </a:extLst>
                </a:gridCol>
                <a:gridCol w="1578241">
                  <a:extLst>
                    <a:ext uri="{9D8B030D-6E8A-4147-A177-3AD203B41FA5}">
                      <a16:colId xmlns:a16="http://schemas.microsoft.com/office/drawing/2014/main" val="20001"/>
                    </a:ext>
                  </a:extLst>
                </a:gridCol>
                <a:gridCol w="2302943">
                  <a:extLst>
                    <a:ext uri="{9D8B030D-6E8A-4147-A177-3AD203B41FA5}">
                      <a16:colId xmlns:a16="http://schemas.microsoft.com/office/drawing/2014/main" val="20002"/>
                    </a:ext>
                  </a:extLst>
                </a:gridCol>
                <a:gridCol w="2286838">
                  <a:extLst>
                    <a:ext uri="{9D8B030D-6E8A-4147-A177-3AD203B41FA5}">
                      <a16:colId xmlns:a16="http://schemas.microsoft.com/office/drawing/2014/main" val="20003"/>
                    </a:ext>
                  </a:extLst>
                </a:gridCol>
              </a:tblGrid>
              <a:tr h="0">
                <a:tc gridSpan="4">
                  <a:txBody>
                    <a:bodyPr/>
                    <a:lstStyle/>
                    <a:p>
                      <a:pPr algn="ctr"/>
                      <a:r>
                        <a:rPr lang="en-US" dirty="0">
                          <a:solidFill>
                            <a:schemeClr val="tx1"/>
                          </a:solidFill>
                        </a:rPr>
                        <a:t>Order</a:t>
                      </a:r>
                    </a:p>
                  </a:txBody>
                  <a:tcPr>
                    <a:solidFill>
                      <a:srgbClr val="A6A6A6"/>
                    </a:solidFill>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0">
                <a:tc>
                  <a:txBody>
                    <a:bodyPr/>
                    <a:lstStyle/>
                    <a:p>
                      <a:pPr algn="ctr"/>
                      <a:r>
                        <a:rPr lang="en-US" i="0" u="sng" dirty="0" err="1"/>
                        <a:t>OrderID</a:t>
                      </a:r>
                      <a:endParaRPr lang="en-US" i="0" u="sng" dirty="0"/>
                    </a:p>
                  </a:txBody>
                  <a:tcPr>
                    <a:solidFill>
                      <a:srgbClr val="D0CECE"/>
                    </a:solidFill>
                  </a:tcPr>
                </a:tc>
                <a:tc>
                  <a:txBody>
                    <a:bodyPr/>
                    <a:lstStyle/>
                    <a:p>
                      <a:pPr marL="0" marR="0" indent="0" algn="ctr" defTabSz="1055679" rtl="0" eaLnBrk="1" fontAlgn="auto" latinLnBrk="0" hangingPunct="1">
                        <a:lnSpc>
                          <a:spcPct val="100000"/>
                        </a:lnSpc>
                        <a:spcBef>
                          <a:spcPts val="0"/>
                        </a:spcBef>
                        <a:spcAft>
                          <a:spcPts val="0"/>
                        </a:spcAft>
                        <a:buClrTx/>
                        <a:buSzTx/>
                        <a:buFontTx/>
                        <a:buNone/>
                        <a:tabLst/>
                        <a:defRPr/>
                      </a:pPr>
                      <a:r>
                        <a:rPr lang="en-US" i="1" dirty="0"/>
                        <a:t>Customer#</a:t>
                      </a:r>
                    </a:p>
                  </a:txBody>
                  <a:tcPr>
                    <a:solidFill>
                      <a:srgbClr val="D0CECE"/>
                    </a:solidFill>
                  </a:tcPr>
                </a:tc>
                <a:tc>
                  <a:txBody>
                    <a:bodyPr/>
                    <a:lstStyle/>
                    <a:p>
                      <a:pPr algn="ctr"/>
                      <a:r>
                        <a:rPr lang="en-US" dirty="0"/>
                        <a:t>Quantity</a:t>
                      </a:r>
                    </a:p>
                  </a:txBody>
                  <a:tcPr>
                    <a:solidFill>
                      <a:srgbClr val="D0CECE"/>
                    </a:solidFill>
                  </a:tcPr>
                </a:tc>
                <a:tc>
                  <a:txBody>
                    <a:bodyPr/>
                    <a:lstStyle/>
                    <a:p>
                      <a:pPr marL="0" marR="0" indent="0" algn="ctr" defTabSz="1055679" rtl="0" eaLnBrk="1" fontAlgn="auto" latinLnBrk="0" hangingPunct="1">
                        <a:lnSpc>
                          <a:spcPct val="100000"/>
                        </a:lnSpc>
                        <a:spcBef>
                          <a:spcPts val="0"/>
                        </a:spcBef>
                        <a:spcAft>
                          <a:spcPts val="0"/>
                        </a:spcAft>
                        <a:buClrTx/>
                        <a:buSzTx/>
                        <a:buFontTx/>
                        <a:buNone/>
                        <a:tabLst/>
                        <a:defRPr/>
                      </a:pPr>
                      <a:r>
                        <a:rPr lang="en-US" dirty="0"/>
                        <a:t>EDD</a:t>
                      </a:r>
                    </a:p>
                  </a:txBody>
                  <a:tcPr>
                    <a:solidFill>
                      <a:srgbClr val="D0CECE"/>
                    </a:solidFill>
                  </a:tcPr>
                </a:tc>
                <a:extLst>
                  <a:ext uri="{0D108BD9-81ED-4DB2-BD59-A6C34878D82A}">
                    <a16:rowId xmlns:a16="http://schemas.microsoft.com/office/drawing/2014/main" val="10001"/>
                  </a:ext>
                </a:extLst>
              </a:tr>
            </a:tbl>
          </a:graphicData>
        </a:graphic>
      </p:graphicFrame>
      <p:grpSp>
        <p:nvGrpSpPr>
          <p:cNvPr id="7" name="Group 6">
            <a:extLst>
              <a:ext uri="{FF2B5EF4-FFF2-40B4-BE49-F238E27FC236}">
                <a16:creationId xmlns:a16="http://schemas.microsoft.com/office/drawing/2014/main" id="{DDD851DB-7DC3-6A12-E294-596ADB281D0E}"/>
              </a:ext>
            </a:extLst>
          </p:cNvPr>
          <p:cNvGrpSpPr/>
          <p:nvPr/>
        </p:nvGrpSpPr>
        <p:grpSpPr>
          <a:xfrm>
            <a:off x="1860332" y="2628114"/>
            <a:ext cx="6584660" cy="716297"/>
            <a:chOff x="-363987" y="2601369"/>
            <a:chExt cx="7604367" cy="827225"/>
          </a:xfrm>
        </p:grpSpPr>
        <p:sp>
          <p:nvSpPr>
            <p:cNvPr id="8" name="Flowchart: Decision 7">
              <a:extLst>
                <a:ext uri="{FF2B5EF4-FFF2-40B4-BE49-F238E27FC236}">
                  <a16:creationId xmlns:a16="http://schemas.microsoft.com/office/drawing/2014/main" id="{DAF2559B-93E5-5892-69DF-892D78B7FAC1}"/>
                </a:ext>
              </a:extLst>
            </p:cNvPr>
            <p:cNvSpPr/>
            <p:nvPr/>
          </p:nvSpPr>
          <p:spPr>
            <a:xfrm>
              <a:off x="2647409" y="2615026"/>
              <a:ext cx="1614866" cy="813568"/>
            </a:xfrm>
            <a:prstGeom prst="flowChartDecision">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has</a:t>
              </a:r>
            </a:p>
          </p:txBody>
        </p:sp>
        <p:sp>
          <p:nvSpPr>
            <p:cNvPr id="9" name="Rectangle 8">
              <a:extLst>
                <a:ext uri="{FF2B5EF4-FFF2-40B4-BE49-F238E27FC236}">
                  <a16:creationId xmlns:a16="http://schemas.microsoft.com/office/drawing/2014/main" id="{F237B383-A7AE-9F8B-5906-F7528004D6AA}"/>
                </a:ext>
              </a:extLst>
            </p:cNvPr>
            <p:cNvSpPr/>
            <p:nvPr/>
          </p:nvSpPr>
          <p:spPr>
            <a:xfrm>
              <a:off x="5290078" y="2675264"/>
              <a:ext cx="1950302"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Order</a:t>
              </a:r>
            </a:p>
          </p:txBody>
        </p:sp>
        <p:sp>
          <p:nvSpPr>
            <p:cNvPr id="10" name="Rectangle 9">
              <a:extLst>
                <a:ext uri="{FF2B5EF4-FFF2-40B4-BE49-F238E27FC236}">
                  <a16:creationId xmlns:a16="http://schemas.microsoft.com/office/drawing/2014/main" id="{09CD6686-C29A-DC13-0FBD-FDCDDA9D6B77}"/>
                </a:ext>
              </a:extLst>
            </p:cNvPr>
            <p:cNvSpPr/>
            <p:nvPr/>
          </p:nvSpPr>
          <p:spPr>
            <a:xfrm>
              <a:off x="-363987" y="2665307"/>
              <a:ext cx="2201001" cy="763287"/>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Customer</a:t>
              </a:r>
            </a:p>
          </p:txBody>
        </p:sp>
        <p:cxnSp>
          <p:nvCxnSpPr>
            <p:cNvPr id="11" name="Straight Connector 10">
              <a:extLst>
                <a:ext uri="{FF2B5EF4-FFF2-40B4-BE49-F238E27FC236}">
                  <a16:creationId xmlns:a16="http://schemas.microsoft.com/office/drawing/2014/main" id="{88DCB077-1D78-E9D8-903D-BB6F18450EBE}"/>
                </a:ext>
              </a:extLst>
            </p:cNvPr>
            <p:cNvCxnSpPr>
              <a:stCxn id="10" idx="3"/>
              <a:endCxn id="8" idx="1"/>
            </p:cNvCxnSpPr>
            <p:nvPr/>
          </p:nvCxnSpPr>
          <p:spPr>
            <a:xfrm flipV="1">
              <a:off x="1837014" y="3021811"/>
              <a:ext cx="810395" cy="25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01C216-EA50-2BDF-D955-F4BA65C32880}"/>
                </a:ext>
              </a:extLst>
            </p:cNvPr>
            <p:cNvSpPr txBox="1"/>
            <p:nvPr/>
          </p:nvSpPr>
          <p:spPr>
            <a:xfrm>
              <a:off x="2276787" y="2601369"/>
              <a:ext cx="361363" cy="426528"/>
            </a:xfrm>
            <a:prstGeom prst="rect">
              <a:avLst/>
            </a:prstGeom>
            <a:noFill/>
            <a:ln>
              <a:noFill/>
            </a:ln>
          </p:spPr>
          <p:txBody>
            <a:bodyPr wrap="none" rtlCol="0">
              <a:spAutoFit/>
            </a:bodyPr>
            <a:lstStyle/>
            <a:p>
              <a:r>
                <a:rPr lang="en-US" dirty="0">
                  <a:latin typeface="Arial" panose="020B0604020202020204" pitchFamily="34" charset="0"/>
                  <a:cs typeface="Arial" panose="020B0604020202020204" pitchFamily="34" charset="0"/>
                </a:rPr>
                <a:t>1</a:t>
              </a:r>
            </a:p>
          </p:txBody>
        </p:sp>
        <p:sp>
          <p:nvSpPr>
            <p:cNvPr id="13" name="TextBox 12">
              <a:extLst>
                <a:ext uri="{FF2B5EF4-FFF2-40B4-BE49-F238E27FC236}">
                  <a16:creationId xmlns:a16="http://schemas.microsoft.com/office/drawing/2014/main" id="{2732F633-21B2-597B-7874-CAEB4F91DCD4}"/>
                </a:ext>
              </a:extLst>
            </p:cNvPr>
            <p:cNvSpPr txBox="1"/>
            <p:nvPr/>
          </p:nvSpPr>
          <p:spPr>
            <a:xfrm>
              <a:off x="4635916" y="2615026"/>
              <a:ext cx="405793" cy="426528"/>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N</a:t>
              </a:r>
            </a:p>
          </p:txBody>
        </p:sp>
        <p:cxnSp>
          <p:nvCxnSpPr>
            <p:cNvPr id="14" name="Straight Connector 13">
              <a:extLst>
                <a:ext uri="{FF2B5EF4-FFF2-40B4-BE49-F238E27FC236}">
                  <a16:creationId xmlns:a16="http://schemas.microsoft.com/office/drawing/2014/main" id="{AB50BFE9-2A97-0E2F-7F6A-C83A5E0ED292}"/>
                </a:ext>
              </a:extLst>
            </p:cNvPr>
            <p:cNvCxnSpPr>
              <a:stCxn id="8" idx="3"/>
              <a:endCxn id="9" idx="1"/>
            </p:cNvCxnSpPr>
            <p:nvPr/>
          </p:nvCxnSpPr>
          <p:spPr>
            <a:xfrm flipV="1">
              <a:off x="4262275" y="3018165"/>
              <a:ext cx="1027803" cy="3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5" name="Table 14">
            <a:extLst>
              <a:ext uri="{FF2B5EF4-FFF2-40B4-BE49-F238E27FC236}">
                <a16:creationId xmlns:a16="http://schemas.microsoft.com/office/drawing/2014/main" id="{B52A95EE-134C-2F68-60FA-84BBADC514CA}"/>
              </a:ext>
            </a:extLst>
          </p:cNvPr>
          <p:cNvGraphicFramePr>
            <a:graphicFrameLocks noGrp="1"/>
          </p:cNvGraphicFramePr>
          <p:nvPr/>
        </p:nvGraphicFramePr>
        <p:xfrm>
          <a:off x="2542338" y="3837943"/>
          <a:ext cx="5204964" cy="741680"/>
        </p:xfrm>
        <a:graphic>
          <a:graphicData uri="http://schemas.openxmlformats.org/drawingml/2006/table">
            <a:tbl>
              <a:tblPr firstRow="1" bandRow="1">
                <a:tableStyleId>{5C22544A-7EE6-4342-B048-85BDC9FD1C3A}</a:tableStyleId>
              </a:tblPr>
              <a:tblGrid>
                <a:gridCol w="1465991">
                  <a:extLst>
                    <a:ext uri="{9D8B030D-6E8A-4147-A177-3AD203B41FA5}">
                      <a16:colId xmlns:a16="http://schemas.microsoft.com/office/drawing/2014/main" val="20000"/>
                    </a:ext>
                  </a:extLst>
                </a:gridCol>
                <a:gridCol w="1798847">
                  <a:extLst>
                    <a:ext uri="{9D8B030D-6E8A-4147-A177-3AD203B41FA5}">
                      <a16:colId xmlns:a16="http://schemas.microsoft.com/office/drawing/2014/main" val="20001"/>
                    </a:ext>
                  </a:extLst>
                </a:gridCol>
                <a:gridCol w="1940126">
                  <a:extLst>
                    <a:ext uri="{9D8B030D-6E8A-4147-A177-3AD203B41FA5}">
                      <a16:colId xmlns:a16="http://schemas.microsoft.com/office/drawing/2014/main" val="20002"/>
                    </a:ext>
                  </a:extLst>
                </a:gridCol>
              </a:tblGrid>
              <a:tr h="370840">
                <a:tc gridSpan="3">
                  <a:txBody>
                    <a:bodyPr/>
                    <a:lstStyle/>
                    <a:p>
                      <a:pPr algn="ctr"/>
                      <a:r>
                        <a:rPr lang="en-US" dirty="0">
                          <a:solidFill>
                            <a:schemeClr val="tx1"/>
                          </a:solidFill>
                        </a:rPr>
                        <a:t>Customer</a:t>
                      </a:r>
                    </a:p>
                  </a:txBody>
                  <a:tcPr>
                    <a:solidFill>
                      <a:schemeClr val="bg1">
                        <a:lumMod val="65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u="sng" dirty="0"/>
                        <a:t>Customer#</a:t>
                      </a:r>
                    </a:p>
                  </a:txBody>
                  <a:tcPr>
                    <a:solidFill>
                      <a:srgbClr val="D0CECE"/>
                    </a:solidFill>
                  </a:tcPr>
                </a:tc>
                <a:tc>
                  <a:txBody>
                    <a:bodyPr/>
                    <a:lstStyle/>
                    <a:p>
                      <a:pPr algn="ctr"/>
                      <a:r>
                        <a:rPr lang="en-US" dirty="0"/>
                        <a:t>Name</a:t>
                      </a:r>
                    </a:p>
                  </a:txBody>
                  <a:tcPr>
                    <a:solidFill>
                      <a:schemeClr val="bg2">
                        <a:lumMod val="90000"/>
                      </a:schemeClr>
                    </a:solidFill>
                  </a:tcPr>
                </a:tc>
                <a:tc>
                  <a:txBody>
                    <a:bodyPr/>
                    <a:lstStyle/>
                    <a:p>
                      <a:pPr algn="ctr"/>
                      <a:r>
                        <a:rPr lang="en-US" dirty="0" err="1"/>
                        <a:t>EmailID</a:t>
                      </a:r>
                      <a:endParaRPr lang="en-US" dirty="0"/>
                    </a:p>
                  </a:txBody>
                  <a:tcPr>
                    <a:solidFill>
                      <a:schemeClr val="bg2">
                        <a:lumMod val="90000"/>
                      </a:schemeClr>
                    </a:solidFill>
                  </a:tcPr>
                </a:tc>
                <a:extLst>
                  <a:ext uri="{0D108BD9-81ED-4DB2-BD59-A6C34878D82A}">
                    <a16:rowId xmlns:a16="http://schemas.microsoft.com/office/drawing/2014/main" val="10001"/>
                  </a:ext>
                </a:extLst>
              </a:tr>
            </a:tbl>
          </a:graphicData>
        </a:graphic>
      </p:graphicFrame>
      <p:cxnSp>
        <p:nvCxnSpPr>
          <p:cNvPr id="16" name="Straight Arrow Connector 15">
            <a:extLst>
              <a:ext uri="{FF2B5EF4-FFF2-40B4-BE49-F238E27FC236}">
                <a16:creationId xmlns:a16="http://schemas.microsoft.com/office/drawing/2014/main" id="{CBEF4C5F-100D-D154-F533-185190144A10}"/>
              </a:ext>
            </a:extLst>
          </p:cNvPr>
          <p:cNvCxnSpPr>
            <a:cxnSpLocks/>
          </p:cNvCxnSpPr>
          <p:nvPr/>
        </p:nvCxnSpPr>
        <p:spPr>
          <a:xfrm flipH="1" flipV="1">
            <a:off x="3223955" y="4579623"/>
            <a:ext cx="650461" cy="607431"/>
          </a:xfrm>
          <a:prstGeom prst="straightConnector1">
            <a:avLst/>
          </a:prstGeom>
          <a:ln w="539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3EF1336-747A-2500-FE29-D47679C74CF7}"/>
              </a:ext>
            </a:extLst>
          </p:cNvPr>
          <p:cNvCxnSpPr/>
          <p:nvPr/>
        </p:nvCxnSpPr>
        <p:spPr>
          <a:xfrm flipV="1">
            <a:off x="5767033" y="3003580"/>
            <a:ext cx="10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FFB7B57-9E28-6E8F-4DCD-DEEAA9AB69DF}"/>
              </a:ext>
            </a:extLst>
          </p:cNvPr>
          <p:cNvGrpSpPr/>
          <p:nvPr/>
        </p:nvGrpSpPr>
        <p:grpSpPr>
          <a:xfrm>
            <a:off x="969055" y="1491287"/>
            <a:ext cx="8900160" cy="767785"/>
            <a:chOff x="1114697" y="1411466"/>
            <a:chExt cx="8900160" cy="602040"/>
          </a:xfrm>
        </p:grpSpPr>
        <p:sp>
          <p:nvSpPr>
            <p:cNvPr id="19" name="Rectangle: Beveled 18">
              <a:extLst>
                <a:ext uri="{FF2B5EF4-FFF2-40B4-BE49-F238E27FC236}">
                  <a16:creationId xmlns:a16="http://schemas.microsoft.com/office/drawing/2014/main" id="{FF320CB5-87A9-B6AB-80C1-AD4DA881B6B1}"/>
                </a:ext>
              </a:extLst>
            </p:cNvPr>
            <p:cNvSpPr/>
            <p:nvPr/>
          </p:nvSpPr>
          <p:spPr>
            <a:xfrm>
              <a:off x="1114697" y="1411466"/>
              <a:ext cx="8900160" cy="602040"/>
            </a:xfrm>
            <a:prstGeom prst="bevel">
              <a:avLst>
                <a:gd name="adj" fmla="val 4066"/>
              </a:avLst>
            </a:prstGeom>
            <a:noFill/>
            <a:ln w="19050">
              <a:solidFill>
                <a:srgbClr val="C27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88D0B1C7-7810-59D5-C3D6-996E017B385A}"/>
                </a:ext>
              </a:extLst>
            </p:cNvPr>
            <p:cNvSpPr txBox="1"/>
            <p:nvPr/>
          </p:nvSpPr>
          <p:spPr>
            <a:xfrm>
              <a:off x="1175657" y="1494757"/>
              <a:ext cx="8839200" cy="506805"/>
            </a:xfrm>
            <a:prstGeom prst="rect">
              <a:avLst/>
            </a:prstGeom>
            <a:noFill/>
          </p:spPr>
          <p:txBody>
            <a:bodyPr wrap="square">
              <a:spAutoFit/>
            </a:bodyPr>
            <a:lstStyle/>
            <a:p>
              <a:r>
                <a:rPr lang="en-US" dirty="0">
                  <a:solidFill>
                    <a:sysClr val="windowText" lastClr="000000"/>
                  </a:solidFill>
                  <a:latin typeface="Arial" panose="020B0604020202020204" pitchFamily="34" charset="0"/>
                  <a:ea typeface="Helvetica Light" charset="0"/>
                  <a:cs typeface="Arial" panose="020B0604020202020204" pitchFamily="34" charset="0"/>
                </a:rPr>
                <a:t>Every entity in a 1:M binary relationship transformed into a relation with the primary key of partial participant will become the foreign key in the total participant</a:t>
              </a:r>
            </a:p>
          </p:txBody>
        </p:sp>
      </p:grpSp>
      <p:sp>
        <p:nvSpPr>
          <p:cNvPr id="21" name="Title 3">
            <a:extLst>
              <a:ext uri="{FF2B5EF4-FFF2-40B4-BE49-F238E27FC236}">
                <a16:creationId xmlns:a16="http://schemas.microsoft.com/office/drawing/2014/main" id="{634FE80F-6064-8958-EE5B-86236D706220}"/>
              </a:ext>
            </a:extLst>
          </p:cNvPr>
          <p:cNvSpPr txBox="1">
            <a:spLocks/>
          </p:cNvSpPr>
          <p:nvPr/>
        </p:nvSpPr>
        <p:spPr>
          <a:xfrm>
            <a:off x="623888" y="742928"/>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BINARY 1:M Relationships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031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D40690F-F097-6EBE-396E-E5C2EDDF563D}"/>
              </a:ext>
            </a:extLst>
          </p:cNvPr>
          <p:cNvGraphicFramePr>
            <a:graphicFrameLocks noGrp="1"/>
          </p:cNvGraphicFramePr>
          <p:nvPr/>
        </p:nvGraphicFramePr>
        <p:xfrm>
          <a:off x="3265420" y="5218642"/>
          <a:ext cx="5151486" cy="1010920"/>
        </p:xfrm>
        <a:graphic>
          <a:graphicData uri="http://schemas.openxmlformats.org/drawingml/2006/table">
            <a:tbl>
              <a:tblPr firstRow="1" bandRow="1">
                <a:tableStyleId>{5C22544A-7EE6-4342-B048-85BDC9FD1C3A}</a:tableStyleId>
              </a:tblPr>
              <a:tblGrid>
                <a:gridCol w="1295004">
                  <a:extLst>
                    <a:ext uri="{9D8B030D-6E8A-4147-A177-3AD203B41FA5}">
                      <a16:colId xmlns:a16="http://schemas.microsoft.com/office/drawing/2014/main" val="20000"/>
                    </a:ext>
                  </a:extLst>
                </a:gridCol>
                <a:gridCol w="1200995">
                  <a:extLst>
                    <a:ext uri="{9D8B030D-6E8A-4147-A177-3AD203B41FA5}">
                      <a16:colId xmlns:a16="http://schemas.microsoft.com/office/drawing/2014/main" val="20001"/>
                    </a:ext>
                  </a:extLst>
                </a:gridCol>
                <a:gridCol w="1483245">
                  <a:extLst>
                    <a:ext uri="{9D8B030D-6E8A-4147-A177-3AD203B41FA5}">
                      <a16:colId xmlns:a16="http://schemas.microsoft.com/office/drawing/2014/main" val="20002"/>
                    </a:ext>
                  </a:extLst>
                </a:gridCol>
                <a:gridCol w="1172242">
                  <a:extLst>
                    <a:ext uri="{9D8B030D-6E8A-4147-A177-3AD203B41FA5}">
                      <a16:colId xmlns:a16="http://schemas.microsoft.com/office/drawing/2014/main" val="20003"/>
                    </a:ext>
                  </a:extLst>
                </a:gridCol>
              </a:tblGrid>
              <a:tr h="370840">
                <a:tc gridSpan="4">
                  <a:txBody>
                    <a:bodyPr/>
                    <a:lstStyle/>
                    <a:p>
                      <a:pPr algn="ctr"/>
                      <a:r>
                        <a:rPr lang="en-US" sz="1800" dirty="0">
                          <a:latin typeface="Arial" panose="020B0604020202020204" pitchFamily="34" charset="0"/>
                          <a:cs typeface="Arial" panose="020B0604020202020204" pitchFamily="34" charset="0"/>
                        </a:rPr>
                        <a:t>Album</a:t>
                      </a:r>
                    </a:p>
                  </a:txBody>
                  <a:tcPr>
                    <a:solidFill>
                      <a:srgbClr val="76717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800" u="none" dirty="0">
                          <a:latin typeface="Arial" panose="020B0604020202020204" pitchFamily="34" charset="0"/>
                          <a:cs typeface="Arial" panose="020B0604020202020204" pitchFamily="34" charset="0"/>
                        </a:rPr>
                        <a:t>Artist</a:t>
                      </a:r>
                      <a:r>
                        <a:rPr lang="en-US" sz="1800" u="sng" dirty="0">
                          <a:latin typeface="Arial" panose="020B0604020202020204" pitchFamily="34" charset="0"/>
                          <a:cs typeface="Arial" panose="020B0604020202020204" pitchFamily="34" charset="0"/>
                        </a:rPr>
                        <a:t>#</a:t>
                      </a:r>
                    </a:p>
                  </a:txBody>
                  <a:tcPr>
                    <a:solidFill>
                      <a:srgbClr val="D0CECE"/>
                    </a:solidFill>
                  </a:tcPr>
                </a:tc>
                <a:tc>
                  <a:txBody>
                    <a:bodyPr/>
                    <a:lstStyle/>
                    <a:p>
                      <a:pPr algn="ctr"/>
                      <a:r>
                        <a:rPr lang="en-US" sz="1800" dirty="0">
                          <a:latin typeface="Arial" panose="020B0604020202020204" pitchFamily="34" charset="0"/>
                          <a:cs typeface="Arial" panose="020B0604020202020204" pitchFamily="34" charset="0"/>
                        </a:rPr>
                        <a:t>Song#</a:t>
                      </a:r>
                    </a:p>
                  </a:txBody>
                  <a:tcPr>
                    <a:solidFill>
                      <a:srgbClr val="D0CECE"/>
                    </a:solidFill>
                  </a:tcPr>
                </a:tc>
                <a:tc>
                  <a:txBody>
                    <a:bodyPr/>
                    <a:lstStyle/>
                    <a:p>
                      <a:pPr algn="ctr"/>
                      <a:r>
                        <a:rPr lang="en-US" sz="1800" dirty="0">
                          <a:latin typeface="Arial" panose="020B0604020202020204" pitchFamily="34" charset="0"/>
                          <a:cs typeface="Arial" panose="020B0604020202020204" pitchFamily="34" charset="0"/>
                        </a:rPr>
                        <a:t>Album Name</a:t>
                      </a:r>
                    </a:p>
                  </a:txBody>
                  <a:tcPr>
                    <a:solidFill>
                      <a:srgbClr val="D0CECE"/>
                    </a:solidFill>
                  </a:tcPr>
                </a:tc>
                <a:tc>
                  <a:txBody>
                    <a:bodyPr/>
                    <a:lstStyle/>
                    <a:p>
                      <a:pPr algn="ctr"/>
                      <a:r>
                        <a:rPr lang="en-US" sz="1800" dirty="0">
                          <a:latin typeface="Arial" panose="020B0604020202020204" pitchFamily="34" charset="0"/>
                          <a:cs typeface="Arial" panose="020B0604020202020204" pitchFamily="34" charset="0"/>
                        </a:rPr>
                        <a:t>Date of Release</a:t>
                      </a:r>
                    </a:p>
                  </a:txBody>
                  <a:tcPr>
                    <a:solidFill>
                      <a:srgbClr val="D0CECE"/>
                    </a:solid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592FF1D-EC19-5375-6FC0-085B955388B7}"/>
              </a:ext>
            </a:extLst>
          </p:cNvPr>
          <p:cNvGraphicFramePr>
            <a:graphicFrameLocks noGrp="1"/>
          </p:cNvGraphicFramePr>
          <p:nvPr/>
        </p:nvGraphicFramePr>
        <p:xfrm>
          <a:off x="7057730" y="3610798"/>
          <a:ext cx="3793907" cy="1005840"/>
        </p:xfrm>
        <a:graphic>
          <a:graphicData uri="http://schemas.openxmlformats.org/drawingml/2006/table">
            <a:tbl>
              <a:tblPr firstRow="1" bandRow="1">
                <a:tableStyleId>{5C22544A-7EE6-4342-B048-85BDC9FD1C3A}</a:tableStyleId>
              </a:tblPr>
              <a:tblGrid>
                <a:gridCol w="880064">
                  <a:extLst>
                    <a:ext uri="{9D8B030D-6E8A-4147-A177-3AD203B41FA5}">
                      <a16:colId xmlns:a16="http://schemas.microsoft.com/office/drawing/2014/main" val="20000"/>
                    </a:ext>
                  </a:extLst>
                </a:gridCol>
                <a:gridCol w="1620172">
                  <a:extLst>
                    <a:ext uri="{9D8B030D-6E8A-4147-A177-3AD203B41FA5}">
                      <a16:colId xmlns:a16="http://schemas.microsoft.com/office/drawing/2014/main" val="20001"/>
                    </a:ext>
                  </a:extLst>
                </a:gridCol>
                <a:gridCol w="1293671">
                  <a:extLst>
                    <a:ext uri="{9D8B030D-6E8A-4147-A177-3AD203B41FA5}">
                      <a16:colId xmlns:a16="http://schemas.microsoft.com/office/drawing/2014/main" val="20002"/>
                    </a:ext>
                  </a:extLst>
                </a:gridCol>
              </a:tblGrid>
              <a:tr h="0">
                <a:tc gridSpan="3">
                  <a:txBody>
                    <a:bodyPr/>
                    <a:lstStyle/>
                    <a:p>
                      <a:pPr algn="ctr"/>
                      <a:r>
                        <a:rPr lang="en-US" sz="1800" i="0" dirty="0">
                          <a:latin typeface="Arial" panose="020B0604020202020204" pitchFamily="34" charset="0"/>
                          <a:cs typeface="Arial" panose="020B0604020202020204" pitchFamily="34" charset="0"/>
                        </a:rPr>
                        <a:t>Song</a:t>
                      </a:r>
                    </a:p>
                  </a:txBody>
                  <a:tcPr>
                    <a:solidFill>
                      <a:srgbClr val="767171"/>
                    </a:solidFill>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0">
                <a:tc>
                  <a:txBody>
                    <a:bodyPr/>
                    <a:lstStyle/>
                    <a:p>
                      <a:pPr algn="ctr"/>
                      <a:r>
                        <a:rPr lang="en-US" sz="1800" i="0" u="sng" dirty="0">
                          <a:latin typeface="Arial" panose="020B0604020202020204" pitchFamily="34" charset="0"/>
                          <a:cs typeface="Arial" panose="020B0604020202020204" pitchFamily="34" charset="0"/>
                        </a:rPr>
                        <a:t>Song#</a:t>
                      </a:r>
                    </a:p>
                  </a:txBody>
                  <a:tcPr>
                    <a:solidFill>
                      <a:srgbClr val="D0CECE"/>
                    </a:solidFill>
                  </a:tcPr>
                </a:tc>
                <a:tc>
                  <a:txBody>
                    <a:bodyPr/>
                    <a:lstStyle/>
                    <a:p>
                      <a:pPr marL="0" marR="0" indent="0" algn="ctr" defTabSz="1055679" rtl="0" eaLnBrk="1" fontAlgn="auto" latinLnBrk="0" hangingPunct="1">
                        <a:lnSpc>
                          <a:spcPct val="100000"/>
                        </a:lnSpc>
                        <a:spcBef>
                          <a:spcPts val="0"/>
                        </a:spcBef>
                        <a:spcAft>
                          <a:spcPts val="0"/>
                        </a:spcAft>
                        <a:buClrTx/>
                        <a:buSzTx/>
                        <a:buFontTx/>
                        <a:buNone/>
                        <a:tabLst/>
                        <a:defRPr/>
                      </a:pPr>
                      <a:r>
                        <a:rPr lang="en-US" sz="1800" i="0" dirty="0" err="1">
                          <a:latin typeface="Arial" panose="020B0604020202020204" pitchFamily="34" charset="0"/>
                          <a:cs typeface="Arial" panose="020B0604020202020204" pitchFamily="34" charset="0"/>
                        </a:rPr>
                        <a:t>SongName</a:t>
                      </a:r>
                      <a:r>
                        <a:rPr lang="en-US" sz="1800" i="0" dirty="0">
                          <a:latin typeface="Arial" panose="020B0604020202020204" pitchFamily="34" charset="0"/>
                          <a:cs typeface="Arial" panose="020B0604020202020204" pitchFamily="34" charset="0"/>
                        </a:rPr>
                        <a:t>#</a:t>
                      </a:r>
                    </a:p>
                  </a:txBody>
                  <a:tcPr>
                    <a:solidFill>
                      <a:srgbClr val="D0CECE"/>
                    </a:solidFill>
                  </a:tcPr>
                </a:tc>
                <a:tc>
                  <a:txBody>
                    <a:bodyPr/>
                    <a:lstStyle/>
                    <a:p>
                      <a:pPr algn="ctr"/>
                      <a:r>
                        <a:rPr lang="en-US" sz="1800" i="0" dirty="0">
                          <a:latin typeface="Arial" panose="020B0604020202020204" pitchFamily="34" charset="0"/>
                          <a:cs typeface="Arial" panose="020B0604020202020204" pitchFamily="34" charset="0"/>
                        </a:rPr>
                        <a:t>Song Category</a:t>
                      </a:r>
                    </a:p>
                  </a:txBody>
                  <a:tcPr>
                    <a:solidFill>
                      <a:srgbClr val="D0CECE"/>
                    </a:solidFill>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EA048229-AC35-8BE8-7D2A-D89C9E1B3FFD}"/>
              </a:ext>
            </a:extLst>
          </p:cNvPr>
          <p:cNvGraphicFramePr>
            <a:graphicFrameLocks noGrp="1"/>
          </p:cNvGraphicFramePr>
          <p:nvPr/>
        </p:nvGraphicFramePr>
        <p:xfrm>
          <a:off x="1190797" y="3610798"/>
          <a:ext cx="5497403" cy="1010920"/>
        </p:xfrm>
        <a:graphic>
          <a:graphicData uri="http://schemas.openxmlformats.org/drawingml/2006/table">
            <a:tbl>
              <a:tblPr firstRow="1" bandRow="1">
                <a:tableStyleId>{5C22544A-7EE6-4342-B048-85BDC9FD1C3A}</a:tableStyleId>
              </a:tblPr>
              <a:tblGrid>
                <a:gridCol w="1381962">
                  <a:extLst>
                    <a:ext uri="{9D8B030D-6E8A-4147-A177-3AD203B41FA5}">
                      <a16:colId xmlns:a16="http://schemas.microsoft.com/office/drawing/2014/main" val="20000"/>
                    </a:ext>
                  </a:extLst>
                </a:gridCol>
                <a:gridCol w="1281641">
                  <a:extLst>
                    <a:ext uri="{9D8B030D-6E8A-4147-A177-3AD203B41FA5}">
                      <a16:colId xmlns:a16="http://schemas.microsoft.com/office/drawing/2014/main" val="20001"/>
                    </a:ext>
                  </a:extLst>
                </a:gridCol>
                <a:gridCol w="1582843">
                  <a:extLst>
                    <a:ext uri="{9D8B030D-6E8A-4147-A177-3AD203B41FA5}">
                      <a16:colId xmlns:a16="http://schemas.microsoft.com/office/drawing/2014/main" val="20002"/>
                    </a:ext>
                  </a:extLst>
                </a:gridCol>
                <a:gridCol w="1250957">
                  <a:extLst>
                    <a:ext uri="{9D8B030D-6E8A-4147-A177-3AD203B41FA5}">
                      <a16:colId xmlns:a16="http://schemas.microsoft.com/office/drawing/2014/main" val="20003"/>
                    </a:ext>
                  </a:extLst>
                </a:gridCol>
              </a:tblGrid>
              <a:tr h="370840">
                <a:tc gridSpan="4">
                  <a:txBody>
                    <a:bodyPr/>
                    <a:lstStyle/>
                    <a:p>
                      <a:pPr algn="ctr"/>
                      <a:r>
                        <a:rPr lang="en-US" sz="1800" dirty="0">
                          <a:latin typeface="Arial" panose="020B0604020202020204" pitchFamily="34" charset="0"/>
                          <a:cs typeface="Arial" panose="020B0604020202020204" pitchFamily="34" charset="0"/>
                        </a:rPr>
                        <a:t>Artist</a:t>
                      </a:r>
                    </a:p>
                  </a:txBody>
                  <a:tcPr>
                    <a:solidFill>
                      <a:schemeClr val="bg2">
                        <a:lumMod val="5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800" u="sng" dirty="0">
                          <a:latin typeface="Arial" panose="020B0604020202020204" pitchFamily="34" charset="0"/>
                          <a:cs typeface="Arial" panose="020B0604020202020204" pitchFamily="34" charset="0"/>
                        </a:rPr>
                        <a:t>Artist#</a:t>
                      </a:r>
                    </a:p>
                  </a:txBody>
                  <a:tcPr>
                    <a:solidFill>
                      <a:schemeClr val="bg2">
                        <a:lumMod val="90000"/>
                      </a:schemeClr>
                    </a:solidFill>
                  </a:tcPr>
                </a:tc>
                <a:tc>
                  <a:txBody>
                    <a:bodyPr/>
                    <a:lstStyle/>
                    <a:p>
                      <a:pPr algn="ctr"/>
                      <a:r>
                        <a:rPr lang="en-US" sz="1800" dirty="0">
                          <a:latin typeface="Arial" panose="020B0604020202020204" pitchFamily="34" charset="0"/>
                          <a:cs typeface="Arial" panose="020B0604020202020204" pitchFamily="34" charset="0"/>
                        </a:rPr>
                        <a:t>Name</a:t>
                      </a:r>
                    </a:p>
                  </a:txBody>
                  <a:tcPr>
                    <a:solidFill>
                      <a:schemeClr val="bg2">
                        <a:lumMod val="90000"/>
                      </a:schemeClr>
                    </a:solidFill>
                  </a:tcPr>
                </a:tc>
                <a:tc>
                  <a:txBody>
                    <a:bodyPr/>
                    <a:lstStyle/>
                    <a:p>
                      <a:pPr algn="ctr"/>
                      <a:r>
                        <a:rPr lang="en-US" sz="1800" dirty="0">
                          <a:latin typeface="Arial" panose="020B0604020202020204" pitchFamily="34" charset="0"/>
                          <a:cs typeface="Arial" panose="020B0604020202020204" pitchFamily="34" charset="0"/>
                        </a:rPr>
                        <a:t>EmailID</a:t>
                      </a:r>
                    </a:p>
                  </a:txBody>
                  <a:tcPr>
                    <a:solidFill>
                      <a:schemeClr val="bg2">
                        <a:lumMod val="90000"/>
                      </a:schemeClr>
                    </a:solidFill>
                  </a:tcPr>
                </a:tc>
                <a:tc>
                  <a:txBody>
                    <a:bodyPr/>
                    <a:lstStyle/>
                    <a:p>
                      <a:pPr algn="ctr"/>
                      <a:r>
                        <a:rPr lang="en-US" sz="1800" dirty="0">
                          <a:latin typeface="Arial" panose="020B0604020202020204" pitchFamily="34" charset="0"/>
                          <a:cs typeface="Arial" panose="020B0604020202020204" pitchFamily="34" charset="0"/>
                        </a:rPr>
                        <a:t>Date of Regn</a:t>
                      </a:r>
                    </a:p>
                  </a:txBody>
                  <a:tcPr>
                    <a:solidFill>
                      <a:schemeClr val="bg2">
                        <a:lumMod val="90000"/>
                      </a:schemeClr>
                    </a:solidFill>
                  </a:tcPr>
                </a:tc>
                <a:extLst>
                  <a:ext uri="{0D108BD9-81ED-4DB2-BD59-A6C34878D82A}">
                    <a16:rowId xmlns:a16="http://schemas.microsoft.com/office/drawing/2014/main" val="10001"/>
                  </a:ext>
                </a:extLst>
              </a:tr>
            </a:tbl>
          </a:graphicData>
        </a:graphic>
      </p:graphicFrame>
      <p:cxnSp>
        <p:nvCxnSpPr>
          <p:cNvPr id="9" name="Straight Arrow Connector 8">
            <a:extLst>
              <a:ext uri="{FF2B5EF4-FFF2-40B4-BE49-F238E27FC236}">
                <a16:creationId xmlns:a16="http://schemas.microsoft.com/office/drawing/2014/main" id="{7B55AC7E-F0E9-06A8-3895-5C2D0035180D}"/>
              </a:ext>
            </a:extLst>
          </p:cNvPr>
          <p:cNvCxnSpPr>
            <a:cxnSpLocks/>
            <a:stCxn id="6" idx="1"/>
          </p:cNvCxnSpPr>
          <p:nvPr/>
        </p:nvCxnSpPr>
        <p:spPr>
          <a:xfrm flipH="1" flipV="1">
            <a:off x="1715544" y="4345307"/>
            <a:ext cx="1549876" cy="1378795"/>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B0C03DB-E790-9708-0FBF-6C6474910477}"/>
              </a:ext>
            </a:extLst>
          </p:cNvPr>
          <p:cNvGrpSpPr/>
          <p:nvPr/>
        </p:nvGrpSpPr>
        <p:grpSpPr>
          <a:xfrm>
            <a:off x="2557244" y="2507232"/>
            <a:ext cx="5196398" cy="674807"/>
            <a:chOff x="370510" y="2652776"/>
            <a:chExt cx="6001118" cy="709336"/>
          </a:xfrm>
        </p:grpSpPr>
        <p:sp>
          <p:nvSpPr>
            <p:cNvPr id="11" name="Flowchart: Decision 10">
              <a:extLst>
                <a:ext uri="{FF2B5EF4-FFF2-40B4-BE49-F238E27FC236}">
                  <a16:creationId xmlns:a16="http://schemas.microsoft.com/office/drawing/2014/main" id="{4F2D4993-905D-0150-C0AC-2C0FA6FF08A0}"/>
                </a:ext>
              </a:extLst>
            </p:cNvPr>
            <p:cNvSpPr/>
            <p:nvPr/>
          </p:nvSpPr>
          <p:spPr>
            <a:xfrm>
              <a:off x="2538962" y="2771250"/>
              <a:ext cx="1762516" cy="590862"/>
            </a:xfrm>
            <a:prstGeom prst="flowChartDecision">
              <a:avLst/>
            </a:prstGeom>
            <a:solidFill>
              <a:schemeClr val="bg2">
                <a:lumMod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sings</a:t>
              </a:r>
            </a:p>
          </p:txBody>
        </p:sp>
        <p:sp>
          <p:nvSpPr>
            <p:cNvPr id="12" name="Rectangle 11">
              <a:extLst>
                <a:ext uri="{FF2B5EF4-FFF2-40B4-BE49-F238E27FC236}">
                  <a16:creationId xmlns:a16="http://schemas.microsoft.com/office/drawing/2014/main" id="{286CDEB7-5AE0-E72A-1E2E-11441C7AD4BD}"/>
                </a:ext>
              </a:extLst>
            </p:cNvPr>
            <p:cNvSpPr/>
            <p:nvPr/>
          </p:nvSpPr>
          <p:spPr>
            <a:xfrm>
              <a:off x="4878046" y="2826100"/>
              <a:ext cx="1493582" cy="453989"/>
            </a:xfrm>
            <a:prstGeom prst="rect">
              <a:avLst/>
            </a:prstGeom>
            <a:solidFill>
              <a:schemeClr val="bg2">
                <a:lumMod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Song</a:t>
              </a:r>
            </a:p>
          </p:txBody>
        </p:sp>
        <p:sp>
          <p:nvSpPr>
            <p:cNvPr id="13" name="Rectangle 12">
              <a:extLst>
                <a:ext uri="{FF2B5EF4-FFF2-40B4-BE49-F238E27FC236}">
                  <a16:creationId xmlns:a16="http://schemas.microsoft.com/office/drawing/2014/main" id="{983EF454-1415-224A-56CB-588D6D928300}"/>
                </a:ext>
              </a:extLst>
            </p:cNvPr>
            <p:cNvSpPr/>
            <p:nvPr/>
          </p:nvSpPr>
          <p:spPr>
            <a:xfrm>
              <a:off x="370510" y="2768024"/>
              <a:ext cx="1352782" cy="463946"/>
            </a:xfrm>
            <a:prstGeom prst="rect">
              <a:avLst/>
            </a:prstGeom>
            <a:solidFill>
              <a:schemeClr val="bg2">
                <a:lumMod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Artist</a:t>
              </a:r>
            </a:p>
          </p:txBody>
        </p:sp>
        <p:cxnSp>
          <p:nvCxnSpPr>
            <p:cNvPr id="14" name="Straight Connector 13">
              <a:extLst>
                <a:ext uri="{FF2B5EF4-FFF2-40B4-BE49-F238E27FC236}">
                  <a16:creationId xmlns:a16="http://schemas.microsoft.com/office/drawing/2014/main" id="{F830112B-E697-7D3A-8698-87CE82D723B5}"/>
                </a:ext>
              </a:extLst>
            </p:cNvPr>
            <p:cNvCxnSpPr/>
            <p:nvPr/>
          </p:nvCxnSpPr>
          <p:spPr>
            <a:xfrm>
              <a:off x="1723292" y="3061378"/>
              <a:ext cx="794289" cy="3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15DA98-98C4-DB41-DD80-3891ABA6C1C7}"/>
                </a:ext>
              </a:extLst>
            </p:cNvPr>
            <p:cNvSpPr txBox="1"/>
            <p:nvPr/>
          </p:nvSpPr>
          <p:spPr>
            <a:xfrm>
              <a:off x="1988400" y="2681445"/>
              <a:ext cx="610738" cy="388230"/>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M</a:t>
              </a:r>
            </a:p>
          </p:txBody>
        </p:sp>
        <p:sp>
          <p:nvSpPr>
            <p:cNvPr id="16" name="TextBox 15">
              <a:extLst>
                <a:ext uri="{FF2B5EF4-FFF2-40B4-BE49-F238E27FC236}">
                  <a16:creationId xmlns:a16="http://schemas.microsoft.com/office/drawing/2014/main" id="{A7717741-40D7-9464-18EA-CA58CD175804}"/>
                </a:ext>
              </a:extLst>
            </p:cNvPr>
            <p:cNvSpPr txBox="1"/>
            <p:nvPr/>
          </p:nvSpPr>
          <p:spPr>
            <a:xfrm>
              <a:off x="4613086" y="2652776"/>
              <a:ext cx="405794" cy="388230"/>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N</a:t>
              </a:r>
            </a:p>
          </p:txBody>
        </p:sp>
        <p:cxnSp>
          <p:nvCxnSpPr>
            <p:cNvPr id="17" name="Straight Connector 16">
              <a:extLst>
                <a:ext uri="{FF2B5EF4-FFF2-40B4-BE49-F238E27FC236}">
                  <a16:creationId xmlns:a16="http://schemas.microsoft.com/office/drawing/2014/main" id="{D5B0FCFC-EEAE-A3FA-5A9E-75F4294378E2}"/>
                </a:ext>
              </a:extLst>
            </p:cNvPr>
            <p:cNvCxnSpPr/>
            <p:nvPr/>
          </p:nvCxnSpPr>
          <p:spPr>
            <a:xfrm>
              <a:off x="4072932" y="3066311"/>
              <a:ext cx="805114" cy="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0576BA0D-5BBF-1CBA-459F-0DB39B7306C9}"/>
              </a:ext>
            </a:extLst>
          </p:cNvPr>
          <p:cNvCxnSpPr>
            <a:cxnSpLocks/>
          </p:cNvCxnSpPr>
          <p:nvPr/>
        </p:nvCxnSpPr>
        <p:spPr>
          <a:xfrm flipV="1">
            <a:off x="5976594" y="4386738"/>
            <a:ext cx="1494443" cy="831904"/>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F5D1A8F-FAEE-B9C5-F1EB-B11534665EF4}"/>
              </a:ext>
            </a:extLst>
          </p:cNvPr>
          <p:cNvGrpSpPr/>
          <p:nvPr/>
        </p:nvGrpSpPr>
        <p:grpSpPr>
          <a:xfrm>
            <a:off x="860712" y="1481830"/>
            <a:ext cx="10470575" cy="888476"/>
            <a:chOff x="1114696" y="1411466"/>
            <a:chExt cx="10470575" cy="696677"/>
          </a:xfrm>
        </p:grpSpPr>
        <p:sp>
          <p:nvSpPr>
            <p:cNvPr id="20" name="Rectangle: Beveled 19">
              <a:extLst>
                <a:ext uri="{FF2B5EF4-FFF2-40B4-BE49-F238E27FC236}">
                  <a16:creationId xmlns:a16="http://schemas.microsoft.com/office/drawing/2014/main" id="{75C1564B-93A5-D46B-BF13-B04E8A9B7BB2}"/>
                </a:ext>
              </a:extLst>
            </p:cNvPr>
            <p:cNvSpPr/>
            <p:nvPr/>
          </p:nvSpPr>
          <p:spPr>
            <a:xfrm>
              <a:off x="1114696" y="1411466"/>
              <a:ext cx="10251787" cy="696677"/>
            </a:xfrm>
            <a:prstGeom prst="bevel">
              <a:avLst>
                <a:gd name="adj" fmla="val 4066"/>
              </a:avLst>
            </a:prstGeom>
            <a:noFill/>
            <a:ln w="19050">
              <a:solidFill>
                <a:srgbClr val="C274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0802272-D3A2-8B4C-20B2-84F2CFE7814D}"/>
                </a:ext>
              </a:extLst>
            </p:cNvPr>
            <p:cNvSpPr txBox="1"/>
            <p:nvPr/>
          </p:nvSpPr>
          <p:spPr>
            <a:xfrm>
              <a:off x="1175657" y="1494757"/>
              <a:ext cx="10409614" cy="506805"/>
            </a:xfrm>
            <a:prstGeom prst="rect">
              <a:avLst/>
            </a:prstGeom>
            <a:noFill/>
          </p:spPr>
          <p:txBody>
            <a:bodyPr wrap="square">
              <a:spAutoFit/>
            </a:bodyPr>
            <a:lstStyle/>
            <a:p>
              <a:r>
                <a:rPr lang="en-US" dirty="0">
                  <a:solidFill>
                    <a:schemeClr val="tx1"/>
                  </a:solidFill>
                  <a:latin typeface="Arial" panose="020B0604020202020204" pitchFamily="34" charset="0"/>
                  <a:ea typeface="Helvetica Light" charset="0"/>
                  <a:cs typeface="Arial" panose="020B0604020202020204" pitchFamily="34" charset="0"/>
                </a:rPr>
                <a:t>Every entity in a M:N binary relationship is transformed into a relation</a:t>
              </a:r>
            </a:p>
            <a:p>
              <a:r>
                <a:rPr lang="en-US" dirty="0">
                  <a:solidFill>
                    <a:schemeClr val="tx1"/>
                  </a:solidFill>
                  <a:latin typeface="Arial" panose="020B0604020202020204" pitchFamily="34" charset="0"/>
                  <a:ea typeface="Helvetica Light" charset="0"/>
                  <a:cs typeface="Arial" panose="020B0604020202020204" pitchFamily="34" charset="0"/>
                </a:rPr>
                <a:t>Create a new relation representing the relationship containing the foreign keys from both the tables</a:t>
              </a:r>
            </a:p>
          </p:txBody>
        </p:sp>
      </p:grpSp>
      <p:sp>
        <p:nvSpPr>
          <p:cNvPr id="22" name="Title 3">
            <a:extLst>
              <a:ext uri="{FF2B5EF4-FFF2-40B4-BE49-F238E27FC236}">
                <a16:creationId xmlns:a16="http://schemas.microsoft.com/office/drawing/2014/main" id="{8F07FF96-DD9B-2AFC-0B53-141164742681}"/>
              </a:ext>
            </a:extLst>
          </p:cNvPr>
          <p:cNvSpPr txBox="1">
            <a:spLocks/>
          </p:cNvSpPr>
          <p:nvPr/>
        </p:nvSpPr>
        <p:spPr>
          <a:xfrm>
            <a:off x="556171" y="764292"/>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BINARY M:N Relationships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096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75457-AB00-8860-F6D3-AE1A8359AD6B}"/>
              </a:ext>
            </a:extLst>
          </p:cNvPr>
          <p:cNvSpPr txBox="1"/>
          <p:nvPr/>
        </p:nvSpPr>
        <p:spPr>
          <a:xfrm>
            <a:off x="528320" y="1198880"/>
            <a:ext cx="11115040" cy="5355312"/>
          </a:xfrm>
          <a:prstGeom prst="rect">
            <a:avLst/>
          </a:prstGeom>
          <a:noFill/>
        </p:spPr>
        <p:txBody>
          <a:bodyPr wrap="square">
            <a:spAutoFit/>
          </a:bodyPr>
          <a:lstStyle/>
          <a:p>
            <a:pPr algn="l" fontAlgn="base"/>
            <a:r>
              <a:rPr lang="en-IN" b="1" i="0" dirty="0">
                <a:solidFill>
                  <a:srgbClr val="273239"/>
                </a:solidFill>
                <a:effectLst/>
                <a:highlight>
                  <a:srgbClr val="FFFFFF"/>
                </a:highlight>
                <a:latin typeface="Nunito" pitchFamily="2" charset="0"/>
              </a:rPr>
              <a:t>Cardinality</a:t>
            </a:r>
          </a:p>
          <a:p>
            <a:pPr algn="l" fontAlgn="base"/>
            <a:endParaRPr lang="en-IN" b="1" i="0" dirty="0">
              <a:solidFill>
                <a:srgbClr val="273239"/>
              </a:solidFill>
              <a:effectLst/>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The number of times an entity of an entity set participates in a relationship set is known as </a:t>
            </a:r>
            <a:r>
              <a:rPr lang="en-IN" b="0" i="0" u="sng" dirty="0">
                <a:solidFill>
                  <a:srgbClr val="273239"/>
                </a:solidFill>
                <a:effectLst/>
                <a:highlight>
                  <a:srgbClr val="FFFFFF"/>
                </a:highlight>
                <a:latin typeface="Nunito" pitchFamily="2" charset="0"/>
                <a:hlinkClick r:id="rId2"/>
              </a:rPr>
              <a:t>cardinality</a:t>
            </a:r>
            <a:r>
              <a:rPr lang="en-IN" b="0" i="0" dirty="0">
                <a:solidFill>
                  <a:srgbClr val="273239"/>
                </a:solidFill>
                <a:effectLst/>
                <a:highlight>
                  <a:srgbClr val="FFFFFF"/>
                </a:highlight>
                <a:latin typeface="Nunito" pitchFamily="2" charset="0"/>
              </a:rPr>
              <a:t>.</a:t>
            </a:r>
          </a:p>
          <a:p>
            <a:pPr algn="just" rtl="0" fontAlgn="base"/>
            <a:endParaRPr lang="en-IN" dirty="0">
              <a:solidFill>
                <a:srgbClr val="273239"/>
              </a:solidFill>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Cardinality can be of different types: </a:t>
            </a:r>
          </a:p>
          <a:p>
            <a:pPr algn="just" rtl="0" fontAlgn="base"/>
            <a:endParaRPr lang="en-IN" dirty="0">
              <a:solidFill>
                <a:srgbClr val="273239"/>
              </a:solidFill>
              <a:highlight>
                <a:srgbClr val="FFFFFF"/>
              </a:highlight>
              <a:latin typeface="Nunito" pitchFamily="2" charset="0"/>
            </a:endParaRPr>
          </a:p>
          <a:p>
            <a:pPr algn="just" rtl="0" fontAlgn="base"/>
            <a:endParaRPr lang="en-IN" b="0" i="0" dirty="0">
              <a:solidFill>
                <a:srgbClr val="273239"/>
              </a:solidFill>
              <a:effectLst/>
              <a:highlight>
                <a:srgbClr val="FFFFFF"/>
              </a:highlight>
              <a:latin typeface="Nunito" pitchFamily="2" charset="0"/>
            </a:endParaRPr>
          </a:p>
          <a:p>
            <a:pPr algn="just" rtl="0" fontAlgn="base"/>
            <a:r>
              <a:rPr lang="en-IN" b="1" i="0" dirty="0">
                <a:solidFill>
                  <a:srgbClr val="273239"/>
                </a:solidFill>
                <a:effectLst/>
                <a:highlight>
                  <a:srgbClr val="FFFFFF"/>
                </a:highlight>
                <a:latin typeface="Nunito" pitchFamily="2" charset="0"/>
              </a:rPr>
              <a:t>1. One-to-One:</a:t>
            </a:r>
            <a:r>
              <a:rPr lang="en-IN" b="0" i="0" dirty="0">
                <a:solidFill>
                  <a:srgbClr val="273239"/>
                </a:solidFill>
                <a:effectLst/>
                <a:highlight>
                  <a:srgbClr val="FFFFFF"/>
                </a:highlight>
                <a:latin typeface="Nunito" pitchFamily="2" charset="0"/>
              </a:rPr>
              <a:t> When each entity in each entity set can take part only once in the relationship, the cardinality is one-to-one.</a:t>
            </a:r>
            <a:endParaRPr lang="en-IN" dirty="0">
              <a:solidFill>
                <a:srgbClr val="273239"/>
              </a:solidFill>
              <a:highlight>
                <a:srgbClr val="FFFFFF"/>
              </a:highlight>
              <a:latin typeface="Nunito" pitchFamily="2" charset="0"/>
            </a:endParaRPr>
          </a:p>
          <a:p>
            <a:pPr algn="just" rtl="0" fontAlgn="base"/>
            <a:endParaRPr lang="en-IN" b="0" i="0" dirty="0">
              <a:solidFill>
                <a:srgbClr val="273239"/>
              </a:solidFill>
              <a:effectLst/>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the total number of tables that can be used in this is 2.</a:t>
            </a:r>
            <a:endParaRPr lang="en-IN" dirty="0">
              <a:solidFill>
                <a:srgbClr val="273239"/>
              </a:solidFill>
              <a:highlight>
                <a:srgbClr val="FFFFFF"/>
              </a:highlight>
              <a:latin typeface="Nunito" pitchFamily="2" charset="0"/>
            </a:endParaRPr>
          </a:p>
          <a:p>
            <a:pPr algn="just" rtl="0" fontAlgn="base"/>
            <a:endParaRPr lang="en-IN" b="0" i="0" dirty="0">
              <a:solidFill>
                <a:srgbClr val="273239"/>
              </a:solidFill>
              <a:effectLst/>
              <a:highlight>
                <a:srgbClr val="FFFFFF"/>
              </a:highlight>
              <a:latin typeface="Nunito" pitchFamily="2" charset="0"/>
            </a:endParaRPr>
          </a:p>
          <a:p>
            <a:pPr algn="just" rtl="0" fontAlgn="base"/>
            <a:endParaRPr lang="en-IN" dirty="0">
              <a:solidFill>
                <a:srgbClr val="273239"/>
              </a:solidFill>
              <a:highlight>
                <a:srgbClr val="FFFFFF"/>
              </a:highlight>
              <a:latin typeface="Nunito" pitchFamily="2" charset="0"/>
            </a:endParaRPr>
          </a:p>
          <a:p>
            <a:pPr algn="just" rtl="0" fontAlgn="base"/>
            <a:endParaRPr lang="en-IN" b="0" i="0" dirty="0">
              <a:solidFill>
                <a:srgbClr val="273239"/>
              </a:solidFill>
              <a:effectLst/>
              <a:highlight>
                <a:srgbClr val="FFFFFF"/>
              </a:highlight>
              <a:latin typeface="Nunito" pitchFamily="2" charset="0"/>
            </a:endParaRPr>
          </a:p>
          <a:p>
            <a:pPr algn="just" rtl="0" fontAlgn="base"/>
            <a:endParaRPr lang="en-IN" dirty="0">
              <a:solidFill>
                <a:srgbClr val="273239"/>
              </a:solidFill>
              <a:highlight>
                <a:srgbClr val="FFFFFF"/>
              </a:highlight>
              <a:latin typeface="Nunito" pitchFamily="2" charset="0"/>
            </a:endParaRPr>
          </a:p>
          <a:p>
            <a:pPr algn="just" rtl="0" fontAlgn="base"/>
            <a:endParaRPr lang="en-IN" b="0" i="0" dirty="0">
              <a:solidFill>
                <a:srgbClr val="273239"/>
              </a:solidFill>
              <a:effectLst/>
              <a:highlight>
                <a:srgbClr val="FFFFFF"/>
              </a:highlight>
              <a:latin typeface="Nunito" pitchFamily="2" charset="0"/>
            </a:endParaRPr>
          </a:p>
          <a:p>
            <a:pPr algn="just" rtl="0" fontAlgn="base"/>
            <a:endParaRPr lang="en-IN" dirty="0">
              <a:solidFill>
                <a:srgbClr val="273239"/>
              </a:solidFill>
              <a:highlight>
                <a:srgbClr val="FFFFFF"/>
              </a:highlight>
              <a:latin typeface="Nunito" pitchFamily="2" charset="0"/>
            </a:endParaRPr>
          </a:p>
          <a:p>
            <a:pPr algn="just" rtl="0" fontAlgn="base"/>
            <a:endParaRPr lang="en-IN" b="0" i="0" dirty="0">
              <a:solidFill>
                <a:srgbClr val="273239"/>
              </a:solidFill>
              <a:effectLst/>
              <a:highlight>
                <a:srgbClr val="FFFFFF"/>
              </a:highlight>
              <a:latin typeface="Nunito" pitchFamily="2" charset="0"/>
            </a:endParaRPr>
          </a:p>
          <a:p>
            <a:pPr algn="just" rtl="0" fontAlgn="base"/>
            <a:endParaRPr lang="en-IN" b="0" i="0" dirty="0">
              <a:solidFill>
                <a:srgbClr val="273239"/>
              </a:solidFill>
              <a:effectLst/>
              <a:highlight>
                <a:srgbClr val="FFFFFF"/>
              </a:highlight>
              <a:latin typeface="Nunito" pitchFamily="2" charset="0"/>
            </a:endParaRPr>
          </a:p>
        </p:txBody>
      </p:sp>
      <p:pic>
        <p:nvPicPr>
          <p:cNvPr id="5" name="Picture 4">
            <a:extLst>
              <a:ext uri="{FF2B5EF4-FFF2-40B4-BE49-F238E27FC236}">
                <a16:creationId xmlns:a16="http://schemas.microsoft.com/office/drawing/2014/main" id="{B8D9D189-24E0-EA57-2CFD-287EAC2F8268}"/>
              </a:ext>
            </a:extLst>
          </p:cNvPr>
          <p:cNvPicPr>
            <a:picLocks noChangeAspect="1"/>
          </p:cNvPicPr>
          <p:nvPr/>
        </p:nvPicPr>
        <p:blipFill>
          <a:blip r:embed="rId3"/>
          <a:stretch>
            <a:fillRect/>
          </a:stretch>
        </p:blipFill>
        <p:spPr>
          <a:xfrm>
            <a:off x="2799601" y="4545297"/>
            <a:ext cx="4438878" cy="1282766"/>
          </a:xfrm>
          <a:prstGeom prst="rect">
            <a:avLst/>
          </a:prstGeom>
        </p:spPr>
      </p:pic>
    </p:spTree>
    <p:extLst>
      <p:ext uri="{BB962C8B-B14F-4D97-AF65-F5344CB8AC3E}">
        <p14:creationId xmlns:p14="http://schemas.microsoft.com/office/powerpoint/2010/main" val="3715062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5BEA5-5A63-F608-68EA-4D0F701C9BEA}"/>
              </a:ext>
            </a:extLst>
          </p:cNvPr>
          <p:cNvSpPr txBox="1"/>
          <p:nvPr/>
        </p:nvSpPr>
        <p:spPr>
          <a:xfrm>
            <a:off x="538480" y="1076960"/>
            <a:ext cx="10881360" cy="5355312"/>
          </a:xfrm>
          <a:prstGeom prst="rect">
            <a:avLst/>
          </a:prstGeom>
          <a:noFill/>
        </p:spPr>
        <p:txBody>
          <a:bodyPr wrap="square" rtlCol="0">
            <a:spAutoFit/>
          </a:bodyPr>
          <a:lstStyle/>
          <a:p>
            <a:pPr algn="just" rtl="0" fontAlgn="base"/>
            <a:r>
              <a:rPr lang="en-IN" b="1" i="0" dirty="0">
                <a:solidFill>
                  <a:srgbClr val="273239"/>
                </a:solidFill>
                <a:effectLst/>
                <a:highlight>
                  <a:srgbClr val="FFFFFF"/>
                </a:highlight>
                <a:latin typeface="Nunito" pitchFamily="2" charset="0"/>
              </a:rPr>
              <a:t>2. One-to-Many</a:t>
            </a:r>
          </a:p>
          <a:p>
            <a:pPr algn="just" rtl="0" fontAlgn="base"/>
            <a:endParaRPr lang="en-IN" b="1" dirty="0">
              <a:solidFill>
                <a:srgbClr val="273239"/>
              </a:solidFill>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 In one-to-many mapping as well where each entity can be related to more than one entity </a:t>
            </a:r>
          </a:p>
          <a:p>
            <a:pPr algn="just" rtl="0" fontAlgn="base"/>
            <a:endParaRPr lang="en-IN" dirty="0">
              <a:solidFill>
                <a:srgbClr val="273239"/>
              </a:solidFill>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Total number of tables that can be used is 2.</a:t>
            </a:r>
          </a:p>
          <a:p>
            <a:pPr algn="just" rtl="0" fontAlgn="base"/>
            <a:endParaRPr lang="en-IN" dirty="0">
              <a:solidFill>
                <a:srgbClr val="273239"/>
              </a:solidFill>
              <a:highlight>
                <a:srgbClr val="FFFFFF"/>
              </a:highlight>
              <a:latin typeface="Nunito" pitchFamily="2" charset="0"/>
            </a:endParaRPr>
          </a:p>
          <a:p>
            <a:pPr algn="just" rtl="0" fontAlgn="base"/>
            <a:r>
              <a:rPr lang="en-IN" b="0" i="0" dirty="0">
                <a:solidFill>
                  <a:srgbClr val="273239"/>
                </a:solidFill>
                <a:effectLst/>
                <a:highlight>
                  <a:srgbClr val="FFFFFF"/>
                </a:highlight>
                <a:latin typeface="Nunito" pitchFamily="2" charset="0"/>
              </a:rPr>
              <a:t>E.g., one surgeon department can accommodate many doctors. So the Cardinality will be 1 to M. It means one department has many Doctors.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BA58B47-8A19-A521-DE21-9077CCF22459}"/>
              </a:ext>
            </a:extLst>
          </p:cNvPr>
          <p:cNvPicPr>
            <a:picLocks noChangeAspect="1"/>
          </p:cNvPicPr>
          <p:nvPr/>
        </p:nvPicPr>
        <p:blipFill>
          <a:blip r:embed="rId2"/>
          <a:stretch>
            <a:fillRect/>
          </a:stretch>
        </p:blipFill>
        <p:spPr>
          <a:xfrm>
            <a:off x="2744357" y="3716135"/>
            <a:ext cx="4407126" cy="1619333"/>
          </a:xfrm>
          <a:prstGeom prst="rect">
            <a:avLst/>
          </a:prstGeom>
        </p:spPr>
      </p:pic>
    </p:spTree>
    <p:extLst>
      <p:ext uri="{BB962C8B-B14F-4D97-AF65-F5344CB8AC3E}">
        <p14:creationId xmlns:p14="http://schemas.microsoft.com/office/powerpoint/2010/main" val="103834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698328" y="1702595"/>
            <a:ext cx="4629150" cy="578644"/>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4556"/>
              </a:lnSpc>
              <a:buNone/>
            </a:pPr>
            <a:r>
              <a:rPr lang="en-US" sz="3645" b="1" dirty="0">
                <a:solidFill>
                  <a:srgbClr val="403C4E"/>
                </a:solidFill>
                <a:latin typeface="Merriweather" pitchFamily="34" charset="0"/>
                <a:ea typeface="Merriweather" pitchFamily="34" charset="-122"/>
                <a:cs typeface="Merriweather" pitchFamily="34" charset="-120"/>
              </a:rPr>
              <a:t>Types of Databases</a:t>
            </a:r>
            <a:endParaRPr lang="en-US" sz="3645" dirty="0"/>
          </a:p>
        </p:txBody>
      </p:sp>
      <p:sp>
        <p:nvSpPr>
          <p:cNvPr id="5" name="Text 2"/>
          <p:cNvSpPr/>
          <p:nvPr/>
        </p:nvSpPr>
        <p:spPr>
          <a:xfrm>
            <a:off x="1698328" y="2744093"/>
            <a:ext cx="2419846" cy="289322"/>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278"/>
              </a:lnSpc>
              <a:buNone/>
            </a:pPr>
            <a:r>
              <a:rPr lang="en-US" sz="1822" b="1" dirty="0">
                <a:solidFill>
                  <a:srgbClr val="403C4E"/>
                </a:solidFill>
                <a:latin typeface="Merriweather" pitchFamily="34" charset="0"/>
                <a:ea typeface="Merriweather" pitchFamily="34" charset="-122"/>
                <a:cs typeface="Merriweather" pitchFamily="34" charset="-120"/>
              </a:rPr>
              <a:t>Relational Databases</a:t>
            </a:r>
            <a:endParaRPr lang="en-US" sz="1822" dirty="0"/>
          </a:p>
        </p:txBody>
      </p:sp>
      <p:sp>
        <p:nvSpPr>
          <p:cNvPr id="6" name="Text 3"/>
          <p:cNvSpPr/>
          <p:nvPr/>
        </p:nvSpPr>
        <p:spPr>
          <a:xfrm>
            <a:off x="1698328" y="3218556"/>
            <a:ext cx="2618780" cy="1936849"/>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332"/>
              </a:lnSpc>
              <a:buNone/>
            </a:pPr>
            <a:r>
              <a:rPr lang="en-US" sz="1458" dirty="0">
                <a:solidFill>
                  <a:srgbClr val="403C4E"/>
                </a:solidFill>
                <a:latin typeface="Open Sans" pitchFamily="34" charset="0"/>
                <a:ea typeface="Open Sans" pitchFamily="34" charset="-122"/>
                <a:cs typeface="Open Sans" pitchFamily="34" charset="-120"/>
              </a:rPr>
              <a:t>Organize data into tables with rows and columns, and establish relationships between them.</a:t>
            </a:r>
          </a:p>
          <a:p>
            <a:pPr marL="0" indent="0">
              <a:lnSpc>
                <a:spcPts val="2332"/>
              </a:lnSpc>
              <a:buNone/>
            </a:pPr>
            <a:r>
              <a:rPr lang="en-US" sz="1458" dirty="0" err="1"/>
              <a:t>Eg:Oracle,MySQL,SQL</a:t>
            </a:r>
            <a:r>
              <a:rPr lang="en-US" sz="1458" dirty="0"/>
              <a:t> Server</a:t>
            </a:r>
          </a:p>
        </p:txBody>
      </p:sp>
      <p:sp>
        <p:nvSpPr>
          <p:cNvPr id="7" name="Text 4"/>
          <p:cNvSpPr/>
          <p:nvPr/>
        </p:nvSpPr>
        <p:spPr>
          <a:xfrm>
            <a:off x="4786610" y="2744093"/>
            <a:ext cx="2314575" cy="289322"/>
          </a:xfrm>
          <a:prstGeom prst="rect">
            <a:avLst/>
          </a:prstGeom>
          <a:noFill/>
          <a:ln/>
        </p:spPr>
        <p:txBody>
          <a:bodyPr wrap="non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278"/>
              </a:lnSpc>
              <a:buNone/>
            </a:pPr>
            <a:r>
              <a:rPr lang="en-US" sz="1822" b="1" dirty="0">
                <a:solidFill>
                  <a:srgbClr val="403C4E"/>
                </a:solidFill>
                <a:latin typeface="Merriweather" pitchFamily="34" charset="0"/>
                <a:ea typeface="Merriweather" pitchFamily="34" charset="-122"/>
                <a:cs typeface="Merriweather" pitchFamily="34" charset="-120"/>
              </a:rPr>
              <a:t>NoSQL Databases</a:t>
            </a:r>
            <a:endParaRPr lang="en-US" sz="1822" dirty="0"/>
          </a:p>
        </p:txBody>
      </p:sp>
      <p:sp>
        <p:nvSpPr>
          <p:cNvPr id="8" name="Text 5"/>
          <p:cNvSpPr/>
          <p:nvPr/>
        </p:nvSpPr>
        <p:spPr>
          <a:xfrm>
            <a:off x="4786610" y="3218557"/>
            <a:ext cx="2723101" cy="2115443"/>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332"/>
              </a:lnSpc>
              <a:buNone/>
            </a:pPr>
            <a:r>
              <a:rPr lang="en-US" sz="1458" dirty="0">
                <a:solidFill>
                  <a:srgbClr val="403C4E"/>
                </a:solidFill>
                <a:latin typeface="Open Sans" pitchFamily="34" charset="0"/>
                <a:ea typeface="Open Sans" pitchFamily="34" charset="-122"/>
                <a:cs typeface="Open Sans" pitchFamily="34" charset="-120"/>
              </a:rPr>
              <a:t>Provide flexible, schema-less data models, such as key-value, document-oriented, or graph-based, for handling unstructured data.</a:t>
            </a:r>
          </a:p>
          <a:p>
            <a:pPr marL="0" indent="0">
              <a:lnSpc>
                <a:spcPts val="2332"/>
              </a:lnSpc>
              <a:buNone/>
            </a:pPr>
            <a:r>
              <a:rPr lang="en-US" sz="1458" dirty="0" err="1">
                <a:solidFill>
                  <a:srgbClr val="403C4E"/>
                </a:solidFill>
                <a:latin typeface="Open Sans" pitchFamily="34" charset="0"/>
                <a:ea typeface="Open Sans" pitchFamily="34" charset="-122"/>
                <a:cs typeface="Open Sans" pitchFamily="34" charset="-120"/>
              </a:rPr>
              <a:t>Eg:Cassandra,MongoDB</a:t>
            </a:r>
            <a:endParaRPr lang="en-US" sz="1458" dirty="0">
              <a:solidFill>
                <a:srgbClr val="403C4E"/>
              </a:solidFill>
              <a:latin typeface="Open Sans" pitchFamily="34" charset="0"/>
              <a:ea typeface="Open Sans" pitchFamily="34" charset="-122"/>
              <a:cs typeface="Open Sans" pitchFamily="34" charset="-120"/>
            </a:endParaRPr>
          </a:p>
          <a:p>
            <a:pPr marL="0" indent="0">
              <a:lnSpc>
                <a:spcPts val="2332"/>
              </a:lnSpc>
              <a:buNone/>
            </a:pPr>
            <a:endParaRPr lang="en-US" sz="1458" dirty="0"/>
          </a:p>
        </p:txBody>
      </p:sp>
      <p:sp>
        <p:nvSpPr>
          <p:cNvPr id="9" name="Text 6"/>
          <p:cNvSpPr/>
          <p:nvPr/>
        </p:nvSpPr>
        <p:spPr>
          <a:xfrm>
            <a:off x="7874894" y="2744094"/>
            <a:ext cx="2630289" cy="578644"/>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278"/>
              </a:lnSpc>
              <a:buNone/>
            </a:pPr>
            <a:r>
              <a:rPr lang="en-US" sz="1822" b="1" dirty="0">
                <a:solidFill>
                  <a:srgbClr val="403C4E"/>
                </a:solidFill>
                <a:latin typeface="Merriweather" pitchFamily="34" charset="0"/>
                <a:ea typeface="Merriweather" pitchFamily="34" charset="-122"/>
                <a:cs typeface="Merriweather" pitchFamily="34" charset="-120"/>
              </a:rPr>
              <a:t>Object-Oriented Databases</a:t>
            </a:r>
            <a:endParaRPr lang="en-US" sz="1822" dirty="0"/>
          </a:p>
        </p:txBody>
      </p:sp>
      <p:sp>
        <p:nvSpPr>
          <p:cNvPr id="10" name="Text 7"/>
          <p:cNvSpPr/>
          <p:nvPr/>
        </p:nvSpPr>
        <p:spPr>
          <a:xfrm>
            <a:off x="7874894" y="3507879"/>
            <a:ext cx="2723101" cy="2417673"/>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332"/>
              </a:lnSpc>
              <a:buNone/>
            </a:pPr>
            <a:r>
              <a:rPr lang="en-US" sz="1458" dirty="0">
                <a:solidFill>
                  <a:srgbClr val="403C4E"/>
                </a:solidFill>
                <a:latin typeface="Open Sans" pitchFamily="34" charset="0"/>
                <a:ea typeface="Open Sans" pitchFamily="34" charset="-122"/>
                <a:cs typeface="Open Sans" pitchFamily="34" charset="-120"/>
              </a:rPr>
              <a:t>Store data as objects with their own properties and behaviors, ideal for applications that require complex data structures.</a:t>
            </a:r>
          </a:p>
          <a:p>
            <a:pPr marL="0" indent="0">
              <a:lnSpc>
                <a:spcPts val="2332"/>
              </a:lnSpc>
              <a:buNone/>
            </a:pPr>
            <a:r>
              <a:rPr lang="en-IN" sz="1333" b="0" i="0" dirty="0" err="1">
                <a:solidFill>
                  <a:srgbClr val="040C28"/>
                </a:solidFill>
                <a:effectLst/>
                <a:latin typeface="Google Sans"/>
              </a:rPr>
              <a:t>E.g.,Versant</a:t>
            </a:r>
            <a:r>
              <a:rPr lang="en-IN" sz="1333" b="0" i="0" dirty="0">
                <a:solidFill>
                  <a:srgbClr val="040C28"/>
                </a:solidFill>
                <a:effectLst/>
                <a:latin typeface="Google Sans"/>
              </a:rPr>
              <a:t> Object Database, </a:t>
            </a:r>
            <a:r>
              <a:rPr lang="en-IN" sz="1333" b="0" i="0" dirty="0" err="1">
                <a:solidFill>
                  <a:srgbClr val="040C28"/>
                </a:solidFill>
                <a:effectLst/>
                <a:latin typeface="Google Sans"/>
              </a:rPr>
              <a:t>ObjectDB</a:t>
            </a:r>
            <a:r>
              <a:rPr lang="en-IN" sz="1333" b="0" i="0" dirty="0">
                <a:solidFill>
                  <a:srgbClr val="040C28"/>
                </a:solidFill>
                <a:effectLst/>
                <a:latin typeface="Google Sans"/>
              </a:rPr>
              <a:t>, db4o, and </a:t>
            </a:r>
            <a:r>
              <a:rPr lang="en-IN" sz="1333" b="0" i="0" dirty="0" err="1">
                <a:solidFill>
                  <a:srgbClr val="040C28"/>
                </a:solidFill>
                <a:effectLst/>
                <a:latin typeface="Google Sans"/>
              </a:rPr>
              <a:t>Zope</a:t>
            </a:r>
            <a:r>
              <a:rPr lang="en-IN" sz="1333" b="0" i="0" dirty="0">
                <a:solidFill>
                  <a:srgbClr val="040C28"/>
                </a:solidFill>
                <a:effectLst/>
                <a:latin typeface="Google Sans"/>
              </a:rPr>
              <a:t> Object Database (ZODB)</a:t>
            </a:r>
            <a:endParaRPr lang="en-US" sz="1458" dirty="0"/>
          </a:p>
        </p:txBody>
      </p:sp>
    </p:spTree>
    <p:extLst>
      <p:ext uri="{BB962C8B-B14F-4D97-AF65-F5344CB8AC3E}">
        <p14:creationId xmlns:p14="http://schemas.microsoft.com/office/powerpoint/2010/main" val="2405239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3327B2-EC03-D799-41AD-17E3A2159C66}"/>
              </a:ext>
            </a:extLst>
          </p:cNvPr>
          <p:cNvSpPr txBox="1"/>
          <p:nvPr/>
        </p:nvSpPr>
        <p:spPr>
          <a:xfrm>
            <a:off x="660400" y="1209040"/>
            <a:ext cx="10728960" cy="4801314"/>
          </a:xfrm>
          <a:prstGeom prst="rect">
            <a:avLst/>
          </a:prstGeom>
          <a:noFill/>
        </p:spPr>
        <p:txBody>
          <a:bodyPr wrap="square" rtlCol="0">
            <a:spAutoFit/>
          </a:bodyPr>
          <a:lstStyle/>
          <a:p>
            <a:r>
              <a:rPr lang="en-IN" b="1" i="0" dirty="0">
                <a:solidFill>
                  <a:srgbClr val="273239"/>
                </a:solidFill>
                <a:effectLst/>
                <a:highlight>
                  <a:srgbClr val="FFFFFF"/>
                </a:highlight>
                <a:latin typeface="Nunito" pitchFamily="2" charset="0"/>
              </a:rPr>
              <a:t>Many-to-One</a:t>
            </a:r>
          </a:p>
          <a:p>
            <a:endParaRPr lang="en-IN" b="1" dirty="0">
              <a:solidFill>
                <a:srgbClr val="273239"/>
              </a:solidFill>
              <a:highlight>
                <a:srgbClr val="FFFFFF"/>
              </a:highlight>
              <a:latin typeface="Nunito" pitchFamily="2" charset="0"/>
            </a:endParaRPr>
          </a:p>
          <a:p>
            <a:pPr marL="285750" indent="-285750">
              <a:buFont typeface="Wingdings" panose="05000000000000000000" pitchFamily="2" charset="2"/>
              <a:buChar char="Ø"/>
            </a:pPr>
            <a:r>
              <a:rPr lang="en-IN" b="0" i="0" dirty="0">
                <a:solidFill>
                  <a:srgbClr val="273239"/>
                </a:solidFill>
                <a:effectLst/>
                <a:highlight>
                  <a:srgbClr val="FFFFFF"/>
                </a:highlight>
                <a:latin typeface="Nunito" pitchFamily="2" charset="0"/>
              </a:rPr>
              <a:t>When entities in one entity set can take part only once in the relationship set and entities in other entity sets can take part more than once in the relationship set, cardinality is many to one. </a:t>
            </a: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r>
              <a:rPr lang="en-IN" b="0" i="0" dirty="0">
                <a:solidFill>
                  <a:srgbClr val="273239"/>
                </a:solidFill>
                <a:effectLst/>
                <a:highlight>
                  <a:srgbClr val="FFFFFF"/>
                </a:highlight>
                <a:latin typeface="Nunito" pitchFamily="2" charset="0"/>
              </a:rPr>
              <a:t>E.g., A student can take only one course but one course can be taken by many students. So the cardinality will be n to 1. It means that for one course there can be n students but for one student, there will be only one course. </a:t>
            </a: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74070375-E91A-02B4-420A-6C1EC7FD8FC7}"/>
              </a:ext>
            </a:extLst>
          </p:cNvPr>
          <p:cNvPicPr>
            <a:picLocks noChangeAspect="1"/>
          </p:cNvPicPr>
          <p:nvPr/>
        </p:nvPicPr>
        <p:blipFill>
          <a:blip r:embed="rId2"/>
          <a:stretch>
            <a:fillRect/>
          </a:stretch>
        </p:blipFill>
        <p:spPr>
          <a:xfrm>
            <a:off x="2622397" y="3766784"/>
            <a:ext cx="5931205" cy="1397072"/>
          </a:xfrm>
          <a:prstGeom prst="rect">
            <a:avLst/>
          </a:prstGeom>
        </p:spPr>
      </p:pic>
    </p:spTree>
    <p:extLst>
      <p:ext uri="{BB962C8B-B14F-4D97-AF65-F5344CB8AC3E}">
        <p14:creationId xmlns:p14="http://schemas.microsoft.com/office/powerpoint/2010/main" val="2164961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1DCB0-A462-1852-DA29-402FC4F738E2}"/>
              </a:ext>
            </a:extLst>
          </p:cNvPr>
          <p:cNvSpPr txBox="1"/>
          <p:nvPr/>
        </p:nvSpPr>
        <p:spPr>
          <a:xfrm>
            <a:off x="721360" y="1097280"/>
            <a:ext cx="11003280" cy="4524315"/>
          </a:xfrm>
          <a:prstGeom prst="rect">
            <a:avLst/>
          </a:prstGeom>
          <a:noFill/>
        </p:spPr>
        <p:txBody>
          <a:bodyPr wrap="square" rtlCol="0">
            <a:spAutoFit/>
          </a:bodyPr>
          <a:lstStyle/>
          <a:p>
            <a:r>
              <a:rPr lang="en-IN" b="1" i="0" dirty="0">
                <a:solidFill>
                  <a:srgbClr val="273239"/>
                </a:solidFill>
                <a:effectLst/>
                <a:highlight>
                  <a:srgbClr val="FFFFFF"/>
                </a:highlight>
                <a:latin typeface="Nunito" pitchFamily="2" charset="0"/>
              </a:rPr>
              <a:t>4.Many-to-Many</a:t>
            </a:r>
          </a:p>
          <a:p>
            <a:endParaRPr lang="en-IN" b="1" dirty="0">
              <a:solidFill>
                <a:srgbClr val="273239"/>
              </a:solidFill>
              <a:highlight>
                <a:srgbClr val="FFFFFF"/>
              </a:highlight>
              <a:latin typeface="Nunito" pitchFamily="2" charset="0"/>
            </a:endParaRPr>
          </a:p>
          <a:p>
            <a:r>
              <a:rPr lang="en-IN" b="0" i="0" dirty="0">
                <a:solidFill>
                  <a:srgbClr val="273239"/>
                </a:solidFill>
                <a:effectLst/>
                <a:highlight>
                  <a:srgbClr val="FFFFFF"/>
                </a:highlight>
                <a:latin typeface="Nunito" pitchFamily="2" charset="0"/>
              </a:rPr>
              <a:t>When entities in all entity sets can take part more than once in the relationship cardinality is many to many. </a:t>
            </a:r>
          </a:p>
          <a:p>
            <a:endParaRPr lang="en-IN" dirty="0">
              <a:solidFill>
                <a:srgbClr val="273239"/>
              </a:solidFill>
              <a:highlight>
                <a:srgbClr val="FFFFFF"/>
              </a:highlight>
              <a:latin typeface="Nunito" pitchFamily="2" charset="0"/>
            </a:endParaRPr>
          </a:p>
          <a:p>
            <a:r>
              <a:rPr lang="en-IN" b="0" i="0" dirty="0" err="1">
                <a:solidFill>
                  <a:srgbClr val="273239"/>
                </a:solidFill>
                <a:effectLst/>
                <a:highlight>
                  <a:srgbClr val="FFFFFF"/>
                </a:highlight>
                <a:latin typeface="Nunito" pitchFamily="2" charset="0"/>
              </a:rPr>
              <a:t>E.g.,A</a:t>
            </a:r>
            <a:r>
              <a:rPr lang="en-IN" b="0" i="0" dirty="0">
                <a:solidFill>
                  <a:srgbClr val="273239"/>
                </a:solidFill>
                <a:effectLst/>
                <a:highlight>
                  <a:srgbClr val="FFFFFF"/>
                </a:highlight>
                <a:latin typeface="Nunito" pitchFamily="2" charset="0"/>
              </a:rPr>
              <a:t> student can take more than one course and one course can be taken by many students. So the relationship will be many to many.</a:t>
            </a: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solidFill>
                <a:srgbClr val="273239"/>
              </a:solidFill>
              <a:highlight>
                <a:srgbClr val="FFFFFF"/>
              </a:highlight>
              <a:latin typeface="Nunito" pitchFamily="2" charset="0"/>
            </a:endParaRPr>
          </a:p>
          <a:p>
            <a:endParaRPr lang="en-IN" dirty="0"/>
          </a:p>
        </p:txBody>
      </p:sp>
      <p:pic>
        <p:nvPicPr>
          <p:cNvPr id="4" name="Picture 3">
            <a:extLst>
              <a:ext uri="{FF2B5EF4-FFF2-40B4-BE49-F238E27FC236}">
                <a16:creationId xmlns:a16="http://schemas.microsoft.com/office/drawing/2014/main" id="{7E06B1AA-FD17-A308-17B4-5E5D8DB42882}"/>
              </a:ext>
            </a:extLst>
          </p:cNvPr>
          <p:cNvPicPr>
            <a:picLocks noChangeAspect="1"/>
          </p:cNvPicPr>
          <p:nvPr/>
        </p:nvPicPr>
        <p:blipFill>
          <a:blip r:embed="rId2"/>
          <a:stretch>
            <a:fillRect/>
          </a:stretch>
        </p:blipFill>
        <p:spPr>
          <a:xfrm>
            <a:off x="3211074" y="3627085"/>
            <a:ext cx="4692891" cy="1371670"/>
          </a:xfrm>
          <a:prstGeom prst="rect">
            <a:avLst/>
          </a:prstGeom>
        </p:spPr>
      </p:pic>
    </p:spTree>
    <p:extLst>
      <p:ext uri="{BB962C8B-B14F-4D97-AF65-F5344CB8AC3E}">
        <p14:creationId xmlns:p14="http://schemas.microsoft.com/office/powerpoint/2010/main" val="843809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and green diagram&#10;&#10;AI-generated content may be incorrect.">
            <a:extLst>
              <a:ext uri="{FF2B5EF4-FFF2-40B4-BE49-F238E27FC236}">
                <a16:creationId xmlns:a16="http://schemas.microsoft.com/office/drawing/2014/main" id="{928AD8F4-E00C-6AAB-FC7A-FA678EE60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871592"/>
            <a:ext cx="9367283" cy="5986408"/>
          </a:xfrm>
          <a:prstGeom prst="rect">
            <a:avLst/>
          </a:prstGeom>
        </p:spPr>
      </p:pic>
    </p:spTree>
    <p:extLst>
      <p:ext uri="{BB962C8B-B14F-4D97-AF65-F5344CB8AC3E}">
        <p14:creationId xmlns:p14="http://schemas.microsoft.com/office/powerpoint/2010/main" val="3262727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0503AA5-57E1-E6AE-322D-776E47A92728}"/>
              </a:ext>
            </a:extLst>
          </p:cNvPr>
          <p:cNvGraphicFramePr>
            <a:graphicFrameLocks noChangeAspect="1"/>
          </p:cNvGraphicFramePr>
          <p:nvPr>
            <p:extLst>
              <p:ext uri="{D42A27DB-BD31-4B8C-83A1-F6EECF244321}">
                <p14:modId xmlns:p14="http://schemas.microsoft.com/office/powerpoint/2010/main" val="3692352889"/>
              </p:ext>
            </p:extLst>
          </p:nvPr>
        </p:nvGraphicFramePr>
        <p:xfrm>
          <a:off x="2413591" y="1924050"/>
          <a:ext cx="6554197" cy="3008313"/>
        </p:xfrm>
        <a:graphic>
          <a:graphicData uri="http://schemas.openxmlformats.org/presentationml/2006/ole">
            <mc:AlternateContent xmlns:mc="http://schemas.openxmlformats.org/markup-compatibility/2006">
              <mc:Choice xmlns:v="urn:schemas-microsoft-com:vml" Requires="v">
                <p:oleObj name="Document" r:id="rId2" imgW="5745621" imgH="3007658" progId="Word.Document.12">
                  <p:embed/>
                </p:oleObj>
              </mc:Choice>
              <mc:Fallback>
                <p:oleObj name="Document" r:id="rId2" imgW="5745621" imgH="3007658" progId="Word.Document.12">
                  <p:embed/>
                  <p:pic>
                    <p:nvPicPr>
                      <p:cNvPr id="2" name="Object 1">
                        <a:extLst>
                          <a:ext uri="{FF2B5EF4-FFF2-40B4-BE49-F238E27FC236}">
                            <a16:creationId xmlns:a16="http://schemas.microsoft.com/office/drawing/2014/main" id="{A0503AA5-57E1-E6AE-322D-776E47A92728}"/>
                          </a:ext>
                        </a:extLst>
                      </p:cNvPr>
                      <p:cNvPicPr/>
                      <p:nvPr/>
                    </p:nvPicPr>
                    <p:blipFill>
                      <a:blip r:embed="rId3"/>
                      <a:stretch>
                        <a:fillRect/>
                      </a:stretch>
                    </p:blipFill>
                    <p:spPr>
                      <a:xfrm>
                        <a:off x="2413591" y="1924050"/>
                        <a:ext cx="6554197" cy="3008313"/>
                      </a:xfrm>
                      <a:prstGeom prst="rect">
                        <a:avLst/>
                      </a:prstGeom>
                    </p:spPr>
                  </p:pic>
                </p:oleObj>
              </mc:Fallback>
            </mc:AlternateContent>
          </a:graphicData>
        </a:graphic>
      </p:graphicFrame>
    </p:spTree>
    <p:extLst>
      <p:ext uri="{BB962C8B-B14F-4D97-AF65-F5344CB8AC3E}">
        <p14:creationId xmlns:p14="http://schemas.microsoft.com/office/powerpoint/2010/main" val="1505274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2462A769-8598-55EE-FD0E-2B88A4782AD0}"/>
              </a:ext>
            </a:extLst>
          </p:cNvPr>
          <p:cNvSpPr txBox="1">
            <a:spLocks noChangeArrowheads="1"/>
          </p:cNvSpPr>
          <p:nvPr/>
        </p:nvSpPr>
        <p:spPr bwMode="auto">
          <a:xfrm>
            <a:off x="2593080" y="2348038"/>
            <a:ext cx="1770655" cy="120032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rgbClr val="241E70"/>
                </a:solidFill>
                <a:latin typeface="Arial" charset="0"/>
                <a:ea typeface="Arial" charset="0"/>
                <a:cs typeface="Arial" charset="0"/>
              </a:defRPr>
            </a:lvl1pPr>
            <a:lvl2pPr marL="742950" indent="-285750" eaLnBrk="0" hangingPunct="0">
              <a:defRPr sz="1200">
                <a:solidFill>
                  <a:srgbClr val="241E70"/>
                </a:solidFill>
                <a:latin typeface="Arial" charset="0"/>
                <a:ea typeface="Arial" charset="0"/>
                <a:cs typeface="Arial" charset="0"/>
              </a:defRPr>
            </a:lvl2pPr>
            <a:lvl3pPr marL="1143000" indent="-228600" eaLnBrk="0" hangingPunct="0">
              <a:defRPr sz="1200">
                <a:solidFill>
                  <a:srgbClr val="241E70"/>
                </a:solidFill>
                <a:latin typeface="Arial" charset="0"/>
                <a:ea typeface="Arial" charset="0"/>
                <a:cs typeface="Arial" charset="0"/>
              </a:defRPr>
            </a:lvl3pPr>
            <a:lvl4pPr marL="1600200" indent="-228600" eaLnBrk="0" hangingPunct="0">
              <a:defRPr sz="1200">
                <a:solidFill>
                  <a:srgbClr val="241E70"/>
                </a:solidFill>
                <a:latin typeface="Arial" charset="0"/>
                <a:ea typeface="Arial" charset="0"/>
                <a:cs typeface="Arial" charset="0"/>
              </a:defRPr>
            </a:lvl4pPr>
            <a:lvl5pPr marL="2057400" indent="-228600" eaLnBrk="0" hangingPunct="0">
              <a:defRPr sz="1200">
                <a:solidFill>
                  <a:srgbClr val="241E70"/>
                </a:solidFill>
                <a:latin typeface="Arial" charset="0"/>
                <a:ea typeface="Arial" charset="0"/>
                <a:cs typeface="Arial" charset="0"/>
              </a:defRPr>
            </a:lvl5pPr>
            <a:lvl6pPr marL="25146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6pPr>
            <a:lvl7pPr marL="29718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7pPr>
            <a:lvl8pPr marL="34290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8pPr>
            <a:lvl9pPr marL="38862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9pPr>
          </a:lstStyle>
          <a:p>
            <a:pPr algn="l">
              <a:spcBef>
                <a:spcPct val="0"/>
              </a:spcBef>
              <a:buFontTx/>
              <a:buNone/>
            </a:pPr>
            <a:r>
              <a:rPr lang="en-US" altLang="x-none" sz="1800" b="1" dirty="0">
                <a:solidFill>
                  <a:schemeClr val="tx1"/>
                </a:solidFill>
                <a:latin typeface="Arial" panose="020B0604020202020204" pitchFamily="34" charset="0"/>
                <a:cs typeface="Arial" panose="020B0604020202020204" pitchFamily="34" charset="0"/>
              </a:rPr>
              <a:t>CUSTOMER</a:t>
            </a:r>
          </a:p>
          <a:p>
            <a:pPr algn="l">
              <a:spcBef>
                <a:spcPct val="0"/>
              </a:spcBef>
              <a:buFontTx/>
              <a:buNone/>
            </a:pPr>
            <a:r>
              <a:rPr lang="en-US" altLang="x-none" sz="1800" b="1" dirty="0">
                <a:solidFill>
                  <a:schemeClr val="tx1"/>
                </a:solidFill>
                <a:latin typeface="Arial" panose="020B0604020202020204" pitchFamily="34" charset="0"/>
                <a:cs typeface="Arial" panose="020B0604020202020204" pitchFamily="34" charset="0"/>
              </a:rPr>
              <a:t>entity with simple attributes</a:t>
            </a:r>
          </a:p>
        </p:txBody>
      </p:sp>
      <p:sp>
        <p:nvSpPr>
          <p:cNvPr id="8" name="Text Box 3">
            <a:extLst>
              <a:ext uri="{FF2B5EF4-FFF2-40B4-BE49-F238E27FC236}">
                <a16:creationId xmlns:a16="http://schemas.microsoft.com/office/drawing/2014/main" id="{CEFE9833-6D7A-D735-427D-1F1A8607C354}"/>
              </a:ext>
            </a:extLst>
          </p:cNvPr>
          <p:cNvSpPr txBox="1">
            <a:spLocks noChangeArrowheads="1"/>
          </p:cNvSpPr>
          <p:nvPr/>
        </p:nvSpPr>
        <p:spPr bwMode="auto">
          <a:xfrm>
            <a:off x="1372724" y="4132874"/>
            <a:ext cx="2475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241E70"/>
                </a:solidFill>
                <a:latin typeface="Arial" charset="0"/>
                <a:ea typeface="Arial" charset="0"/>
                <a:cs typeface="Arial" charset="0"/>
              </a:defRPr>
            </a:lvl1pPr>
            <a:lvl2pPr marL="742950" indent="-285750" eaLnBrk="0" hangingPunct="0">
              <a:defRPr sz="1200">
                <a:solidFill>
                  <a:srgbClr val="241E70"/>
                </a:solidFill>
                <a:latin typeface="Arial" charset="0"/>
                <a:ea typeface="Arial" charset="0"/>
                <a:cs typeface="Arial" charset="0"/>
              </a:defRPr>
            </a:lvl2pPr>
            <a:lvl3pPr marL="1143000" indent="-228600" eaLnBrk="0" hangingPunct="0">
              <a:defRPr sz="1200">
                <a:solidFill>
                  <a:srgbClr val="241E70"/>
                </a:solidFill>
                <a:latin typeface="Arial" charset="0"/>
                <a:ea typeface="Arial" charset="0"/>
                <a:cs typeface="Arial" charset="0"/>
              </a:defRPr>
            </a:lvl3pPr>
            <a:lvl4pPr marL="1600200" indent="-228600" eaLnBrk="0" hangingPunct="0">
              <a:defRPr sz="1200">
                <a:solidFill>
                  <a:srgbClr val="241E70"/>
                </a:solidFill>
                <a:latin typeface="Arial" charset="0"/>
                <a:ea typeface="Arial" charset="0"/>
                <a:cs typeface="Arial" charset="0"/>
              </a:defRPr>
            </a:lvl4pPr>
            <a:lvl5pPr marL="2057400" indent="-228600" eaLnBrk="0" hangingPunct="0">
              <a:defRPr sz="1200">
                <a:solidFill>
                  <a:srgbClr val="241E70"/>
                </a:solidFill>
                <a:latin typeface="Arial" charset="0"/>
                <a:ea typeface="Arial" charset="0"/>
                <a:cs typeface="Arial" charset="0"/>
              </a:defRPr>
            </a:lvl5pPr>
            <a:lvl6pPr marL="25146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6pPr>
            <a:lvl7pPr marL="29718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7pPr>
            <a:lvl8pPr marL="34290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8pPr>
            <a:lvl9pPr marL="38862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9pPr>
          </a:lstStyle>
          <a:p>
            <a:pPr algn="l">
              <a:spcBef>
                <a:spcPct val="0"/>
              </a:spcBef>
              <a:buFontTx/>
              <a:buNone/>
            </a:pPr>
            <a:r>
              <a:rPr lang="en-US" altLang="x-none" sz="1800" b="1" dirty="0">
                <a:solidFill>
                  <a:schemeClr val="tx1"/>
                </a:solidFill>
                <a:latin typeface="Arial" panose="020B0604020202020204" pitchFamily="34" charset="0"/>
                <a:cs typeface="Arial" panose="020B0604020202020204" pitchFamily="34" charset="0"/>
              </a:rPr>
              <a:t>CUSTOMER Relation</a:t>
            </a:r>
          </a:p>
        </p:txBody>
      </p:sp>
      <p:grpSp>
        <p:nvGrpSpPr>
          <p:cNvPr id="23" name="Group 22">
            <a:extLst>
              <a:ext uri="{FF2B5EF4-FFF2-40B4-BE49-F238E27FC236}">
                <a16:creationId xmlns:a16="http://schemas.microsoft.com/office/drawing/2014/main" id="{AFD3EBA2-30DA-767F-5CA8-2FA0D44870CA}"/>
              </a:ext>
            </a:extLst>
          </p:cNvPr>
          <p:cNvGrpSpPr/>
          <p:nvPr/>
        </p:nvGrpSpPr>
        <p:grpSpPr>
          <a:xfrm>
            <a:off x="4593516" y="1490698"/>
            <a:ext cx="6011473" cy="2523867"/>
            <a:chOff x="84527" y="1256281"/>
            <a:chExt cx="6011473" cy="2523867"/>
          </a:xfrm>
        </p:grpSpPr>
        <p:sp>
          <p:nvSpPr>
            <p:cNvPr id="10" name="Rectangle 9">
              <a:extLst>
                <a:ext uri="{FF2B5EF4-FFF2-40B4-BE49-F238E27FC236}">
                  <a16:creationId xmlns:a16="http://schemas.microsoft.com/office/drawing/2014/main" id="{C51D767F-B035-E4A9-2A2B-C304A2F3183C}"/>
                </a:ext>
              </a:extLst>
            </p:cNvPr>
            <p:cNvSpPr/>
            <p:nvPr/>
          </p:nvSpPr>
          <p:spPr>
            <a:xfrm>
              <a:off x="84527" y="1256281"/>
              <a:ext cx="6011473" cy="25238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F936D3B1-0DE3-B362-C207-BD84D42CCC45}"/>
                </a:ext>
              </a:extLst>
            </p:cNvPr>
            <p:cNvCxnSpPr>
              <a:cxnSpLocks/>
            </p:cNvCxnSpPr>
            <p:nvPr/>
          </p:nvCxnSpPr>
          <p:spPr>
            <a:xfrm>
              <a:off x="3115756" y="2045616"/>
              <a:ext cx="0" cy="652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BC2596-4CBB-F9CB-14B1-7E47590BC8FD}"/>
                </a:ext>
              </a:extLst>
            </p:cNvPr>
            <p:cNvCxnSpPr>
              <a:cxnSpLocks/>
            </p:cNvCxnSpPr>
            <p:nvPr/>
          </p:nvCxnSpPr>
          <p:spPr>
            <a:xfrm flipH="1">
              <a:off x="1788148" y="2888371"/>
              <a:ext cx="780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4F0828-EFC7-2F59-4019-D9EC880D5CA5}"/>
                </a:ext>
              </a:extLst>
            </p:cNvPr>
            <p:cNvCxnSpPr>
              <a:cxnSpLocks/>
            </p:cNvCxnSpPr>
            <p:nvPr/>
          </p:nvCxnSpPr>
          <p:spPr>
            <a:xfrm flipH="1">
              <a:off x="3750881" y="2888371"/>
              <a:ext cx="59488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DD6B1E3-8C44-E342-9B66-B9015038827C}"/>
                </a:ext>
              </a:extLst>
            </p:cNvPr>
            <p:cNvSpPr/>
            <p:nvPr/>
          </p:nvSpPr>
          <p:spPr>
            <a:xfrm>
              <a:off x="2402841" y="1414969"/>
              <a:ext cx="1498861"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Arial" panose="020B0604020202020204" pitchFamily="34" charset="0"/>
                  <a:cs typeface="Arial" panose="020B0604020202020204" pitchFamily="34" charset="0"/>
                </a:rPr>
                <a:t>Customer_Name</a:t>
              </a:r>
              <a:endParaRPr lang="en-IN" sz="1400" dirty="0">
                <a:solidFill>
                  <a:schemeClr val="tx1"/>
                </a:solidFill>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EE9456D6-EFBC-3733-B589-985B7D3617C5}"/>
                </a:ext>
              </a:extLst>
            </p:cNvPr>
            <p:cNvSpPr/>
            <p:nvPr/>
          </p:nvSpPr>
          <p:spPr>
            <a:xfrm>
              <a:off x="434218" y="2454247"/>
              <a:ext cx="1487863"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Customer_ </a:t>
              </a:r>
            </a:p>
            <a:p>
              <a:pPr algn="ctr"/>
              <a:r>
                <a:rPr lang="en-US" sz="1400" dirty="0">
                  <a:solidFill>
                    <a:schemeClr val="tx1"/>
                  </a:solidFill>
                  <a:latin typeface="Arial" panose="020B0604020202020204" pitchFamily="34" charset="0"/>
                  <a:cs typeface="Arial" panose="020B0604020202020204" pitchFamily="34" charset="0"/>
                </a:rPr>
                <a:t>ID</a:t>
              </a:r>
              <a:endParaRPr lang="en-IN"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6E10B5E0-5981-8E31-8687-24C7FC2F0F29}"/>
                </a:ext>
              </a:extLst>
            </p:cNvPr>
            <p:cNvSpPr/>
            <p:nvPr/>
          </p:nvSpPr>
          <p:spPr>
            <a:xfrm>
              <a:off x="4188893" y="2517535"/>
              <a:ext cx="1595142"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Customer_ Address</a:t>
              </a:r>
              <a:endParaRPr lang="en-IN" sz="14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524238BE-74DC-6828-01D3-3A036F39CD81}"/>
                </a:ext>
              </a:extLst>
            </p:cNvPr>
            <p:cNvSpPr/>
            <p:nvPr/>
          </p:nvSpPr>
          <p:spPr>
            <a:xfrm>
              <a:off x="2480631" y="2571350"/>
              <a:ext cx="1270250" cy="741672"/>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CUSTOMER</a:t>
              </a:r>
              <a:endParaRPr lang="en-IN" sz="1400" dirty="0">
                <a:solidFill>
                  <a:sysClr val="windowText" lastClr="000000"/>
                </a:solidFill>
                <a:latin typeface="Arial" panose="020B0604020202020204" pitchFamily="34" charset="0"/>
                <a:cs typeface="Arial" panose="020B0604020202020204" pitchFamily="34" charset="0"/>
              </a:endParaRPr>
            </a:p>
          </p:txBody>
        </p:sp>
      </p:grpSp>
      <p:sp>
        <p:nvSpPr>
          <p:cNvPr id="20" name="Title 3">
            <a:extLst>
              <a:ext uri="{FF2B5EF4-FFF2-40B4-BE49-F238E27FC236}">
                <a16:creationId xmlns:a16="http://schemas.microsoft.com/office/drawing/2014/main" id="{4AD9D88E-920F-2C97-7B73-C1E4FCE424B0}"/>
              </a:ext>
            </a:extLst>
          </p:cNvPr>
          <p:cNvSpPr txBox="1">
            <a:spLocks/>
          </p:cNvSpPr>
          <p:nvPr/>
        </p:nvSpPr>
        <p:spPr>
          <a:xfrm>
            <a:off x="623147" y="752331"/>
            <a:ext cx="12642851"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Quiz – How do you convert the below entity into a Relation</a:t>
            </a:r>
            <a:br>
              <a:rPr lang="en-US" sz="3200" b="1" dirty="0">
                <a:latin typeface="Arial" panose="020B0604020202020204" pitchFamily="34" charset="0"/>
                <a:cs typeface="Arial" panose="020B0604020202020204" pitchFamily="34" charset="0"/>
              </a:rPr>
            </a:b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64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35A7B61-64C4-89D8-6665-702E4BD5E100}"/>
              </a:ext>
            </a:extLst>
          </p:cNvPr>
          <p:cNvGrpSpPr/>
          <p:nvPr/>
        </p:nvGrpSpPr>
        <p:grpSpPr>
          <a:xfrm>
            <a:off x="1357998" y="4674051"/>
            <a:ext cx="6011473" cy="1434181"/>
            <a:chOff x="-72739" y="913396"/>
            <a:chExt cx="6011473" cy="1434181"/>
          </a:xfrm>
        </p:grpSpPr>
        <p:sp>
          <p:nvSpPr>
            <p:cNvPr id="25" name="Rectangle 24">
              <a:extLst>
                <a:ext uri="{FF2B5EF4-FFF2-40B4-BE49-F238E27FC236}">
                  <a16:creationId xmlns:a16="http://schemas.microsoft.com/office/drawing/2014/main" id="{02249C74-3C7E-B7D5-82D4-A84606EEE3B9}"/>
                </a:ext>
              </a:extLst>
            </p:cNvPr>
            <p:cNvSpPr/>
            <p:nvPr/>
          </p:nvSpPr>
          <p:spPr>
            <a:xfrm>
              <a:off x="-72739" y="913396"/>
              <a:ext cx="6011473" cy="1434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B3EF0DA1-FF07-9F15-CF6C-64625D49074A}"/>
                </a:ext>
              </a:extLst>
            </p:cNvPr>
            <p:cNvSpPr/>
            <p:nvPr/>
          </p:nvSpPr>
          <p:spPr>
            <a:xfrm>
              <a:off x="377072" y="1432875"/>
              <a:ext cx="1432874"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Customer_ID</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C6DBD978-DD4D-3E1F-3082-FE7EC0B384B7}"/>
                </a:ext>
              </a:extLst>
            </p:cNvPr>
            <p:cNvSpPr/>
            <p:nvPr/>
          </p:nvSpPr>
          <p:spPr>
            <a:xfrm>
              <a:off x="1809945" y="1432874"/>
              <a:ext cx="1564851"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Customer_Name</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490D82E2-A665-7CD4-12D6-E6B2A015703F}"/>
                </a:ext>
              </a:extLst>
            </p:cNvPr>
            <p:cNvSpPr/>
            <p:nvPr/>
          </p:nvSpPr>
          <p:spPr>
            <a:xfrm>
              <a:off x="3306473" y="1432874"/>
              <a:ext cx="1770655"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Customer_Address</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6E2E7E41-3017-3154-F6A3-26CD2E8F5C33}"/>
                </a:ext>
              </a:extLst>
            </p:cNvPr>
            <p:cNvSpPr txBox="1"/>
            <p:nvPr/>
          </p:nvSpPr>
          <p:spPr>
            <a:xfrm>
              <a:off x="463550" y="1018095"/>
              <a:ext cx="143287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CUSTOMER</a:t>
              </a:r>
              <a:endParaRPr lang="en-IN"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149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340D02F-4877-5D28-B2A4-E6866562A3A0}"/>
              </a:ext>
            </a:extLst>
          </p:cNvPr>
          <p:cNvGrpSpPr/>
          <p:nvPr/>
        </p:nvGrpSpPr>
        <p:grpSpPr>
          <a:xfrm>
            <a:off x="1853877" y="1617152"/>
            <a:ext cx="9068609" cy="2742087"/>
            <a:chOff x="-531557" y="478702"/>
            <a:chExt cx="9068609" cy="2742087"/>
          </a:xfrm>
        </p:grpSpPr>
        <p:sp>
          <p:nvSpPr>
            <p:cNvPr id="19" name="Rectangle 18">
              <a:extLst>
                <a:ext uri="{FF2B5EF4-FFF2-40B4-BE49-F238E27FC236}">
                  <a16:creationId xmlns:a16="http://schemas.microsoft.com/office/drawing/2014/main" id="{E90FA76D-270E-9982-FA38-E097A7342871}"/>
                </a:ext>
              </a:extLst>
            </p:cNvPr>
            <p:cNvSpPr/>
            <p:nvPr/>
          </p:nvSpPr>
          <p:spPr>
            <a:xfrm>
              <a:off x="-531557" y="478702"/>
              <a:ext cx="9068609" cy="274208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Arial" panose="020B0604020202020204"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E589E714-5CCE-DCAC-BE6E-6D95E1CBA2B2}"/>
                </a:ext>
              </a:extLst>
            </p:cNvPr>
            <p:cNvCxnSpPr>
              <a:cxnSpLocks/>
            </p:cNvCxnSpPr>
            <p:nvPr/>
          </p:nvCxnSpPr>
          <p:spPr>
            <a:xfrm flipH="1">
              <a:off x="5115134" y="1915084"/>
              <a:ext cx="1048879" cy="31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D295B5-7E7E-3D8F-891D-ADF1BBF7F543}"/>
                </a:ext>
              </a:extLst>
            </p:cNvPr>
            <p:cNvCxnSpPr>
              <a:cxnSpLocks/>
            </p:cNvCxnSpPr>
            <p:nvPr/>
          </p:nvCxnSpPr>
          <p:spPr>
            <a:xfrm flipH="1" flipV="1">
              <a:off x="5115134" y="2402321"/>
              <a:ext cx="896479" cy="218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B95E8B-C9FE-FEDC-950F-05358A7DFB83}"/>
                </a:ext>
              </a:extLst>
            </p:cNvPr>
            <p:cNvCxnSpPr>
              <a:cxnSpLocks/>
            </p:cNvCxnSpPr>
            <p:nvPr/>
          </p:nvCxnSpPr>
          <p:spPr>
            <a:xfrm flipH="1">
              <a:off x="4637988" y="1359714"/>
              <a:ext cx="215516" cy="652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0054B8-8578-2B3C-2045-997B36505FAF}"/>
                </a:ext>
              </a:extLst>
            </p:cNvPr>
            <p:cNvCxnSpPr>
              <a:cxnSpLocks/>
            </p:cNvCxnSpPr>
            <p:nvPr/>
          </p:nvCxnSpPr>
          <p:spPr>
            <a:xfrm>
              <a:off x="2499672" y="1486257"/>
              <a:ext cx="0" cy="652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E4727C-2277-36E6-592B-E38CCDB1C0AB}"/>
                </a:ext>
              </a:extLst>
            </p:cNvPr>
            <p:cNvCxnSpPr>
              <a:cxnSpLocks/>
            </p:cNvCxnSpPr>
            <p:nvPr/>
          </p:nvCxnSpPr>
          <p:spPr>
            <a:xfrm flipH="1">
              <a:off x="1172064" y="2329012"/>
              <a:ext cx="780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B43B8B0-7B92-8B33-B2B6-63AAB1963F75}"/>
                </a:ext>
              </a:extLst>
            </p:cNvPr>
            <p:cNvCxnSpPr>
              <a:cxnSpLocks/>
            </p:cNvCxnSpPr>
            <p:nvPr/>
          </p:nvCxnSpPr>
          <p:spPr>
            <a:xfrm flipH="1">
              <a:off x="3134797" y="2329012"/>
              <a:ext cx="594884"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1540D38-0409-D1FA-F0B0-E9E799694CC9}"/>
                </a:ext>
              </a:extLst>
            </p:cNvPr>
            <p:cNvSpPr/>
            <p:nvPr/>
          </p:nvSpPr>
          <p:spPr>
            <a:xfrm>
              <a:off x="1786757" y="855610"/>
              <a:ext cx="1498861"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Arial" panose="020B0604020202020204" pitchFamily="34" charset="0"/>
                  <a:cs typeface="Arial" panose="020B0604020202020204" pitchFamily="34" charset="0"/>
                </a:rPr>
                <a:t>Customer_Name</a:t>
              </a:r>
              <a:endParaRPr lang="en-IN" sz="1400" dirty="0">
                <a:solidFill>
                  <a:schemeClr val="tx1"/>
                </a:solidFill>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066056F9-7B66-22F4-1420-888770009075}"/>
                </a:ext>
              </a:extLst>
            </p:cNvPr>
            <p:cNvSpPr/>
            <p:nvPr/>
          </p:nvSpPr>
          <p:spPr>
            <a:xfrm>
              <a:off x="-181866" y="1894888"/>
              <a:ext cx="1487863"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Customer_ </a:t>
              </a:r>
            </a:p>
            <a:p>
              <a:pPr algn="ctr"/>
              <a:r>
                <a:rPr lang="en-US" sz="1400" dirty="0">
                  <a:solidFill>
                    <a:schemeClr val="tx1"/>
                  </a:solidFill>
                  <a:latin typeface="Arial" panose="020B0604020202020204" pitchFamily="34" charset="0"/>
                  <a:cs typeface="Arial" panose="020B0604020202020204" pitchFamily="34" charset="0"/>
                </a:rPr>
                <a:t>ID</a:t>
              </a:r>
              <a:endParaRPr lang="en-IN" sz="1400" dirty="0">
                <a:solidFill>
                  <a:schemeClr val="tx1"/>
                </a:solidFill>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289E05DC-153C-CDDA-C029-FCBC8E186782}"/>
                </a:ext>
              </a:extLst>
            </p:cNvPr>
            <p:cNvSpPr/>
            <p:nvPr/>
          </p:nvSpPr>
          <p:spPr>
            <a:xfrm>
              <a:off x="3572809" y="1958176"/>
              <a:ext cx="1595142"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Customer_ Address</a:t>
              </a:r>
              <a:endParaRPr lang="en-IN" sz="1400" dirty="0">
                <a:solidFill>
                  <a:schemeClr val="tx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D068BB96-5BAA-403B-6375-686ED3855FEF}"/>
                </a:ext>
              </a:extLst>
            </p:cNvPr>
            <p:cNvSpPr/>
            <p:nvPr/>
          </p:nvSpPr>
          <p:spPr>
            <a:xfrm>
              <a:off x="1864547" y="2011991"/>
              <a:ext cx="1270250" cy="741672"/>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CUSTOMER</a:t>
              </a:r>
              <a:endParaRPr lang="en-IN" sz="1400" dirty="0">
                <a:solidFill>
                  <a:sysClr val="windowText" lastClr="000000"/>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BA2A4334-1048-70E9-C554-0DC0285CACEF}"/>
                </a:ext>
              </a:extLst>
            </p:cNvPr>
            <p:cNvSpPr/>
            <p:nvPr/>
          </p:nvSpPr>
          <p:spPr>
            <a:xfrm>
              <a:off x="5510942" y="944714"/>
              <a:ext cx="862174"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City</a:t>
              </a:r>
              <a:endParaRPr lang="en-IN" sz="1400" dirty="0">
                <a:solidFill>
                  <a:schemeClr val="tx1"/>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85C71D40-01A3-A3B3-386B-6A79C3BFFF82}"/>
                </a:ext>
              </a:extLst>
            </p:cNvPr>
            <p:cNvSpPr/>
            <p:nvPr/>
          </p:nvSpPr>
          <p:spPr>
            <a:xfrm>
              <a:off x="5942029" y="2306560"/>
              <a:ext cx="934963"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Zip</a:t>
              </a:r>
              <a:endParaRPr lang="en-IN" sz="1400" dirty="0">
                <a:solidFill>
                  <a:schemeClr val="tx1"/>
                </a:solidFill>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09CF9C80-08A4-A503-7AD0-767C86B36FB4}"/>
                </a:ext>
              </a:extLst>
            </p:cNvPr>
            <p:cNvSpPr/>
            <p:nvPr/>
          </p:nvSpPr>
          <p:spPr>
            <a:xfrm>
              <a:off x="6111973" y="1507999"/>
              <a:ext cx="862174"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State</a:t>
              </a:r>
              <a:endParaRPr lang="en-IN" sz="1400" dirty="0">
                <a:solidFill>
                  <a:schemeClr val="tx1"/>
                </a:solidFill>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3CBCB52D-2662-645F-3001-44DF7705268A}"/>
                </a:ext>
              </a:extLst>
            </p:cNvPr>
            <p:cNvSpPr/>
            <p:nvPr/>
          </p:nvSpPr>
          <p:spPr>
            <a:xfrm>
              <a:off x="4444385" y="707400"/>
              <a:ext cx="1006341"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Street</a:t>
              </a:r>
              <a:endParaRPr lang="en-IN" sz="1400" dirty="0">
                <a:solidFill>
                  <a:schemeClr val="tx1"/>
                </a:solidFill>
                <a:latin typeface="Arial" panose="020B0604020202020204"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4970A6FB-95AE-4C66-7D90-30420D2A6143}"/>
                </a:ext>
              </a:extLst>
            </p:cNvPr>
            <p:cNvCxnSpPr>
              <a:cxnSpLocks/>
              <a:stCxn id="27" idx="3"/>
              <a:endCxn id="25" idx="7"/>
            </p:cNvCxnSpPr>
            <p:nvPr/>
          </p:nvCxnSpPr>
          <p:spPr>
            <a:xfrm flipH="1">
              <a:off x="4934348" y="1577771"/>
              <a:ext cx="702856" cy="4890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Title 3">
            <a:extLst>
              <a:ext uri="{FF2B5EF4-FFF2-40B4-BE49-F238E27FC236}">
                <a16:creationId xmlns:a16="http://schemas.microsoft.com/office/drawing/2014/main" id="{72CCEF93-732A-86CE-2ACA-570604FCDEDD}"/>
              </a:ext>
            </a:extLst>
          </p:cNvPr>
          <p:cNvSpPr txBox="1">
            <a:spLocks/>
          </p:cNvSpPr>
          <p:nvPr/>
        </p:nvSpPr>
        <p:spPr>
          <a:xfrm>
            <a:off x="623147" y="752331"/>
            <a:ext cx="12642851"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Quiz – How do you convert the below entity into a Relation</a:t>
            </a:r>
            <a:br>
              <a:rPr lang="en-US" sz="3200" b="1" dirty="0">
                <a:latin typeface="Arial" panose="020B0604020202020204" pitchFamily="34" charset="0"/>
                <a:cs typeface="Arial" panose="020B0604020202020204" pitchFamily="34" charset="0"/>
              </a:rPr>
            </a:b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89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D457C62-4688-1C61-3269-4334D2227F04}"/>
              </a:ext>
            </a:extLst>
          </p:cNvPr>
          <p:cNvGrpSpPr/>
          <p:nvPr/>
        </p:nvGrpSpPr>
        <p:grpSpPr>
          <a:xfrm>
            <a:off x="1853877" y="4566627"/>
            <a:ext cx="6577747" cy="1434181"/>
            <a:chOff x="1133379" y="1745890"/>
            <a:chExt cx="6577747" cy="1434181"/>
          </a:xfrm>
        </p:grpSpPr>
        <p:sp>
          <p:nvSpPr>
            <p:cNvPr id="8" name="Rectangle 7">
              <a:extLst>
                <a:ext uri="{FF2B5EF4-FFF2-40B4-BE49-F238E27FC236}">
                  <a16:creationId xmlns:a16="http://schemas.microsoft.com/office/drawing/2014/main" id="{21F52330-BBE1-DFC5-D4EE-EC6CD167810E}"/>
                </a:ext>
              </a:extLst>
            </p:cNvPr>
            <p:cNvSpPr/>
            <p:nvPr/>
          </p:nvSpPr>
          <p:spPr>
            <a:xfrm>
              <a:off x="1133379" y="1745890"/>
              <a:ext cx="6577747" cy="1434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BF73468-B737-61EB-2918-6CB2B09F75FF}"/>
                </a:ext>
              </a:extLst>
            </p:cNvPr>
            <p:cNvSpPr txBox="1"/>
            <p:nvPr/>
          </p:nvSpPr>
          <p:spPr>
            <a:xfrm>
              <a:off x="1296192" y="1888296"/>
              <a:ext cx="143287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CUSTOMER</a:t>
              </a:r>
              <a:endParaRPr lang="en-IN" sz="1400"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5BEBFBB5-0CC3-6191-019D-0A452786D92C}"/>
                </a:ext>
              </a:extLst>
            </p:cNvPr>
            <p:cNvGrpSpPr/>
            <p:nvPr/>
          </p:nvGrpSpPr>
          <p:grpSpPr>
            <a:xfrm>
              <a:off x="1209714" y="2303075"/>
              <a:ext cx="6305004" cy="522913"/>
              <a:chOff x="1209714" y="2303075"/>
              <a:chExt cx="6305004" cy="522913"/>
            </a:xfrm>
          </p:grpSpPr>
          <p:sp>
            <p:nvSpPr>
              <p:cNvPr id="9" name="Rectangle 8">
                <a:extLst>
                  <a:ext uri="{FF2B5EF4-FFF2-40B4-BE49-F238E27FC236}">
                    <a16:creationId xmlns:a16="http://schemas.microsoft.com/office/drawing/2014/main" id="{20265387-614A-1373-F3E8-14935CC6B7F7}"/>
                  </a:ext>
                </a:extLst>
              </p:cNvPr>
              <p:cNvSpPr/>
              <p:nvPr/>
            </p:nvSpPr>
            <p:spPr>
              <a:xfrm>
                <a:off x="1209714" y="2303076"/>
                <a:ext cx="1432874"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Customer_ID</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294719F-CF7C-08D4-487D-D204E4FFB2D3}"/>
                  </a:ext>
                </a:extLst>
              </p:cNvPr>
              <p:cNvSpPr/>
              <p:nvPr/>
            </p:nvSpPr>
            <p:spPr>
              <a:xfrm>
                <a:off x="2642587" y="2303075"/>
                <a:ext cx="1564851"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Customer_Name</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96A4AAA-468F-A51A-DF31-5E7ED70FB8E5}"/>
                  </a:ext>
                </a:extLst>
              </p:cNvPr>
              <p:cNvSpPr/>
              <p:nvPr/>
            </p:nvSpPr>
            <p:spPr>
              <a:xfrm>
                <a:off x="4139116" y="2303075"/>
                <a:ext cx="1073908"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Street</a:t>
                </a:r>
                <a:endParaRPr lang="en-IN" sz="1400" dirty="0">
                  <a:solidFill>
                    <a:sysClr val="windowText" lastClr="00000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C06077B-772E-FA04-97A3-7B2C515C1A3A}"/>
                  </a:ext>
                </a:extLst>
              </p:cNvPr>
              <p:cNvSpPr/>
              <p:nvPr/>
            </p:nvSpPr>
            <p:spPr>
              <a:xfrm>
                <a:off x="5160515" y="2303075"/>
                <a:ext cx="929607"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City</a:t>
                </a:r>
                <a:endParaRPr lang="en-IN" sz="1400" dirty="0">
                  <a:solidFill>
                    <a:sysClr val="windowText" lastClr="00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12E412-F872-69E1-0C46-BD46926BF0CF}"/>
                  </a:ext>
                </a:extLst>
              </p:cNvPr>
              <p:cNvSpPr/>
              <p:nvPr/>
            </p:nvSpPr>
            <p:spPr>
              <a:xfrm>
                <a:off x="5965947" y="2303075"/>
                <a:ext cx="805430"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State</a:t>
                </a:r>
                <a:endParaRPr lang="en-IN" sz="1400" dirty="0">
                  <a:solidFill>
                    <a:sysClr val="windowText" lastClr="000000"/>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0AA1A80-976A-7317-EA80-129CFEB2D6F8}"/>
                  </a:ext>
                </a:extLst>
              </p:cNvPr>
              <p:cNvSpPr/>
              <p:nvPr/>
            </p:nvSpPr>
            <p:spPr>
              <a:xfrm>
                <a:off x="6709288" y="2303075"/>
                <a:ext cx="805430"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Zip</a:t>
                </a:r>
                <a:endParaRPr lang="en-IN" sz="1400" dirty="0">
                  <a:solidFill>
                    <a:sysClr val="windowText" lastClr="000000"/>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43144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F2EA9B2-4FE3-AA12-CA1D-FE77959435C0}"/>
              </a:ext>
            </a:extLst>
          </p:cNvPr>
          <p:cNvGrpSpPr/>
          <p:nvPr/>
        </p:nvGrpSpPr>
        <p:grpSpPr>
          <a:xfrm>
            <a:off x="3299738" y="1443195"/>
            <a:ext cx="6011473" cy="2523867"/>
            <a:chOff x="307274" y="2241955"/>
            <a:chExt cx="6011473" cy="2523867"/>
          </a:xfrm>
        </p:grpSpPr>
        <p:sp>
          <p:nvSpPr>
            <p:cNvPr id="9" name="Rectangle 8">
              <a:extLst>
                <a:ext uri="{FF2B5EF4-FFF2-40B4-BE49-F238E27FC236}">
                  <a16:creationId xmlns:a16="http://schemas.microsoft.com/office/drawing/2014/main" id="{BA9182BE-DDE4-BACA-E705-43918192643C}"/>
                </a:ext>
              </a:extLst>
            </p:cNvPr>
            <p:cNvSpPr/>
            <p:nvPr/>
          </p:nvSpPr>
          <p:spPr>
            <a:xfrm>
              <a:off x="307274" y="2241955"/>
              <a:ext cx="6011473" cy="25238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latin typeface="Arial" panose="020B0604020202020204" pitchFamily="34" charset="0"/>
                <a:cs typeface="Arial" panose="020B0604020202020204" pitchFamily="34" charset="0"/>
              </a:endParaRPr>
            </a:p>
          </p:txBody>
        </p:sp>
        <p:cxnSp>
          <p:nvCxnSpPr>
            <p:cNvPr id="25" name="Straight Connector 24">
              <a:extLst>
                <a:ext uri="{FF2B5EF4-FFF2-40B4-BE49-F238E27FC236}">
                  <a16:creationId xmlns:a16="http://schemas.microsoft.com/office/drawing/2014/main" id="{82EC3877-E586-7AA5-4BD2-2D209B9D904B}"/>
                </a:ext>
              </a:extLst>
            </p:cNvPr>
            <p:cNvCxnSpPr>
              <a:cxnSpLocks/>
            </p:cNvCxnSpPr>
            <p:nvPr/>
          </p:nvCxnSpPr>
          <p:spPr>
            <a:xfrm flipH="1" flipV="1">
              <a:off x="3619219" y="4068435"/>
              <a:ext cx="602536" cy="51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11C85B-D3D6-E030-2C69-ED16B820B665}"/>
                </a:ext>
              </a:extLst>
            </p:cNvPr>
            <p:cNvCxnSpPr>
              <a:cxnSpLocks/>
            </p:cNvCxnSpPr>
            <p:nvPr/>
          </p:nvCxnSpPr>
          <p:spPr>
            <a:xfrm>
              <a:off x="3031229" y="3092026"/>
              <a:ext cx="0" cy="652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114A86F-D070-9A90-9BD1-387CD1720C12}"/>
                </a:ext>
              </a:extLst>
            </p:cNvPr>
            <p:cNvCxnSpPr>
              <a:cxnSpLocks/>
              <a:endCxn id="14" idx="5"/>
            </p:cNvCxnSpPr>
            <p:nvPr/>
          </p:nvCxnSpPr>
          <p:spPr>
            <a:xfrm flipH="1" flipV="1">
              <a:off x="1577245" y="3380957"/>
              <a:ext cx="906543" cy="553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EF557-5DBE-DED1-217C-A826CD6A7838}"/>
                </a:ext>
              </a:extLst>
            </p:cNvPr>
            <p:cNvCxnSpPr>
              <a:cxnSpLocks/>
            </p:cNvCxnSpPr>
            <p:nvPr/>
          </p:nvCxnSpPr>
          <p:spPr>
            <a:xfrm flipH="1">
              <a:off x="3666354" y="3418164"/>
              <a:ext cx="613415" cy="516617"/>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60BF525-B732-032A-8325-4DA73057A254}"/>
                </a:ext>
              </a:extLst>
            </p:cNvPr>
            <p:cNvSpPr/>
            <p:nvPr/>
          </p:nvSpPr>
          <p:spPr>
            <a:xfrm>
              <a:off x="2318314" y="2461379"/>
              <a:ext cx="1498861"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Arial" panose="020B0604020202020204" pitchFamily="34" charset="0"/>
                  <a:cs typeface="Arial" panose="020B0604020202020204" pitchFamily="34" charset="0"/>
                </a:rPr>
                <a:t>Employee_Name</a:t>
              </a:r>
              <a:endParaRPr lang="en-IN"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DCFE2A-D94A-C772-7583-2F82A303DD53}"/>
                </a:ext>
              </a:extLst>
            </p:cNvPr>
            <p:cNvSpPr/>
            <p:nvPr/>
          </p:nvSpPr>
          <p:spPr>
            <a:xfrm>
              <a:off x="307274" y="2747900"/>
              <a:ext cx="1487863"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Arial" panose="020B0604020202020204" pitchFamily="34" charset="0"/>
                  <a:cs typeface="Arial" panose="020B0604020202020204" pitchFamily="34" charset="0"/>
                </a:rPr>
                <a:t>Employe</a:t>
              </a:r>
              <a:r>
                <a:rPr lang="en-US" sz="1400" dirty="0">
                  <a:solidFill>
                    <a:schemeClr val="tx1"/>
                  </a:solidFill>
                  <a:latin typeface="Arial" panose="020B0604020202020204" pitchFamily="34" charset="0"/>
                  <a:cs typeface="Arial" panose="020B0604020202020204" pitchFamily="34" charset="0"/>
                </a:rPr>
                <a:t>_ </a:t>
              </a:r>
            </a:p>
            <a:p>
              <a:pPr algn="ctr"/>
              <a:r>
                <a:rPr lang="en-US" sz="1400" dirty="0">
                  <a:solidFill>
                    <a:schemeClr val="tx1"/>
                  </a:solidFill>
                  <a:latin typeface="Arial" panose="020B0604020202020204" pitchFamily="34" charset="0"/>
                  <a:cs typeface="Arial" panose="020B0604020202020204" pitchFamily="34" charset="0"/>
                </a:rPr>
                <a:t>ID</a:t>
              </a:r>
              <a:endParaRPr lang="en-IN" sz="1400" dirty="0">
                <a:solidFill>
                  <a:schemeClr val="tx1"/>
                </a:solidFill>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33B280F6-41A1-4909-F415-6053C23FA906}"/>
                </a:ext>
              </a:extLst>
            </p:cNvPr>
            <p:cNvSpPr/>
            <p:nvPr/>
          </p:nvSpPr>
          <p:spPr>
            <a:xfrm>
              <a:off x="4011733" y="2916197"/>
              <a:ext cx="1595142" cy="74167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Employee_ Address</a:t>
              </a:r>
              <a:endParaRPr lang="en-IN" sz="14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0403484-4D57-CEA7-D232-1570DC905BEB}"/>
                </a:ext>
              </a:extLst>
            </p:cNvPr>
            <p:cNvSpPr/>
            <p:nvPr/>
          </p:nvSpPr>
          <p:spPr>
            <a:xfrm>
              <a:off x="2396104" y="3617760"/>
              <a:ext cx="1270250" cy="741672"/>
            </a:xfrm>
            <a:prstGeom prst="rect">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Employee</a:t>
              </a:r>
              <a:endParaRPr lang="en-IN" sz="1400" dirty="0">
                <a:solidFill>
                  <a:sysClr val="windowText" lastClr="000000"/>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C779EC6E-5D52-9632-DE46-448EBD7C8524}"/>
                </a:ext>
              </a:extLst>
            </p:cNvPr>
            <p:cNvSpPr/>
            <p:nvPr/>
          </p:nvSpPr>
          <p:spPr>
            <a:xfrm>
              <a:off x="4041342" y="3840536"/>
              <a:ext cx="1199961" cy="596212"/>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Skill</a:t>
              </a:r>
              <a:endParaRPr lang="en-IN" sz="1400" dirty="0">
                <a:solidFill>
                  <a:schemeClr val="tx1"/>
                </a:solidFill>
                <a:latin typeface="Arial" panose="020B0604020202020204" pitchFamily="34" charset="0"/>
                <a:cs typeface="Arial" panose="020B0604020202020204" pitchFamily="34" charset="0"/>
              </a:endParaRPr>
            </a:p>
          </p:txBody>
        </p:sp>
      </p:grpSp>
      <p:sp>
        <p:nvSpPr>
          <p:cNvPr id="26" name="Title 3">
            <a:extLst>
              <a:ext uri="{FF2B5EF4-FFF2-40B4-BE49-F238E27FC236}">
                <a16:creationId xmlns:a16="http://schemas.microsoft.com/office/drawing/2014/main" id="{49901DBD-5AD3-FB56-7C94-B2727D053E8F}"/>
              </a:ext>
            </a:extLst>
          </p:cNvPr>
          <p:cNvSpPr txBox="1">
            <a:spLocks/>
          </p:cNvSpPr>
          <p:nvPr/>
        </p:nvSpPr>
        <p:spPr>
          <a:xfrm>
            <a:off x="623147" y="752331"/>
            <a:ext cx="12642851"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Quiz – How do you convert the below entity into a Relation</a:t>
            </a:r>
            <a:br>
              <a:rPr lang="en-US" sz="3200" b="1" dirty="0">
                <a:latin typeface="Arial" panose="020B0604020202020204" pitchFamily="34" charset="0"/>
                <a:cs typeface="Arial" panose="020B0604020202020204" pitchFamily="34" charset="0"/>
              </a:rPr>
            </a:b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84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4F02E3E-2CD3-DC8C-BF02-7B2F7EC77819}"/>
              </a:ext>
            </a:extLst>
          </p:cNvPr>
          <p:cNvGrpSpPr/>
          <p:nvPr/>
        </p:nvGrpSpPr>
        <p:grpSpPr>
          <a:xfrm>
            <a:off x="3342268" y="3429000"/>
            <a:ext cx="5986618" cy="2208941"/>
            <a:chOff x="-98458" y="1671429"/>
            <a:chExt cx="6011473" cy="2391524"/>
          </a:xfrm>
        </p:grpSpPr>
        <p:sp>
          <p:nvSpPr>
            <p:cNvPr id="32" name="Rectangle 31">
              <a:extLst>
                <a:ext uri="{FF2B5EF4-FFF2-40B4-BE49-F238E27FC236}">
                  <a16:creationId xmlns:a16="http://schemas.microsoft.com/office/drawing/2014/main" id="{17657616-BE67-5C99-52E1-D869A20A8B69}"/>
                </a:ext>
              </a:extLst>
            </p:cNvPr>
            <p:cNvSpPr/>
            <p:nvPr/>
          </p:nvSpPr>
          <p:spPr>
            <a:xfrm>
              <a:off x="-98458" y="1671429"/>
              <a:ext cx="6011473" cy="23915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CA74354A-084A-6860-E910-26C9E5D6D35E}"/>
                </a:ext>
              </a:extLst>
            </p:cNvPr>
            <p:cNvSpPr/>
            <p:nvPr/>
          </p:nvSpPr>
          <p:spPr>
            <a:xfrm>
              <a:off x="351353" y="2190908"/>
              <a:ext cx="1432874"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Employee_ID</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43997CF2-08F4-824A-7B40-49912984038C}"/>
                </a:ext>
              </a:extLst>
            </p:cNvPr>
            <p:cNvSpPr/>
            <p:nvPr/>
          </p:nvSpPr>
          <p:spPr>
            <a:xfrm>
              <a:off x="1784226" y="2190907"/>
              <a:ext cx="1564851"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Employee_Name</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5334293E-CCBB-1A77-B620-037ABCFB17EB}"/>
                </a:ext>
              </a:extLst>
            </p:cNvPr>
            <p:cNvSpPr/>
            <p:nvPr/>
          </p:nvSpPr>
          <p:spPr>
            <a:xfrm>
              <a:off x="3280754" y="2190907"/>
              <a:ext cx="1770655" cy="52291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Employee_Address</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8B206741-3936-D1B6-B8C3-1BB835EAE667}"/>
                </a:ext>
              </a:extLst>
            </p:cNvPr>
            <p:cNvSpPr txBox="1"/>
            <p:nvPr/>
          </p:nvSpPr>
          <p:spPr>
            <a:xfrm>
              <a:off x="437831" y="1776128"/>
              <a:ext cx="1432874" cy="33321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CUSTOMER</a:t>
              </a:r>
              <a:endParaRPr lang="en-IN" sz="14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2E252638-2013-2EAB-C974-D26E0CDFC25A}"/>
                </a:ext>
              </a:extLst>
            </p:cNvPr>
            <p:cNvSpPr/>
            <p:nvPr/>
          </p:nvSpPr>
          <p:spPr>
            <a:xfrm>
              <a:off x="342936" y="3205519"/>
              <a:ext cx="1478124" cy="510531"/>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err="1">
                  <a:solidFill>
                    <a:sysClr val="windowText" lastClr="000000"/>
                  </a:solidFill>
                  <a:latin typeface="Arial" panose="020B0604020202020204" pitchFamily="34" charset="0"/>
                  <a:cs typeface="Arial" panose="020B0604020202020204" pitchFamily="34" charset="0"/>
                </a:rPr>
                <a:t>Employee_ID</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45293A1-21DB-0423-D56A-7816A6D89827}"/>
                </a:ext>
              </a:extLst>
            </p:cNvPr>
            <p:cNvSpPr/>
            <p:nvPr/>
          </p:nvSpPr>
          <p:spPr>
            <a:xfrm>
              <a:off x="1784226" y="3205518"/>
              <a:ext cx="1203198" cy="510531"/>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ysClr val="windowText" lastClr="000000"/>
                  </a:solidFill>
                  <a:latin typeface="Arial" panose="020B0604020202020204" pitchFamily="34" charset="0"/>
                  <a:cs typeface="Arial" panose="020B0604020202020204" pitchFamily="34" charset="0"/>
                </a:rPr>
                <a:t>Skill</a:t>
              </a:r>
              <a:endParaRPr lang="en-IN" sz="1400" u="sng" dirty="0">
                <a:solidFill>
                  <a:sysClr val="windowText" lastClr="000000"/>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22954263-F5DD-0084-0BEE-D35367574062}"/>
                </a:ext>
              </a:extLst>
            </p:cNvPr>
            <p:cNvSpPr txBox="1"/>
            <p:nvPr/>
          </p:nvSpPr>
          <p:spPr>
            <a:xfrm>
              <a:off x="437831" y="2834175"/>
              <a:ext cx="2279650" cy="33321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EMPLOYEE_SKILL</a:t>
              </a:r>
              <a:endParaRPr lang="en-IN" sz="1400" dirty="0">
                <a:latin typeface="Arial" panose="020B0604020202020204" pitchFamily="34" charset="0"/>
                <a:cs typeface="Arial" panose="020B0604020202020204" pitchFamily="34" charset="0"/>
              </a:endParaRPr>
            </a:p>
          </p:txBody>
        </p:sp>
      </p:grpSp>
      <p:sp>
        <p:nvSpPr>
          <p:cNvPr id="29" name="Text Box 7">
            <a:extLst>
              <a:ext uri="{FF2B5EF4-FFF2-40B4-BE49-F238E27FC236}">
                <a16:creationId xmlns:a16="http://schemas.microsoft.com/office/drawing/2014/main" id="{287EC94C-997A-F879-0FA5-447512E75AFF}"/>
              </a:ext>
            </a:extLst>
          </p:cNvPr>
          <p:cNvSpPr txBox="1">
            <a:spLocks noChangeArrowheads="1"/>
          </p:cNvSpPr>
          <p:nvPr/>
        </p:nvSpPr>
        <p:spPr bwMode="auto">
          <a:xfrm>
            <a:off x="683068" y="1540477"/>
            <a:ext cx="7430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200">
                <a:solidFill>
                  <a:srgbClr val="241E70"/>
                </a:solidFill>
                <a:latin typeface="Arial" charset="0"/>
                <a:ea typeface="Arial" charset="0"/>
                <a:cs typeface="Arial" charset="0"/>
              </a:defRPr>
            </a:lvl1pPr>
            <a:lvl2pPr marL="742950" indent="-285750" eaLnBrk="0" hangingPunct="0">
              <a:defRPr sz="1200">
                <a:solidFill>
                  <a:srgbClr val="241E70"/>
                </a:solidFill>
                <a:latin typeface="Arial" charset="0"/>
                <a:ea typeface="Arial" charset="0"/>
                <a:cs typeface="Arial" charset="0"/>
              </a:defRPr>
            </a:lvl2pPr>
            <a:lvl3pPr marL="1143000" indent="-228600" eaLnBrk="0" hangingPunct="0">
              <a:defRPr sz="1200">
                <a:solidFill>
                  <a:srgbClr val="241E70"/>
                </a:solidFill>
                <a:latin typeface="Arial" charset="0"/>
                <a:ea typeface="Arial" charset="0"/>
                <a:cs typeface="Arial" charset="0"/>
              </a:defRPr>
            </a:lvl3pPr>
            <a:lvl4pPr marL="1600200" indent="-228600" eaLnBrk="0" hangingPunct="0">
              <a:defRPr sz="1200">
                <a:solidFill>
                  <a:srgbClr val="241E70"/>
                </a:solidFill>
                <a:latin typeface="Arial" charset="0"/>
                <a:ea typeface="Arial" charset="0"/>
                <a:cs typeface="Arial" charset="0"/>
              </a:defRPr>
            </a:lvl4pPr>
            <a:lvl5pPr marL="2057400" indent="-228600" eaLnBrk="0" hangingPunct="0">
              <a:defRPr sz="1200">
                <a:solidFill>
                  <a:srgbClr val="241E70"/>
                </a:solidFill>
                <a:latin typeface="Arial" charset="0"/>
                <a:ea typeface="Arial" charset="0"/>
                <a:cs typeface="Arial" charset="0"/>
              </a:defRPr>
            </a:lvl5pPr>
            <a:lvl6pPr marL="25146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6pPr>
            <a:lvl7pPr marL="29718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7pPr>
            <a:lvl8pPr marL="34290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8pPr>
            <a:lvl9pPr marL="3886200" indent="-228600" algn="ctr" eaLnBrk="0" fontAlgn="base" hangingPunct="0">
              <a:spcBef>
                <a:spcPct val="15000"/>
              </a:spcBef>
              <a:spcAft>
                <a:spcPct val="0"/>
              </a:spcAft>
              <a:buFont typeface="Wingdings" charset="2"/>
              <a:defRPr sz="1200">
                <a:solidFill>
                  <a:srgbClr val="241E70"/>
                </a:solidFill>
                <a:latin typeface="Arial" charset="0"/>
                <a:ea typeface="Arial" charset="0"/>
                <a:cs typeface="Arial" charset="0"/>
              </a:defRPr>
            </a:lvl9pPr>
          </a:lstStyle>
          <a:p>
            <a:pPr algn="l" eaLnBrk="1" hangingPunct="1">
              <a:spcBef>
                <a:spcPct val="0"/>
              </a:spcBef>
              <a:buFontTx/>
              <a:buNone/>
            </a:pPr>
            <a:r>
              <a:rPr lang="en-US" altLang="x-none" sz="1800" b="1" dirty="0">
                <a:solidFill>
                  <a:schemeClr val="tx1"/>
                </a:solidFill>
                <a:latin typeface="Arial" panose="020B0604020202020204" pitchFamily="34" charset="0"/>
                <a:cs typeface="Arial" panose="020B0604020202020204" pitchFamily="34" charset="0"/>
              </a:rPr>
              <a:t>Multivalued attribute becomes a separate relation with foreign key</a:t>
            </a:r>
          </a:p>
        </p:txBody>
      </p:sp>
    </p:spTree>
    <p:extLst>
      <p:ext uri="{BB962C8B-B14F-4D97-AF65-F5344CB8AC3E}">
        <p14:creationId xmlns:p14="http://schemas.microsoft.com/office/powerpoint/2010/main" val="242431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DD49E01A-C47B-C103-0C2B-E6B98EC516BB}"/>
              </a:ext>
            </a:extLst>
          </p:cNvPr>
          <p:cNvCxnSpPr>
            <a:cxnSpLocks/>
            <a:endCxn id="9" idx="0"/>
          </p:cNvCxnSpPr>
          <p:nvPr/>
        </p:nvCxnSpPr>
        <p:spPr>
          <a:xfrm flipH="1">
            <a:off x="4102642" y="4756548"/>
            <a:ext cx="88607" cy="876540"/>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154816-EE6E-AC89-C0D9-8F68275482B3}"/>
              </a:ext>
            </a:extLst>
          </p:cNvPr>
          <p:cNvCxnSpPr>
            <a:cxnSpLocks/>
          </p:cNvCxnSpPr>
          <p:nvPr/>
        </p:nvCxnSpPr>
        <p:spPr>
          <a:xfrm>
            <a:off x="3200040" y="3152066"/>
            <a:ext cx="902602" cy="12015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A6842E-8733-0170-408D-59473E50D92C}"/>
              </a:ext>
            </a:extLst>
          </p:cNvPr>
          <p:cNvCxnSpPr>
            <a:cxnSpLocks/>
          </p:cNvCxnSpPr>
          <p:nvPr/>
        </p:nvCxnSpPr>
        <p:spPr>
          <a:xfrm flipH="1">
            <a:off x="4193648" y="3132808"/>
            <a:ext cx="1440847" cy="12015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A16CAC37-7A54-705B-65E9-642B443ACD0C}"/>
              </a:ext>
            </a:extLst>
          </p:cNvPr>
          <p:cNvSpPr>
            <a:spLocks noGrp="1"/>
          </p:cNvSpPr>
          <p:nvPr>
            <p:ph type="title" idx="4294967295"/>
          </p:nvPr>
        </p:nvSpPr>
        <p:spPr>
          <a:xfrm>
            <a:off x="931863" y="754063"/>
            <a:ext cx="11260137" cy="712787"/>
          </a:xfrm>
          <a:prstGeom prst="rect">
            <a:avLst/>
          </a:prstGeom>
        </p:spPr>
        <p:txBody>
          <a:bodyPr/>
          <a:lstStyle/>
          <a:p>
            <a:r>
              <a:rPr lang="en-US" sz="3200" b="1" dirty="0">
                <a:latin typeface="Arial" panose="020B0604020202020204" pitchFamily="34" charset="0"/>
                <a:cs typeface="Arial" panose="020B0604020202020204" pitchFamily="34" charset="0"/>
              </a:rPr>
              <a:t>Phases Involved in Database Design</a:t>
            </a:r>
            <a:endParaRPr lang="en-IN" sz="3200" b="1" dirty="0">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7F7B0B0F-CE22-787F-EA33-E503ED51D16E}"/>
              </a:ext>
            </a:extLst>
          </p:cNvPr>
          <p:cNvSpPr/>
          <p:nvPr/>
        </p:nvSpPr>
        <p:spPr>
          <a:xfrm>
            <a:off x="4502041" y="2758228"/>
            <a:ext cx="1994923" cy="715767"/>
          </a:xfrm>
          <a:prstGeom prst="flowChartAlternateProcess">
            <a:avLst/>
          </a:prstGeom>
          <a:solidFill>
            <a:schemeClr val="accent4"/>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Conceptual Design</a:t>
            </a:r>
          </a:p>
        </p:txBody>
      </p:sp>
      <p:sp>
        <p:nvSpPr>
          <p:cNvPr id="8" name="Flowchart: Alternate Process 7">
            <a:extLst>
              <a:ext uri="{FF2B5EF4-FFF2-40B4-BE49-F238E27FC236}">
                <a16:creationId xmlns:a16="http://schemas.microsoft.com/office/drawing/2014/main" id="{87BE0312-A841-D952-221D-608692B01717}"/>
              </a:ext>
            </a:extLst>
          </p:cNvPr>
          <p:cNvSpPr/>
          <p:nvPr/>
        </p:nvSpPr>
        <p:spPr>
          <a:xfrm>
            <a:off x="2876561" y="4413871"/>
            <a:ext cx="2532298" cy="556910"/>
          </a:xfrm>
          <a:prstGeom prst="flowChartAlternateProcess">
            <a:avLst/>
          </a:prstGeom>
          <a:solidFill>
            <a:schemeClr val="accent4"/>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Logical Design</a:t>
            </a:r>
          </a:p>
        </p:txBody>
      </p:sp>
      <p:sp>
        <p:nvSpPr>
          <p:cNvPr id="9" name="Flowchart: Alternate Process 8">
            <a:extLst>
              <a:ext uri="{FF2B5EF4-FFF2-40B4-BE49-F238E27FC236}">
                <a16:creationId xmlns:a16="http://schemas.microsoft.com/office/drawing/2014/main" id="{0BB95B40-4FBD-526E-3E2F-7486F61296E4}"/>
              </a:ext>
            </a:extLst>
          </p:cNvPr>
          <p:cNvSpPr/>
          <p:nvPr/>
        </p:nvSpPr>
        <p:spPr>
          <a:xfrm>
            <a:off x="2939473" y="5633088"/>
            <a:ext cx="2326337" cy="471063"/>
          </a:xfrm>
          <a:prstGeom prst="flowChartAlternateProcess">
            <a:avLst/>
          </a:prstGeom>
          <a:solidFill>
            <a:schemeClr val="accent4"/>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Physical Design</a:t>
            </a:r>
          </a:p>
        </p:txBody>
      </p:sp>
      <p:sp>
        <p:nvSpPr>
          <p:cNvPr id="13" name="TextBox 12">
            <a:extLst>
              <a:ext uri="{FF2B5EF4-FFF2-40B4-BE49-F238E27FC236}">
                <a16:creationId xmlns:a16="http://schemas.microsoft.com/office/drawing/2014/main" id="{009A8FDA-A1FD-BB70-0D6D-9A72EFC0F141}"/>
              </a:ext>
            </a:extLst>
          </p:cNvPr>
          <p:cNvSpPr txBox="1"/>
          <p:nvPr/>
        </p:nvSpPr>
        <p:spPr>
          <a:xfrm>
            <a:off x="5258331" y="2151349"/>
            <a:ext cx="289596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Data requirements</a:t>
            </a:r>
          </a:p>
        </p:txBody>
      </p:sp>
      <p:sp>
        <p:nvSpPr>
          <p:cNvPr id="14" name="TextBox 13">
            <a:extLst>
              <a:ext uri="{FF2B5EF4-FFF2-40B4-BE49-F238E27FC236}">
                <a16:creationId xmlns:a16="http://schemas.microsoft.com/office/drawing/2014/main" id="{CC4EE6E9-F23B-41D4-60EA-228F6A30FD11}"/>
              </a:ext>
            </a:extLst>
          </p:cNvPr>
          <p:cNvSpPr txBox="1"/>
          <p:nvPr/>
        </p:nvSpPr>
        <p:spPr>
          <a:xfrm>
            <a:off x="5863464" y="4586685"/>
            <a:ext cx="2441694"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Logical Schema</a:t>
            </a:r>
          </a:p>
          <a:p>
            <a:pPr algn="ctr"/>
            <a:r>
              <a:rPr lang="en-US" dirty="0">
                <a:latin typeface="Arial" panose="020B0604020202020204" pitchFamily="34" charset="0"/>
                <a:cs typeface="Arial" panose="020B0604020202020204" pitchFamily="34" charset="0"/>
              </a:rPr>
              <a:t>(low-level data model)</a:t>
            </a:r>
          </a:p>
        </p:txBody>
      </p:sp>
      <p:sp>
        <p:nvSpPr>
          <p:cNvPr id="15" name="Flowchart: Alternate Process 14">
            <a:extLst>
              <a:ext uri="{FF2B5EF4-FFF2-40B4-BE49-F238E27FC236}">
                <a16:creationId xmlns:a16="http://schemas.microsoft.com/office/drawing/2014/main" id="{77EC6C82-8193-ADAD-0186-C13AA5E311AE}"/>
              </a:ext>
            </a:extLst>
          </p:cNvPr>
          <p:cNvSpPr/>
          <p:nvPr/>
        </p:nvSpPr>
        <p:spPr>
          <a:xfrm>
            <a:off x="2041193" y="2794150"/>
            <a:ext cx="2229722" cy="641745"/>
          </a:xfrm>
          <a:prstGeom prst="flowChartAlternateProcess">
            <a:avLst/>
          </a:prstGeom>
          <a:solidFill>
            <a:schemeClr val="accent4"/>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9589" rIns="39589" rtlCol="0" anchor="ctr"/>
          <a:lstStyle/>
          <a:p>
            <a:pPr algn="ctr"/>
            <a:r>
              <a:rPr lang="en-US" dirty="0">
                <a:solidFill>
                  <a:schemeClr val="tx1"/>
                </a:solidFill>
                <a:latin typeface="Arial" panose="020B0604020202020204" pitchFamily="34" charset="0"/>
                <a:cs typeface="Arial" panose="020B0604020202020204" pitchFamily="34" charset="0"/>
              </a:rPr>
              <a:t>Functional Requirements</a:t>
            </a:r>
          </a:p>
        </p:txBody>
      </p:sp>
      <p:cxnSp>
        <p:nvCxnSpPr>
          <p:cNvPr id="10" name="Straight Arrow Connector 9">
            <a:extLst>
              <a:ext uri="{FF2B5EF4-FFF2-40B4-BE49-F238E27FC236}">
                <a16:creationId xmlns:a16="http://schemas.microsoft.com/office/drawing/2014/main" id="{98A20817-F9E2-AF98-CDE7-89D9EF7FB66F}"/>
              </a:ext>
            </a:extLst>
          </p:cNvPr>
          <p:cNvCxnSpPr>
            <a:cxnSpLocks/>
            <a:stCxn id="21" idx="4"/>
          </p:cNvCxnSpPr>
          <p:nvPr/>
        </p:nvCxnSpPr>
        <p:spPr>
          <a:xfrm>
            <a:off x="4676007" y="2105263"/>
            <a:ext cx="1050557" cy="5692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939FA1-3B40-757D-05CD-C8921B1A60FE}"/>
              </a:ext>
            </a:extLst>
          </p:cNvPr>
          <p:cNvCxnSpPr>
            <a:cxnSpLocks/>
          </p:cNvCxnSpPr>
          <p:nvPr/>
        </p:nvCxnSpPr>
        <p:spPr>
          <a:xfrm flipH="1">
            <a:off x="3184041" y="1971784"/>
            <a:ext cx="1623025" cy="8267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35">
            <a:extLst>
              <a:ext uri="{FF2B5EF4-FFF2-40B4-BE49-F238E27FC236}">
                <a16:creationId xmlns:a16="http://schemas.microsoft.com/office/drawing/2014/main" id="{B681C83D-D657-EFEC-7503-4B98377E900C}"/>
              </a:ext>
            </a:extLst>
          </p:cNvPr>
          <p:cNvSpPr/>
          <p:nvPr/>
        </p:nvSpPr>
        <p:spPr>
          <a:xfrm>
            <a:off x="2769978" y="4365076"/>
            <a:ext cx="2745463" cy="6417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elvetica LT Std Cond" pitchFamily="34" charset="0"/>
              </a:rPr>
              <a:t> </a:t>
            </a:r>
          </a:p>
        </p:txBody>
      </p:sp>
      <p:sp>
        <p:nvSpPr>
          <p:cNvPr id="19" name="TextBox 18">
            <a:extLst>
              <a:ext uri="{FF2B5EF4-FFF2-40B4-BE49-F238E27FC236}">
                <a16:creationId xmlns:a16="http://schemas.microsoft.com/office/drawing/2014/main" id="{39BF2AC1-C07F-69C9-93DC-4A303AFF9D27}"/>
              </a:ext>
            </a:extLst>
          </p:cNvPr>
          <p:cNvSpPr txBox="1"/>
          <p:nvPr/>
        </p:nvSpPr>
        <p:spPr>
          <a:xfrm>
            <a:off x="6991099" y="2892360"/>
            <a:ext cx="2531462"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Conceptual Schema</a:t>
            </a:r>
          </a:p>
          <a:p>
            <a:pPr algn="ctr"/>
            <a:r>
              <a:rPr lang="en-US" dirty="0">
                <a:latin typeface="Arial" panose="020B0604020202020204" pitchFamily="34" charset="0"/>
                <a:cs typeface="Arial" panose="020B0604020202020204" pitchFamily="34" charset="0"/>
              </a:rPr>
              <a:t>(high-level data model)</a:t>
            </a:r>
          </a:p>
        </p:txBody>
      </p:sp>
      <p:sp>
        <p:nvSpPr>
          <p:cNvPr id="21" name="Parallelogram 20">
            <a:extLst>
              <a:ext uri="{FF2B5EF4-FFF2-40B4-BE49-F238E27FC236}">
                <a16:creationId xmlns:a16="http://schemas.microsoft.com/office/drawing/2014/main" id="{E3D8C6E0-7920-345A-AB1B-54173DBEAA81}"/>
              </a:ext>
            </a:extLst>
          </p:cNvPr>
          <p:cNvSpPr/>
          <p:nvPr/>
        </p:nvSpPr>
        <p:spPr>
          <a:xfrm>
            <a:off x="3228026" y="1568344"/>
            <a:ext cx="2895961" cy="536919"/>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Requirements Analysis</a:t>
            </a:r>
          </a:p>
        </p:txBody>
      </p:sp>
      <p:sp>
        <p:nvSpPr>
          <p:cNvPr id="3" name="TextBox 2">
            <a:extLst>
              <a:ext uri="{FF2B5EF4-FFF2-40B4-BE49-F238E27FC236}">
                <a16:creationId xmlns:a16="http://schemas.microsoft.com/office/drawing/2014/main" id="{126EB74B-4498-AF7A-9DBC-BEC6A3F91895}"/>
              </a:ext>
            </a:extLst>
          </p:cNvPr>
          <p:cNvSpPr txBox="1"/>
          <p:nvPr/>
        </p:nvSpPr>
        <p:spPr>
          <a:xfrm>
            <a:off x="5634495" y="5633088"/>
            <a:ext cx="6097772" cy="369332"/>
          </a:xfrm>
          <a:prstGeom prst="rect">
            <a:avLst/>
          </a:prstGeom>
          <a:noFill/>
        </p:spPr>
        <p:txBody>
          <a:bodyPr wrap="square">
            <a:spAutoFit/>
          </a:bodyPr>
          <a:lstStyle/>
          <a:p>
            <a:r>
              <a:rPr lang="en-IN" dirty="0"/>
              <a:t>Implementation (Storage, Performance).</a:t>
            </a:r>
          </a:p>
        </p:txBody>
      </p:sp>
    </p:spTree>
    <p:extLst>
      <p:ext uri="{BB962C8B-B14F-4D97-AF65-F5344CB8AC3E}">
        <p14:creationId xmlns:p14="http://schemas.microsoft.com/office/powerpoint/2010/main" val="220300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3" grpId="0"/>
      <p:bldP spid="14" grpId="0"/>
      <p:bldP spid="15" grpId="0" animBg="1"/>
      <p:bldP spid="18" grpId="0" animBg="1"/>
      <p:bldP spid="19" grpId="0"/>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D3E0624-F37F-9EC5-9808-11AF7C85F3DD}"/>
              </a:ext>
            </a:extLst>
          </p:cNvPr>
          <p:cNvSpPr/>
          <p:nvPr/>
        </p:nvSpPr>
        <p:spPr>
          <a:xfrm>
            <a:off x="1198304" y="1580114"/>
            <a:ext cx="8913365" cy="730414"/>
          </a:xfrm>
          <a:prstGeom prst="roundRect">
            <a:avLst>
              <a:gd name="adj" fmla="val 50000"/>
            </a:avLst>
          </a:prstGeom>
          <a:noFill/>
          <a:ln w="28575">
            <a:solidFill>
              <a:schemeClr val="accent2">
                <a:lumMod val="50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A customer can register to purchase an item. The customer will provide  bank account number and bank name ( the customer may have  multiple account no)</a:t>
            </a:r>
          </a:p>
        </p:txBody>
      </p:sp>
      <p:sp>
        <p:nvSpPr>
          <p:cNvPr id="6" name="Rectangle: Rounded Corners 5">
            <a:extLst>
              <a:ext uri="{FF2B5EF4-FFF2-40B4-BE49-F238E27FC236}">
                <a16:creationId xmlns:a16="http://schemas.microsoft.com/office/drawing/2014/main" id="{4661CCC5-4488-EC4E-EF60-4507A6C3E6E8}"/>
              </a:ext>
            </a:extLst>
          </p:cNvPr>
          <p:cNvSpPr/>
          <p:nvPr/>
        </p:nvSpPr>
        <p:spPr>
          <a:xfrm>
            <a:off x="1198303" y="2471365"/>
            <a:ext cx="8913365" cy="556862"/>
          </a:xfrm>
          <a:prstGeom prst="roundRect">
            <a:avLst>
              <a:gd name="adj" fmla="val 50000"/>
            </a:avLst>
          </a:prstGeom>
          <a:noFill/>
          <a:ln w="28575">
            <a:solidFill>
              <a:schemeClr val="accent2">
                <a:lumMod val="50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After registration, each customer will have unique customer Id, user id and password</a:t>
            </a:r>
          </a:p>
        </p:txBody>
      </p:sp>
      <p:sp>
        <p:nvSpPr>
          <p:cNvPr id="7" name="Rectangle: Rounded Corners 6">
            <a:extLst>
              <a:ext uri="{FF2B5EF4-FFF2-40B4-BE49-F238E27FC236}">
                <a16:creationId xmlns:a16="http://schemas.microsoft.com/office/drawing/2014/main" id="{94504F52-A9B0-8850-476D-E1FCED9345CF}"/>
              </a:ext>
            </a:extLst>
          </p:cNvPr>
          <p:cNvSpPr/>
          <p:nvPr/>
        </p:nvSpPr>
        <p:spPr>
          <a:xfrm>
            <a:off x="1198303" y="3189064"/>
            <a:ext cx="8913365" cy="730414"/>
          </a:xfrm>
          <a:prstGeom prst="roundRect">
            <a:avLst>
              <a:gd name="adj" fmla="val 50000"/>
            </a:avLst>
          </a:prstGeom>
          <a:noFill/>
          <a:ln w="28575">
            <a:solidFill>
              <a:schemeClr val="accent2">
                <a:lumMod val="50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Customer can purchase one or more items in different quantities. The  items can be of different classes based on their prices</a:t>
            </a:r>
          </a:p>
        </p:txBody>
      </p:sp>
      <p:sp>
        <p:nvSpPr>
          <p:cNvPr id="8" name="Rectangle: Rounded Corners 7">
            <a:extLst>
              <a:ext uri="{FF2B5EF4-FFF2-40B4-BE49-F238E27FC236}">
                <a16:creationId xmlns:a16="http://schemas.microsoft.com/office/drawing/2014/main" id="{5676A91F-6C6B-ECD4-0831-252FCF1271C6}"/>
              </a:ext>
            </a:extLst>
          </p:cNvPr>
          <p:cNvSpPr/>
          <p:nvPr/>
        </p:nvSpPr>
        <p:spPr>
          <a:xfrm>
            <a:off x="1198302" y="4101989"/>
            <a:ext cx="8913365" cy="730414"/>
          </a:xfrm>
          <a:prstGeom prst="roundRect">
            <a:avLst>
              <a:gd name="adj" fmla="val 50000"/>
            </a:avLst>
          </a:prstGeom>
          <a:noFill/>
          <a:ln w="28575">
            <a:solidFill>
              <a:schemeClr val="accent2">
                <a:lumMod val="50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Based on the quantity , price of item and  discount(if any) on the purchased items, the bill will be generated. A bank account number  is required  to settle the bill</a:t>
            </a:r>
          </a:p>
        </p:txBody>
      </p:sp>
      <p:sp>
        <p:nvSpPr>
          <p:cNvPr id="9" name="Rectangle: Rounded Corners 8">
            <a:extLst>
              <a:ext uri="{FF2B5EF4-FFF2-40B4-BE49-F238E27FC236}">
                <a16:creationId xmlns:a16="http://schemas.microsoft.com/office/drawing/2014/main" id="{44C0D526-8F2A-70A6-25F9-570B632A67CB}"/>
              </a:ext>
            </a:extLst>
          </p:cNvPr>
          <p:cNvSpPr/>
          <p:nvPr/>
        </p:nvSpPr>
        <p:spPr>
          <a:xfrm>
            <a:off x="1198301" y="4983388"/>
            <a:ext cx="8913365" cy="885755"/>
          </a:xfrm>
          <a:prstGeom prst="roundRect">
            <a:avLst>
              <a:gd name="adj" fmla="val 50000"/>
            </a:avLst>
          </a:prstGeom>
          <a:noFill/>
          <a:ln w="28575">
            <a:solidFill>
              <a:schemeClr val="accent2">
                <a:lumMod val="50000"/>
              </a:schemeClr>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
            <a:r>
              <a:rPr lang="en-US" dirty="0">
                <a:solidFill>
                  <a:schemeClr val="tx1"/>
                </a:solidFill>
                <a:latin typeface="Arial" panose="020B0604020202020204" pitchFamily="34" charset="0"/>
                <a:cs typeface="Arial" panose="020B0604020202020204" pitchFamily="34" charset="0"/>
              </a:rPr>
              <a:t>The application also mentions the information of suppliers who supply the items to the retail shop. The retail shop may give orders to supply the items based on some  statistics they maintain about different items</a:t>
            </a:r>
          </a:p>
        </p:txBody>
      </p:sp>
      <p:sp>
        <p:nvSpPr>
          <p:cNvPr id="10" name="Title 3">
            <a:extLst>
              <a:ext uri="{FF2B5EF4-FFF2-40B4-BE49-F238E27FC236}">
                <a16:creationId xmlns:a16="http://schemas.microsoft.com/office/drawing/2014/main" id="{0D7AC180-4616-528A-81A6-9BCAC5FDFF3B}"/>
              </a:ext>
            </a:extLst>
          </p:cNvPr>
          <p:cNvSpPr txBox="1">
            <a:spLocks/>
          </p:cNvSpPr>
          <p:nvPr/>
        </p:nvSpPr>
        <p:spPr>
          <a:xfrm>
            <a:off x="623888" y="762718"/>
            <a:ext cx="12642851"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Retail Application – Case Study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93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Folded Corner 5">
            <a:extLst>
              <a:ext uri="{FF2B5EF4-FFF2-40B4-BE49-F238E27FC236}">
                <a16:creationId xmlns:a16="http://schemas.microsoft.com/office/drawing/2014/main" id="{1E1C0417-9E37-65BE-304F-0B1122671C68}"/>
              </a:ext>
            </a:extLst>
          </p:cNvPr>
          <p:cNvSpPr/>
          <p:nvPr/>
        </p:nvSpPr>
        <p:spPr>
          <a:xfrm>
            <a:off x="1343769" y="1910183"/>
            <a:ext cx="4515494" cy="592494"/>
          </a:xfrm>
          <a:prstGeom prst="foldedCorner">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four strong entities in the ER Diagram of Online Retail Application</a:t>
            </a:r>
            <a:endParaRPr lang="en-US" dirty="0">
              <a:latin typeface="Arial" panose="020B0604020202020204" pitchFamily="34" charset="0"/>
              <a:ea typeface="Helvetica Light" charset="0"/>
              <a:cs typeface="Arial" panose="020B0604020202020204" pitchFamily="34" charset="0"/>
            </a:endParaRPr>
          </a:p>
        </p:txBody>
      </p:sp>
      <p:sp>
        <p:nvSpPr>
          <p:cNvPr id="11" name="Rectangle: Folded Corner 10">
            <a:extLst>
              <a:ext uri="{FF2B5EF4-FFF2-40B4-BE49-F238E27FC236}">
                <a16:creationId xmlns:a16="http://schemas.microsoft.com/office/drawing/2014/main" id="{D06A7417-7AFF-66F0-A0EF-E4D7BA9ED7FC}"/>
              </a:ext>
            </a:extLst>
          </p:cNvPr>
          <p:cNvSpPr/>
          <p:nvPr/>
        </p:nvSpPr>
        <p:spPr>
          <a:xfrm>
            <a:off x="1701425" y="2889755"/>
            <a:ext cx="1702173" cy="589003"/>
          </a:xfrm>
          <a:prstGeom prst="foldedCorner">
            <a:avLst>
              <a:gd name="adj" fmla="val 34446"/>
            </a:avLst>
          </a:prstGeom>
          <a:noFill/>
          <a:ln w="19050">
            <a:solidFill>
              <a:schemeClr val="accent2"/>
            </a:solidFill>
          </a:ln>
          <a:effectLst/>
        </p:spPr>
        <p:style>
          <a:lnRef idx="0">
            <a:schemeClr val="accent2"/>
          </a:lnRef>
          <a:fillRef idx="3">
            <a:schemeClr val="accent2"/>
          </a:fillRef>
          <a:effectRef idx="3">
            <a:schemeClr val="accent2"/>
          </a:effectRef>
          <a:fontRef idx="minor">
            <a:schemeClr val="lt1"/>
          </a:fontRef>
        </p:style>
        <p:txBody>
          <a:bodyPr rtlCol="0" anchor="ctr"/>
          <a:lstStyle/>
          <a:p>
            <a:pPr indent="-97200">
              <a:defRPr/>
            </a:pPr>
            <a:endParaRPr lang="en-US" dirty="0">
              <a:latin typeface="Arial" panose="020B0604020202020204" pitchFamily="34" charset="0"/>
              <a:cs typeface="Arial" panose="020B0604020202020204" pitchFamily="34" charset="0"/>
            </a:endParaRPr>
          </a:p>
          <a:p>
            <a:pPr indent="-97200">
              <a:defRPr/>
            </a:pPr>
            <a:r>
              <a:rPr lang="en-US" dirty="0">
                <a:solidFill>
                  <a:sysClr val="windowText" lastClr="000000"/>
                </a:solidFill>
                <a:latin typeface="Arial" panose="020B0604020202020204" pitchFamily="34" charset="0"/>
                <a:cs typeface="Arial" panose="020B0604020202020204" pitchFamily="34" charset="0"/>
              </a:rPr>
              <a:t>Customer</a:t>
            </a:r>
          </a:p>
        </p:txBody>
      </p:sp>
      <p:sp>
        <p:nvSpPr>
          <p:cNvPr id="12" name="Rectangle: Folded Corner 11">
            <a:extLst>
              <a:ext uri="{FF2B5EF4-FFF2-40B4-BE49-F238E27FC236}">
                <a16:creationId xmlns:a16="http://schemas.microsoft.com/office/drawing/2014/main" id="{7EB4ACEA-6F57-5B24-7996-9801D17E002F}"/>
              </a:ext>
            </a:extLst>
          </p:cNvPr>
          <p:cNvSpPr/>
          <p:nvPr/>
        </p:nvSpPr>
        <p:spPr>
          <a:xfrm>
            <a:off x="1701426" y="3645040"/>
            <a:ext cx="1702172" cy="518207"/>
          </a:xfrm>
          <a:prstGeom prst="foldedCorner">
            <a:avLst>
              <a:gd name="adj" fmla="val 34446"/>
            </a:avLst>
          </a:prstGeom>
          <a:noFill/>
          <a:ln w="19050">
            <a:solidFill>
              <a:schemeClr val="accent2"/>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latin typeface="Arial" panose="020B0604020202020204" pitchFamily="34" charset="0"/>
              <a:ea typeface="Helvetica Light" charset="0"/>
              <a:cs typeface="Arial" panose="020B0604020202020204" pitchFamily="34" charset="0"/>
            </a:endParaRPr>
          </a:p>
          <a:p>
            <a:pPr indent="-97200">
              <a:defRPr/>
            </a:pPr>
            <a:r>
              <a:rPr lang="en-US" dirty="0">
                <a:solidFill>
                  <a:sysClr val="windowText" lastClr="000000"/>
                </a:solidFill>
                <a:latin typeface="Arial" panose="020B0604020202020204" pitchFamily="34" charset="0"/>
                <a:cs typeface="Arial" panose="020B0604020202020204" pitchFamily="34" charset="0"/>
              </a:rPr>
              <a:t> Item</a:t>
            </a:r>
          </a:p>
        </p:txBody>
      </p:sp>
      <p:sp>
        <p:nvSpPr>
          <p:cNvPr id="13" name="Rectangle: Folded Corner 12">
            <a:extLst>
              <a:ext uri="{FF2B5EF4-FFF2-40B4-BE49-F238E27FC236}">
                <a16:creationId xmlns:a16="http://schemas.microsoft.com/office/drawing/2014/main" id="{94232DB7-34EC-5486-F94F-902DAA1F705C}"/>
              </a:ext>
            </a:extLst>
          </p:cNvPr>
          <p:cNvSpPr/>
          <p:nvPr/>
        </p:nvSpPr>
        <p:spPr>
          <a:xfrm>
            <a:off x="1701425" y="4335370"/>
            <a:ext cx="1702172" cy="512010"/>
          </a:xfrm>
          <a:prstGeom prst="foldedCorner">
            <a:avLst>
              <a:gd name="adj" fmla="val 34446"/>
            </a:avLst>
          </a:prstGeom>
          <a:noFill/>
          <a:ln w="19050">
            <a:solidFill>
              <a:schemeClr val="accent2"/>
            </a:solidFill>
          </a:ln>
          <a:effectLst/>
        </p:spPr>
        <p:style>
          <a:lnRef idx="0">
            <a:schemeClr val="accent2"/>
          </a:lnRef>
          <a:fillRef idx="3">
            <a:schemeClr val="accent2"/>
          </a:fillRef>
          <a:effectRef idx="3">
            <a:schemeClr val="accent2"/>
          </a:effectRef>
          <a:fontRef idx="minor">
            <a:schemeClr val="lt1"/>
          </a:fontRef>
        </p:style>
        <p:txBody>
          <a:bodyPr rtlCol="0" anchor="ctr"/>
          <a:lstStyle/>
          <a:p>
            <a:pPr lvl="1">
              <a:defRPr/>
            </a:pPr>
            <a:endParaRPr lang="en-US" dirty="0">
              <a:solidFill>
                <a:sysClr val="windowText" lastClr="000000"/>
              </a:solidFill>
              <a:latin typeface="Arial" panose="020B0604020202020204" pitchFamily="34" charset="0"/>
              <a:cs typeface="Arial" panose="020B0604020202020204" pitchFamily="34" charset="0"/>
            </a:endParaRPr>
          </a:p>
          <a:p>
            <a:pPr indent="-97200">
              <a:defRPr/>
            </a:pPr>
            <a:r>
              <a:rPr lang="en-US" dirty="0">
                <a:solidFill>
                  <a:sysClr val="windowText" lastClr="000000"/>
                </a:solidFill>
                <a:latin typeface="Arial" panose="020B0604020202020204" pitchFamily="34" charset="0"/>
                <a:cs typeface="Arial" panose="020B0604020202020204" pitchFamily="34" charset="0"/>
              </a:rPr>
              <a:t> Bill</a:t>
            </a:r>
          </a:p>
        </p:txBody>
      </p:sp>
      <p:sp>
        <p:nvSpPr>
          <p:cNvPr id="14" name="Rectangle: Folded Corner 13">
            <a:extLst>
              <a:ext uri="{FF2B5EF4-FFF2-40B4-BE49-F238E27FC236}">
                <a16:creationId xmlns:a16="http://schemas.microsoft.com/office/drawing/2014/main" id="{667BABC8-CC43-7004-79CD-399FEA69CEEA}"/>
              </a:ext>
            </a:extLst>
          </p:cNvPr>
          <p:cNvSpPr/>
          <p:nvPr/>
        </p:nvSpPr>
        <p:spPr>
          <a:xfrm>
            <a:off x="1701425" y="5019503"/>
            <a:ext cx="1702172" cy="512010"/>
          </a:xfrm>
          <a:prstGeom prst="foldedCorner">
            <a:avLst>
              <a:gd name="adj" fmla="val 34446"/>
            </a:avLst>
          </a:prstGeom>
          <a:noFill/>
          <a:ln w="19050">
            <a:solidFill>
              <a:schemeClr val="accent2"/>
            </a:solidFill>
          </a:ln>
          <a:effectLst/>
        </p:spPr>
        <p:style>
          <a:lnRef idx="0">
            <a:schemeClr val="accent2"/>
          </a:lnRef>
          <a:fillRef idx="3">
            <a:schemeClr val="accent2"/>
          </a:fillRef>
          <a:effectRef idx="3">
            <a:schemeClr val="accent2"/>
          </a:effectRef>
          <a:fontRef idx="minor">
            <a:schemeClr val="lt1"/>
          </a:fontRef>
        </p:style>
        <p:txBody>
          <a:bodyPr rtlCol="0" anchor="ctr"/>
          <a:lstStyle/>
          <a:p>
            <a:pPr lvl="1">
              <a:defRPr/>
            </a:pPr>
            <a:endParaRPr lang="en-US" dirty="0">
              <a:solidFill>
                <a:sysClr val="windowText" lastClr="000000"/>
              </a:solidFill>
              <a:latin typeface="Arial" panose="020B0604020202020204" pitchFamily="34" charset="0"/>
              <a:cs typeface="Arial" panose="020B0604020202020204" pitchFamily="34" charset="0"/>
            </a:endParaRPr>
          </a:p>
          <a:p>
            <a:pPr indent="-97200">
              <a:defRPr/>
            </a:pPr>
            <a:r>
              <a:rPr lang="en-US" dirty="0">
                <a:solidFill>
                  <a:sysClr val="windowText" lastClr="000000"/>
                </a:solidFill>
                <a:latin typeface="Arial" panose="020B0604020202020204" pitchFamily="34" charset="0"/>
                <a:cs typeface="Arial" panose="020B0604020202020204" pitchFamily="34" charset="0"/>
              </a:rPr>
              <a:t> Supplier</a:t>
            </a:r>
          </a:p>
        </p:txBody>
      </p:sp>
      <p:sp>
        <p:nvSpPr>
          <p:cNvPr id="15" name="Rectangle: Folded Corner 14">
            <a:extLst>
              <a:ext uri="{FF2B5EF4-FFF2-40B4-BE49-F238E27FC236}">
                <a16:creationId xmlns:a16="http://schemas.microsoft.com/office/drawing/2014/main" id="{E43347C2-9791-3CF3-2383-27E1C125937A}"/>
              </a:ext>
            </a:extLst>
          </p:cNvPr>
          <p:cNvSpPr/>
          <p:nvPr/>
        </p:nvSpPr>
        <p:spPr>
          <a:xfrm>
            <a:off x="6234960" y="1953466"/>
            <a:ext cx="3404340" cy="358208"/>
          </a:xfrm>
          <a:prstGeom prst="foldedCorner">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One binary 1:N relationship</a:t>
            </a:r>
          </a:p>
        </p:txBody>
      </p:sp>
      <p:sp>
        <p:nvSpPr>
          <p:cNvPr id="16" name="Rectangle: Folded Corner 15">
            <a:extLst>
              <a:ext uri="{FF2B5EF4-FFF2-40B4-BE49-F238E27FC236}">
                <a16:creationId xmlns:a16="http://schemas.microsoft.com/office/drawing/2014/main" id="{7F096986-DCFD-ACAF-0D50-17B3B2647E30}"/>
              </a:ext>
            </a:extLst>
          </p:cNvPr>
          <p:cNvSpPr/>
          <p:nvPr/>
        </p:nvSpPr>
        <p:spPr>
          <a:xfrm>
            <a:off x="7480286" y="2443321"/>
            <a:ext cx="1511314" cy="272367"/>
          </a:xfrm>
          <a:prstGeom prst="foldedCorner">
            <a:avLst>
              <a:gd name="adj" fmla="val 34446"/>
            </a:avLst>
          </a:prstGeom>
          <a:noFill/>
          <a:ln w="19050">
            <a:solidFill>
              <a:schemeClr val="accent2"/>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latin typeface="Arial" panose="020B0604020202020204" pitchFamily="34" charset="0"/>
              <a:ea typeface="Helvetica Light" charset="0"/>
              <a:cs typeface="Arial" panose="020B0604020202020204" pitchFamily="34" charset="0"/>
            </a:endParaRPr>
          </a:p>
          <a:p>
            <a:pPr indent="-97200">
              <a:defRPr/>
            </a:pPr>
            <a:r>
              <a:rPr lang="en-US" dirty="0">
                <a:solidFill>
                  <a:sysClr val="windowText" lastClr="000000"/>
                </a:solidFill>
                <a:latin typeface="Arial" panose="020B0604020202020204" pitchFamily="34" charset="0"/>
                <a:cs typeface="Arial" panose="020B0604020202020204" pitchFamily="34" charset="0"/>
              </a:rPr>
              <a:t>Pays</a:t>
            </a:r>
          </a:p>
          <a:p>
            <a:pPr indent="-97200">
              <a:defRPr/>
            </a:pPr>
            <a:endParaRPr lang="en-US" dirty="0">
              <a:solidFill>
                <a:sysClr val="windowText" lastClr="000000"/>
              </a:solidFill>
              <a:latin typeface="Arial" panose="020B0604020202020204" pitchFamily="34" charset="0"/>
              <a:cs typeface="Arial" panose="020B0604020202020204" pitchFamily="34" charset="0"/>
            </a:endParaRPr>
          </a:p>
        </p:txBody>
      </p:sp>
      <p:sp>
        <p:nvSpPr>
          <p:cNvPr id="17" name="Rectangle: Folded Corner 16">
            <a:extLst>
              <a:ext uri="{FF2B5EF4-FFF2-40B4-BE49-F238E27FC236}">
                <a16:creationId xmlns:a16="http://schemas.microsoft.com/office/drawing/2014/main" id="{605FE971-586D-662F-EA41-82CFB15E6615}"/>
              </a:ext>
            </a:extLst>
          </p:cNvPr>
          <p:cNvSpPr/>
          <p:nvPr/>
        </p:nvSpPr>
        <p:spPr>
          <a:xfrm>
            <a:off x="6234960" y="3056691"/>
            <a:ext cx="3404340" cy="358208"/>
          </a:xfrm>
          <a:prstGeom prst="foldedCorner">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a:p>
            <a:pPr marL="0" lvl="1">
              <a:defRPr/>
            </a:pPr>
            <a:r>
              <a:rPr lang="en-US" dirty="0">
                <a:latin typeface="Arial" panose="020B0604020202020204" pitchFamily="34" charset="0"/>
                <a:cs typeface="Arial" panose="020B0604020202020204" pitchFamily="34" charset="0"/>
              </a:rPr>
              <a:t>One binary M:N relationship</a:t>
            </a:r>
          </a:p>
        </p:txBody>
      </p:sp>
      <p:sp>
        <p:nvSpPr>
          <p:cNvPr id="18" name="Rectangle: Folded Corner 17">
            <a:extLst>
              <a:ext uri="{FF2B5EF4-FFF2-40B4-BE49-F238E27FC236}">
                <a16:creationId xmlns:a16="http://schemas.microsoft.com/office/drawing/2014/main" id="{A9379C77-EB88-959B-35A1-EF9940BA69A8}"/>
              </a:ext>
            </a:extLst>
          </p:cNvPr>
          <p:cNvSpPr/>
          <p:nvPr/>
        </p:nvSpPr>
        <p:spPr>
          <a:xfrm>
            <a:off x="7449647" y="3668443"/>
            <a:ext cx="1702172" cy="358208"/>
          </a:xfrm>
          <a:prstGeom prst="foldedCorner">
            <a:avLst>
              <a:gd name="adj" fmla="val 34446"/>
            </a:avLst>
          </a:prstGeom>
          <a:noFill/>
          <a:ln w="19050">
            <a:solidFill>
              <a:schemeClr val="accent2"/>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latin typeface="Arial" panose="020B0604020202020204" pitchFamily="34" charset="0"/>
              <a:ea typeface="Helvetica Light" charset="0"/>
              <a:cs typeface="Arial" panose="020B0604020202020204" pitchFamily="34" charset="0"/>
            </a:endParaRPr>
          </a:p>
          <a:p>
            <a:pPr indent="-97200">
              <a:defRPr/>
            </a:pPr>
            <a:r>
              <a:rPr lang="en-US" dirty="0">
                <a:solidFill>
                  <a:schemeClr val="tx1"/>
                </a:solidFill>
                <a:latin typeface="Arial" panose="020B0604020202020204" pitchFamily="34" charset="0"/>
                <a:cs typeface="Arial" panose="020B0604020202020204" pitchFamily="34" charset="0"/>
              </a:rPr>
              <a:t>Ordered To</a:t>
            </a:r>
          </a:p>
          <a:p>
            <a:pPr indent="-97200">
              <a:defRPr/>
            </a:pPr>
            <a:endParaRPr lang="en-US" dirty="0">
              <a:solidFill>
                <a:sysClr val="windowText" lastClr="000000"/>
              </a:solidFill>
              <a:latin typeface="Arial" panose="020B0604020202020204" pitchFamily="34" charset="0"/>
              <a:cs typeface="Arial" panose="020B0604020202020204" pitchFamily="34" charset="0"/>
            </a:endParaRPr>
          </a:p>
        </p:txBody>
      </p:sp>
      <p:sp>
        <p:nvSpPr>
          <p:cNvPr id="21" name="Title 3">
            <a:extLst>
              <a:ext uri="{FF2B5EF4-FFF2-40B4-BE49-F238E27FC236}">
                <a16:creationId xmlns:a16="http://schemas.microsoft.com/office/drawing/2014/main" id="{43D10CBA-C997-1A01-A5C8-71992F3840E0}"/>
              </a:ext>
            </a:extLst>
          </p:cNvPr>
          <p:cNvSpPr txBox="1">
            <a:spLocks/>
          </p:cNvSpPr>
          <p:nvPr/>
        </p:nvSpPr>
        <p:spPr>
          <a:xfrm>
            <a:off x="641348" y="758235"/>
            <a:ext cx="12642851"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Retail Application – Case Study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122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52B595B-947E-F2DA-4769-0A191E4C31F4}"/>
              </a:ext>
            </a:extLst>
          </p:cNvPr>
          <p:cNvSpPr/>
          <p:nvPr/>
        </p:nvSpPr>
        <p:spPr>
          <a:xfrm>
            <a:off x="1325224" y="1880164"/>
            <a:ext cx="8651997" cy="479307"/>
          </a:xfrm>
          <a:prstGeom prst="roundRect">
            <a:avLst/>
          </a:prstGeom>
          <a:solidFill>
            <a:srgbClr val="F39502"/>
          </a:solidFill>
          <a:ln>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ct val="0"/>
              </a:spcBef>
              <a:buNone/>
            </a:pPr>
            <a:r>
              <a:rPr lang="en-US" altLang="en-US" dirty="0">
                <a:solidFill>
                  <a:schemeClr val="tx1"/>
                </a:solidFill>
                <a:latin typeface="Arial" panose="020B0604020202020204" pitchFamily="34" charset="0"/>
                <a:ea typeface="+mj-ea"/>
                <a:cs typeface="Arial" panose="020B0604020202020204" pitchFamily="34" charset="0"/>
              </a:rPr>
              <a:t>customer(</a:t>
            </a:r>
            <a:r>
              <a:rPr lang="en-US" altLang="en-US" dirty="0" err="1">
                <a:solidFill>
                  <a:schemeClr val="tx1"/>
                </a:solidFill>
                <a:latin typeface="Arial" panose="020B0604020202020204" pitchFamily="34" charset="0"/>
                <a:ea typeface="+mj-ea"/>
                <a:cs typeface="Arial" panose="020B0604020202020204" pitchFamily="34" charset="0"/>
              </a:rPr>
              <a:t>customerId</a:t>
            </a:r>
            <a:r>
              <a:rPr lang="en-US" altLang="en-US" dirty="0">
                <a:solidFill>
                  <a:schemeClr val="tx1"/>
                </a:solidFill>
                <a:latin typeface="Arial" panose="020B0604020202020204" pitchFamily="34" charset="0"/>
                <a:ea typeface="+mj-ea"/>
                <a:cs typeface="Arial" panose="020B0604020202020204" pitchFamily="34" charset="0"/>
              </a:rPr>
              <a:t>, </a:t>
            </a:r>
            <a:r>
              <a:rPr lang="en-US" altLang="en-US" dirty="0" err="1">
                <a:solidFill>
                  <a:schemeClr val="tx1"/>
                </a:solidFill>
                <a:latin typeface="Arial" panose="020B0604020202020204" pitchFamily="34" charset="0"/>
                <a:ea typeface="+mj-ea"/>
                <a:cs typeface="Arial" panose="020B0604020202020204" pitchFamily="34" charset="0"/>
              </a:rPr>
              <a:t>customername</a:t>
            </a:r>
            <a:r>
              <a:rPr lang="en-US" altLang="en-US" dirty="0">
                <a:solidFill>
                  <a:schemeClr val="tx1"/>
                </a:solidFill>
                <a:latin typeface="Arial" panose="020B0604020202020204" pitchFamily="34" charset="0"/>
                <a:ea typeface="+mj-ea"/>
                <a:cs typeface="Arial" panose="020B0604020202020204" pitchFamily="34" charset="0"/>
              </a:rPr>
              <a:t>, </a:t>
            </a:r>
            <a:r>
              <a:rPr lang="en-US" altLang="en-US" dirty="0" err="1">
                <a:solidFill>
                  <a:schemeClr val="tx1"/>
                </a:solidFill>
                <a:latin typeface="Arial" panose="020B0604020202020204" pitchFamily="34" charset="0"/>
                <a:ea typeface="+mj-ea"/>
                <a:cs typeface="Arial" panose="020B0604020202020204" pitchFamily="34" charset="0"/>
              </a:rPr>
              <a:t>dateofregistration</a:t>
            </a:r>
            <a:r>
              <a:rPr lang="en-US" altLang="en-US" dirty="0">
                <a:solidFill>
                  <a:schemeClr val="tx1"/>
                </a:solidFill>
                <a:latin typeface="Arial" panose="020B0604020202020204" pitchFamily="34" charset="0"/>
                <a:ea typeface="+mj-ea"/>
                <a:cs typeface="Arial" panose="020B0604020202020204" pitchFamily="34" charset="0"/>
              </a:rPr>
              <a:t>, </a:t>
            </a:r>
            <a:r>
              <a:rPr lang="en-US" altLang="en-US" dirty="0" err="1">
                <a:solidFill>
                  <a:schemeClr val="tx1"/>
                </a:solidFill>
                <a:latin typeface="Arial" panose="020B0604020202020204" pitchFamily="34" charset="0"/>
                <a:ea typeface="+mj-ea"/>
                <a:cs typeface="Arial" panose="020B0604020202020204" pitchFamily="34" charset="0"/>
              </a:rPr>
              <a:t>userId</a:t>
            </a:r>
            <a:r>
              <a:rPr lang="en-US" altLang="en-US" dirty="0">
                <a:solidFill>
                  <a:schemeClr val="tx1"/>
                </a:solidFill>
                <a:latin typeface="Arial" panose="020B0604020202020204" pitchFamily="34" charset="0"/>
                <a:ea typeface="+mj-ea"/>
                <a:cs typeface="Arial" panose="020B0604020202020204" pitchFamily="34" charset="0"/>
              </a:rPr>
              <a:t>, password)</a:t>
            </a:r>
          </a:p>
        </p:txBody>
      </p:sp>
      <p:sp>
        <p:nvSpPr>
          <p:cNvPr id="16" name="Rectangle: Rounded Corners 15">
            <a:extLst>
              <a:ext uri="{FF2B5EF4-FFF2-40B4-BE49-F238E27FC236}">
                <a16:creationId xmlns:a16="http://schemas.microsoft.com/office/drawing/2014/main" id="{A042A59E-2309-9D85-A2FC-CD33D845E246}"/>
              </a:ext>
            </a:extLst>
          </p:cNvPr>
          <p:cNvSpPr/>
          <p:nvPr/>
        </p:nvSpPr>
        <p:spPr>
          <a:xfrm>
            <a:off x="1325224" y="2502344"/>
            <a:ext cx="3477975" cy="479307"/>
          </a:xfrm>
          <a:prstGeom prst="roundRect">
            <a:avLst/>
          </a:prstGeom>
          <a:solidFill>
            <a:srgbClr val="F39502"/>
          </a:solidFill>
          <a:ln>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ct val="0"/>
              </a:spcBef>
              <a:buNone/>
            </a:pPr>
            <a:r>
              <a:rPr lang="en-US" altLang="en-US" dirty="0" err="1">
                <a:solidFill>
                  <a:schemeClr val="tx1"/>
                </a:solidFill>
                <a:latin typeface="Arial" panose="020B0604020202020204" pitchFamily="34" charset="0"/>
                <a:ea typeface="+mj-ea"/>
                <a:cs typeface="Arial" panose="020B0604020202020204" pitchFamily="34" charset="0"/>
              </a:rPr>
              <a:t>bankInfo</a:t>
            </a:r>
            <a:r>
              <a:rPr lang="en-US" altLang="en-US" dirty="0">
                <a:solidFill>
                  <a:schemeClr val="tx1"/>
                </a:solidFill>
                <a:latin typeface="Arial" panose="020B0604020202020204" pitchFamily="34" charset="0"/>
                <a:ea typeface="+mj-ea"/>
                <a:cs typeface="Arial" panose="020B0604020202020204" pitchFamily="34" charset="0"/>
              </a:rPr>
              <a:t> (</a:t>
            </a:r>
            <a:r>
              <a:rPr lang="en-US" altLang="en-US" dirty="0" err="1">
                <a:solidFill>
                  <a:schemeClr val="tx1"/>
                </a:solidFill>
                <a:latin typeface="Arial" panose="020B0604020202020204" pitchFamily="34" charset="0"/>
                <a:ea typeface="+mj-ea"/>
                <a:cs typeface="Arial" panose="020B0604020202020204" pitchFamily="34" charset="0"/>
              </a:rPr>
              <a:t>customerId</a:t>
            </a:r>
            <a:r>
              <a:rPr lang="en-US" altLang="en-US" dirty="0">
                <a:solidFill>
                  <a:schemeClr val="tx1"/>
                </a:solidFill>
                <a:latin typeface="Arial" panose="020B0604020202020204" pitchFamily="34" charset="0"/>
                <a:ea typeface="+mj-ea"/>
                <a:cs typeface="Arial" panose="020B0604020202020204" pitchFamily="34" charset="0"/>
              </a:rPr>
              <a:t>, </a:t>
            </a:r>
            <a:r>
              <a:rPr lang="en-US" altLang="en-US" dirty="0" err="1">
                <a:solidFill>
                  <a:schemeClr val="tx1"/>
                </a:solidFill>
                <a:latin typeface="Arial" panose="020B0604020202020204" pitchFamily="34" charset="0"/>
                <a:ea typeface="+mj-ea"/>
                <a:cs typeface="Arial" panose="020B0604020202020204" pitchFamily="34" charset="0"/>
              </a:rPr>
              <a:t>accountNo</a:t>
            </a:r>
            <a:r>
              <a:rPr lang="en-US" altLang="en-US" dirty="0">
                <a:solidFill>
                  <a:schemeClr val="tx1"/>
                </a:solidFill>
                <a:latin typeface="Arial" panose="020B0604020202020204" pitchFamily="34" charset="0"/>
                <a:ea typeface="+mj-ea"/>
                <a:cs typeface="Arial" panose="020B0604020202020204" pitchFamily="34" charset="0"/>
              </a:rPr>
              <a:t>)</a:t>
            </a:r>
          </a:p>
        </p:txBody>
      </p:sp>
      <p:sp>
        <p:nvSpPr>
          <p:cNvPr id="17" name="Speech Bubble: Oval 16">
            <a:extLst>
              <a:ext uri="{FF2B5EF4-FFF2-40B4-BE49-F238E27FC236}">
                <a16:creationId xmlns:a16="http://schemas.microsoft.com/office/drawing/2014/main" id="{26E6B0EA-53A3-90C3-77C7-EA8AFCBDC1E3}"/>
              </a:ext>
            </a:extLst>
          </p:cNvPr>
          <p:cNvSpPr/>
          <p:nvPr/>
        </p:nvSpPr>
        <p:spPr>
          <a:xfrm>
            <a:off x="5651222" y="2656303"/>
            <a:ext cx="2458777" cy="1052095"/>
          </a:xfrm>
          <a:prstGeom prst="wedgeEllipseCallout">
            <a:avLst>
              <a:gd name="adj1" fmla="val -122139"/>
              <a:gd name="adj2" fmla="val -354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ysClr val="windowText" lastClr="000000"/>
                </a:solidFill>
                <a:latin typeface="Arial" panose="020B0604020202020204" pitchFamily="34" charset="0"/>
                <a:cs typeface="Arial" panose="020B0604020202020204" pitchFamily="34" charset="0"/>
              </a:rPr>
              <a:t>Account No is multi valued Attribute</a:t>
            </a:r>
          </a:p>
        </p:txBody>
      </p:sp>
      <p:sp>
        <p:nvSpPr>
          <p:cNvPr id="18" name="Rectangle: Diagonal Corners Rounded 17">
            <a:extLst>
              <a:ext uri="{FF2B5EF4-FFF2-40B4-BE49-F238E27FC236}">
                <a16:creationId xmlns:a16="http://schemas.microsoft.com/office/drawing/2014/main" id="{E8EABAA4-C86C-D1C6-FC2A-C8E99826C95B}"/>
              </a:ext>
            </a:extLst>
          </p:cNvPr>
          <p:cNvSpPr/>
          <p:nvPr/>
        </p:nvSpPr>
        <p:spPr>
          <a:xfrm>
            <a:off x="3002279" y="3804531"/>
            <a:ext cx="8129451" cy="529942"/>
          </a:xfrm>
          <a:prstGeom prst="round2DiagRect">
            <a:avLst/>
          </a:prstGeom>
          <a:noFill/>
          <a:ln w="19050">
            <a:solidFill>
              <a:srgbClr val="F395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b="1" dirty="0" err="1">
                <a:solidFill>
                  <a:schemeClr val="tx1"/>
                </a:solidFill>
                <a:latin typeface="Arial" panose="020B0604020202020204" pitchFamily="34" charset="0"/>
                <a:ea typeface="Helvetica Light" charset="0"/>
                <a:cs typeface="Arial" panose="020B0604020202020204" pitchFamily="34" charset="0"/>
              </a:rPr>
              <a:t>customerId</a:t>
            </a:r>
            <a:r>
              <a:rPr lang="en-US" altLang="en-US" dirty="0">
                <a:solidFill>
                  <a:schemeClr val="tx1"/>
                </a:solidFill>
                <a:latin typeface="Arial" panose="020B0604020202020204" pitchFamily="34" charset="0"/>
                <a:ea typeface="Helvetica Light" charset="0"/>
                <a:cs typeface="Arial" panose="020B0604020202020204" pitchFamily="34" charset="0"/>
              </a:rPr>
              <a:t> is the Primary key of the customer relation</a:t>
            </a:r>
          </a:p>
        </p:txBody>
      </p:sp>
      <p:sp>
        <p:nvSpPr>
          <p:cNvPr id="19" name="Rectangle: Diagonal Corners Rounded 18">
            <a:extLst>
              <a:ext uri="{FF2B5EF4-FFF2-40B4-BE49-F238E27FC236}">
                <a16:creationId xmlns:a16="http://schemas.microsoft.com/office/drawing/2014/main" id="{AAB8471B-3848-511B-6E71-60573C8ECB7A}"/>
              </a:ext>
            </a:extLst>
          </p:cNvPr>
          <p:cNvSpPr/>
          <p:nvPr/>
        </p:nvSpPr>
        <p:spPr>
          <a:xfrm>
            <a:off x="3002277" y="4477346"/>
            <a:ext cx="8129453" cy="529941"/>
          </a:xfrm>
          <a:prstGeom prst="round2DiagRect">
            <a:avLst/>
          </a:prstGeom>
          <a:noFill/>
          <a:ln w="19050">
            <a:solidFill>
              <a:srgbClr val="F395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b="1" dirty="0">
                <a:solidFill>
                  <a:schemeClr val="tx1"/>
                </a:solidFill>
                <a:latin typeface="Arial" panose="020B0604020202020204" pitchFamily="34" charset="0"/>
                <a:ea typeface="Helvetica Light" charset="0"/>
                <a:cs typeface="Arial" panose="020B0604020202020204" pitchFamily="34" charset="0"/>
              </a:rPr>
              <a:t>(</a:t>
            </a:r>
            <a:r>
              <a:rPr lang="en-US" altLang="en-US" b="1" dirty="0" err="1">
                <a:solidFill>
                  <a:schemeClr val="tx1"/>
                </a:solidFill>
                <a:latin typeface="Arial" panose="020B0604020202020204" pitchFamily="34" charset="0"/>
                <a:ea typeface="Helvetica Light" charset="0"/>
                <a:cs typeface="Arial" panose="020B0604020202020204" pitchFamily="34" charset="0"/>
              </a:rPr>
              <a:t>customerId,accountNo</a:t>
            </a:r>
            <a:r>
              <a:rPr lang="en-US" altLang="en-US" b="1" dirty="0">
                <a:solidFill>
                  <a:schemeClr val="tx1"/>
                </a:solidFill>
                <a:latin typeface="Arial" panose="020B0604020202020204" pitchFamily="34" charset="0"/>
                <a:ea typeface="Helvetica Light" charset="0"/>
                <a:cs typeface="Arial" panose="020B0604020202020204" pitchFamily="34" charset="0"/>
              </a:rPr>
              <a:t>)  </a:t>
            </a:r>
            <a:r>
              <a:rPr lang="en-US" altLang="en-US" dirty="0">
                <a:solidFill>
                  <a:schemeClr val="tx1"/>
                </a:solidFill>
                <a:latin typeface="Arial" panose="020B0604020202020204" pitchFamily="34" charset="0"/>
                <a:ea typeface="Helvetica Light" charset="0"/>
                <a:cs typeface="Arial" panose="020B0604020202020204" pitchFamily="34" charset="0"/>
              </a:rPr>
              <a:t>is the primary key of </a:t>
            </a:r>
            <a:r>
              <a:rPr lang="en-US" altLang="en-US" dirty="0" err="1">
                <a:solidFill>
                  <a:schemeClr val="tx1"/>
                </a:solidFill>
                <a:latin typeface="Arial" panose="020B0604020202020204" pitchFamily="34" charset="0"/>
                <a:ea typeface="Helvetica Light" charset="0"/>
                <a:cs typeface="Arial" panose="020B0604020202020204" pitchFamily="34" charset="0"/>
              </a:rPr>
              <a:t>bankInfo</a:t>
            </a:r>
            <a:r>
              <a:rPr lang="en-US" altLang="en-US" dirty="0">
                <a:solidFill>
                  <a:schemeClr val="tx1"/>
                </a:solidFill>
                <a:latin typeface="Arial" panose="020B0604020202020204" pitchFamily="34" charset="0"/>
                <a:ea typeface="Helvetica Light" charset="0"/>
                <a:cs typeface="Arial" panose="020B0604020202020204" pitchFamily="34" charset="0"/>
              </a:rPr>
              <a:t> relation</a:t>
            </a:r>
          </a:p>
        </p:txBody>
      </p:sp>
      <p:sp>
        <p:nvSpPr>
          <p:cNvPr id="20" name="Rectangle: Diagonal Corners Rounded 19">
            <a:extLst>
              <a:ext uri="{FF2B5EF4-FFF2-40B4-BE49-F238E27FC236}">
                <a16:creationId xmlns:a16="http://schemas.microsoft.com/office/drawing/2014/main" id="{8016FC72-F521-9CD1-BB63-4E0E1B15D1C2}"/>
              </a:ext>
            </a:extLst>
          </p:cNvPr>
          <p:cNvSpPr/>
          <p:nvPr/>
        </p:nvSpPr>
        <p:spPr>
          <a:xfrm>
            <a:off x="3002277" y="5150160"/>
            <a:ext cx="8129453" cy="713215"/>
          </a:xfrm>
          <a:prstGeom prst="round2DiagRect">
            <a:avLst/>
          </a:prstGeom>
          <a:noFill/>
          <a:ln w="19050">
            <a:solidFill>
              <a:srgbClr val="F395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err="1">
                <a:solidFill>
                  <a:schemeClr val="tx1"/>
                </a:solidFill>
                <a:latin typeface="Arial" panose="020B0604020202020204" pitchFamily="34" charset="0"/>
                <a:ea typeface="Helvetica Light" charset="0"/>
                <a:cs typeface="Arial" panose="020B0604020202020204" pitchFamily="34" charset="0"/>
              </a:rPr>
              <a:t>customerId</a:t>
            </a:r>
            <a:r>
              <a:rPr lang="en-US" altLang="en-US" dirty="0">
                <a:solidFill>
                  <a:schemeClr val="tx1"/>
                </a:solidFill>
                <a:latin typeface="Arial" panose="020B0604020202020204" pitchFamily="34" charset="0"/>
                <a:ea typeface="Helvetica Light" charset="0"/>
                <a:cs typeface="Arial" panose="020B0604020202020204" pitchFamily="34" charset="0"/>
              </a:rPr>
              <a:t> of </a:t>
            </a:r>
            <a:r>
              <a:rPr lang="en-US" altLang="en-US" dirty="0" err="1">
                <a:solidFill>
                  <a:schemeClr val="tx1"/>
                </a:solidFill>
                <a:latin typeface="Arial" panose="020B0604020202020204" pitchFamily="34" charset="0"/>
                <a:ea typeface="Helvetica Light" charset="0"/>
                <a:cs typeface="Arial" panose="020B0604020202020204" pitchFamily="34" charset="0"/>
              </a:rPr>
              <a:t>bankInfo</a:t>
            </a:r>
            <a:r>
              <a:rPr lang="en-US" altLang="en-US" dirty="0">
                <a:solidFill>
                  <a:schemeClr val="tx1"/>
                </a:solidFill>
                <a:latin typeface="Arial" panose="020B0604020202020204" pitchFamily="34" charset="0"/>
                <a:ea typeface="Helvetica Light" charset="0"/>
                <a:cs typeface="Arial" panose="020B0604020202020204" pitchFamily="34" charset="0"/>
              </a:rPr>
              <a:t> relation is foreign key and refers to </a:t>
            </a:r>
            <a:r>
              <a:rPr lang="en-US" altLang="en-US" dirty="0" err="1">
                <a:solidFill>
                  <a:schemeClr val="tx1"/>
                </a:solidFill>
                <a:latin typeface="Arial" panose="020B0604020202020204" pitchFamily="34" charset="0"/>
                <a:ea typeface="Helvetica Light" charset="0"/>
                <a:cs typeface="Arial" panose="020B0604020202020204" pitchFamily="34" charset="0"/>
              </a:rPr>
              <a:t>customerId</a:t>
            </a:r>
            <a:r>
              <a:rPr lang="en-US" altLang="en-US" dirty="0">
                <a:solidFill>
                  <a:schemeClr val="tx1"/>
                </a:solidFill>
                <a:latin typeface="Arial" panose="020B0604020202020204" pitchFamily="34" charset="0"/>
                <a:ea typeface="Helvetica Light" charset="0"/>
                <a:cs typeface="Arial" panose="020B0604020202020204" pitchFamily="34" charset="0"/>
              </a:rPr>
              <a:t> attribute of  customer relation</a:t>
            </a:r>
          </a:p>
        </p:txBody>
      </p:sp>
      <p:sp>
        <p:nvSpPr>
          <p:cNvPr id="9" name="Title 3">
            <a:extLst>
              <a:ext uri="{FF2B5EF4-FFF2-40B4-BE49-F238E27FC236}">
                <a16:creationId xmlns:a16="http://schemas.microsoft.com/office/drawing/2014/main" id="{7F8A3137-1B47-6FC3-121C-391D797F66CF}"/>
              </a:ext>
            </a:extLst>
          </p:cNvPr>
          <p:cNvSpPr txBox="1">
            <a:spLocks/>
          </p:cNvSpPr>
          <p:nvPr/>
        </p:nvSpPr>
        <p:spPr>
          <a:xfrm>
            <a:off x="623888" y="759686"/>
            <a:ext cx="12642851"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Retail Application – Case Study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71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P spid="19" grpId="0" animBg="1"/>
      <p:bldP spid="20"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EB7C856-D387-70AC-79DE-0CFD2F9703A1}"/>
              </a:ext>
            </a:extLst>
          </p:cNvPr>
          <p:cNvGrpSpPr/>
          <p:nvPr/>
        </p:nvGrpSpPr>
        <p:grpSpPr>
          <a:xfrm>
            <a:off x="979935" y="2416199"/>
            <a:ext cx="9531986" cy="522026"/>
            <a:chOff x="2016806" y="3016666"/>
            <a:chExt cx="9531986" cy="522026"/>
          </a:xfrm>
        </p:grpSpPr>
        <p:sp>
          <p:nvSpPr>
            <p:cNvPr id="5" name="Rectangle: Rounded Corners 4">
              <a:extLst>
                <a:ext uri="{FF2B5EF4-FFF2-40B4-BE49-F238E27FC236}">
                  <a16:creationId xmlns:a16="http://schemas.microsoft.com/office/drawing/2014/main" id="{EB9BD843-5CB7-C74C-2582-453C69D17BA2}"/>
                </a:ext>
              </a:extLst>
            </p:cNvPr>
            <p:cNvSpPr/>
            <p:nvPr/>
          </p:nvSpPr>
          <p:spPr>
            <a:xfrm>
              <a:off x="2016806" y="3033756"/>
              <a:ext cx="9154665" cy="495594"/>
            </a:xfrm>
            <a:prstGeom prst="roundRect">
              <a:avLst>
                <a:gd name="adj" fmla="val 18685"/>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E866FC06-4F6A-D5B7-C340-C894B7D5560D}"/>
                </a:ext>
              </a:extLst>
            </p:cNvPr>
            <p:cNvSpPr/>
            <p:nvPr/>
          </p:nvSpPr>
          <p:spPr>
            <a:xfrm>
              <a:off x="2016806" y="3016666"/>
              <a:ext cx="264920" cy="522026"/>
            </a:xfrm>
            <a:prstGeom prst="roundRect">
              <a:avLst>
                <a:gd name="adj" fmla="val 2291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6A5EEAA-9E9E-5429-A525-B45A9391D05D}"/>
                </a:ext>
              </a:extLst>
            </p:cNvPr>
            <p:cNvSpPr txBox="1"/>
            <p:nvPr/>
          </p:nvSpPr>
          <p:spPr>
            <a:xfrm>
              <a:off x="2281726" y="3100761"/>
              <a:ext cx="9267066" cy="369332"/>
            </a:xfrm>
            <a:prstGeom prst="rect">
              <a:avLst/>
            </a:prstGeom>
            <a:noFill/>
          </p:spPr>
          <p:txBody>
            <a:bodyPr wrap="square">
              <a:spAutoFit/>
            </a:bodyPr>
            <a:lstStyle/>
            <a:p>
              <a:pPr marL="0" indent="0">
                <a:spcBef>
                  <a:spcPct val="0"/>
                </a:spcBef>
                <a:buNone/>
              </a:pPr>
              <a:r>
                <a:rPr lang="en-US" altLang="en-US" b="1" dirty="0" err="1">
                  <a:latin typeface="Arial" panose="020B0604020202020204" pitchFamily="34" charset="0"/>
                  <a:ea typeface="+mj-ea"/>
                  <a:cs typeface="Arial" panose="020B0604020202020204" pitchFamily="34" charset="0"/>
                </a:rPr>
                <a:t>itemordered</a:t>
              </a:r>
              <a:r>
                <a:rPr lang="en-US" altLang="en-US" b="1" dirty="0">
                  <a:latin typeface="Arial" panose="020B0604020202020204" pitchFamily="34" charset="0"/>
                  <a:ea typeface="+mj-ea"/>
                  <a:cs typeface="Arial" panose="020B0604020202020204" pitchFamily="34" charset="0"/>
                </a:rPr>
                <a:t>(itemid,supplierid,qtyordered,deliverystatus,orderdate,deliverydate)</a:t>
              </a:r>
            </a:p>
          </p:txBody>
        </p:sp>
      </p:grpSp>
      <p:grpSp>
        <p:nvGrpSpPr>
          <p:cNvPr id="10" name="Group 9">
            <a:extLst>
              <a:ext uri="{FF2B5EF4-FFF2-40B4-BE49-F238E27FC236}">
                <a16:creationId xmlns:a16="http://schemas.microsoft.com/office/drawing/2014/main" id="{E31FA447-1D04-A800-D422-3F42C12310AE}"/>
              </a:ext>
            </a:extLst>
          </p:cNvPr>
          <p:cNvGrpSpPr/>
          <p:nvPr/>
        </p:nvGrpSpPr>
        <p:grpSpPr>
          <a:xfrm>
            <a:off x="979935" y="1673552"/>
            <a:ext cx="7960865" cy="522026"/>
            <a:chOff x="2016806" y="3016666"/>
            <a:chExt cx="7960865" cy="522026"/>
          </a:xfrm>
        </p:grpSpPr>
        <p:sp>
          <p:nvSpPr>
            <p:cNvPr id="11" name="Rectangle: Rounded Corners 10">
              <a:extLst>
                <a:ext uri="{FF2B5EF4-FFF2-40B4-BE49-F238E27FC236}">
                  <a16:creationId xmlns:a16="http://schemas.microsoft.com/office/drawing/2014/main" id="{B6C5A456-1661-FA5B-8BDD-4B31E12C6F37}"/>
                </a:ext>
              </a:extLst>
            </p:cNvPr>
            <p:cNvSpPr/>
            <p:nvPr/>
          </p:nvSpPr>
          <p:spPr>
            <a:xfrm>
              <a:off x="2016807" y="3033756"/>
              <a:ext cx="7960864" cy="495594"/>
            </a:xfrm>
            <a:prstGeom prst="roundRect">
              <a:avLst>
                <a:gd name="adj" fmla="val 18685"/>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900F1A9-E4A9-907C-6AE3-74AADE517620}"/>
                </a:ext>
              </a:extLst>
            </p:cNvPr>
            <p:cNvSpPr/>
            <p:nvPr/>
          </p:nvSpPr>
          <p:spPr>
            <a:xfrm>
              <a:off x="2016806" y="3016666"/>
              <a:ext cx="264920" cy="522026"/>
            </a:xfrm>
            <a:prstGeom prst="roundRect">
              <a:avLst>
                <a:gd name="adj" fmla="val 2291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EBF1CDD-6B45-F8AB-4683-AC29AF673A58}"/>
                </a:ext>
              </a:extLst>
            </p:cNvPr>
            <p:cNvSpPr txBox="1"/>
            <p:nvPr/>
          </p:nvSpPr>
          <p:spPr>
            <a:xfrm>
              <a:off x="2284456" y="3085663"/>
              <a:ext cx="7425566" cy="369332"/>
            </a:xfrm>
            <a:prstGeom prst="rect">
              <a:avLst/>
            </a:prstGeom>
            <a:noFill/>
          </p:spPr>
          <p:txBody>
            <a:bodyPr wrap="square">
              <a:spAutoFit/>
            </a:bodyPr>
            <a:lstStyle/>
            <a:p>
              <a:r>
                <a:rPr lang="en-US" altLang="en-US" b="1" dirty="0">
                  <a:latin typeface="Arial" panose="020B0604020202020204" pitchFamily="34" charset="0"/>
                  <a:ea typeface="+mj-ea"/>
                  <a:cs typeface="Arial" panose="020B0604020202020204" pitchFamily="34" charset="0"/>
                </a:rPr>
                <a:t>supplier(</a:t>
              </a:r>
              <a:r>
                <a:rPr lang="en-US" altLang="en-US" b="1" dirty="0" err="1">
                  <a:latin typeface="Arial" panose="020B0604020202020204" pitchFamily="34" charset="0"/>
                  <a:ea typeface="+mj-ea"/>
                  <a:cs typeface="Arial" panose="020B0604020202020204" pitchFamily="34" charset="0"/>
                </a:rPr>
                <a:t>supplierid</a:t>
              </a:r>
              <a:r>
                <a:rPr lang="en-US" altLang="en-US" b="1" dirty="0">
                  <a:latin typeface="Arial" panose="020B0604020202020204" pitchFamily="34" charset="0"/>
                  <a:ea typeface="+mj-ea"/>
                  <a:cs typeface="Arial" panose="020B0604020202020204" pitchFamily="34" charset="0"/>
                </a:rPr>
                <a:t>, </a:t>
              </a:r>
              <a:r>
                <a:rPr lang="en-US" altLang="en-US" b="1" dirty="0" err="1">
                  <a:latin typeface="Arial" panose="020B0604020202020204" pitchFamily="34" charset="0"/>
                  <a:ea typeface="+mj-ea"/>
                  <a:cs typeface="Arial" panose="020B0604020202020204" pitchFamily="34" charset="0"/>
                </a:rPr>
                <a:t>suppliername,suppliercontactno</a:t>
              </a:r>
              <a:r>
                <a:rPr lang="en-US" altLang="en-US" b="1" dirty="0">
                  <a:latin typeface="Arial" panose="020B0604020202020204" pitchFamily="34" charset="0"/>
                  <a:ea typeface="+mj-ea"/>
                  <a:cs typeface="Arial" panose="020B0604020202020204" pitchFamily="34" charset="0"/>
                </a:rPr>
                <a:t>)</a:t>
              </a:r>
            </a:p>
          </p:txBody>
        </p:sp>
      </p:grpSp>
      <p:sp>
        <p:nvSpPr>
          <p:cNvPr id="14" name="Rectangle: Rounded Corners 13">
            <a:extLst>
              <a:ext uri="{FF2B5EF4-FFF2-40B4-BE49-F238E27FC236}">
                <a16:creationId xmlns:a16="http://schemas.microsoft.com/office/drawing/2014/main" id="{F718A2C3-3A40-AD62-994F-8DFB7F54C50D}"/>
              </a:ext>
            </a:extLst>
          </p:cNvPr>
          <p:cNvSpPr/>
          <p:nvPr/>
        </p:nvSpPr>
        <p:spPr>
          <a:xfrm>
            <a:off x="3932397" y="3233599"/>
            <a:ext cx="7432260" cy="414096"/>
          </a:xfrm>
          <a:prstGeom prst="roundRect">
            <a:avLst>
              <a:gd name="adj" fmla="val 18685"/>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b="1" dirty="0" err="1">
                <a:solidFill>
                  <a:schemeClr val="tx1"/>
                </a:solidFill>
                <a:latin typeface="Arial" panose="020B0604020202020204" pitchFamily="34" charset="0"/>
                <a:cs typeface="Arial" panose="020B0604020202020204" pitchFamily="34" charset="0"/>
              </a:rPr>
              <a:t>supplierId</a:t>
            </a:r>
            <a:r>
              <a:rPr lang="en-US" altLang="en-US" dirty="0">
                <a:solidFill>
                  <a:schemeClr val="tx1"/>
                </a:solidFill>
                <a:latin typeface="Arial" panose="020B0604020202020204" pitchFamily="34" charset="0"/>
                <a:cs typeface="Arial" panose="020B0604020202020204" pitchFamily="34" charset="0"/>
              </a:rPr>
              <a:t> is Primary key of supplier Relation</a:t>
            </a:r>
          </a:p>
        </p:txBody>
      </p:sp>
      <p:sp>
        <p:nvSpPr>
          <p:cNvPr id="17" name="Rectangle: Rounded Corners 16">
            <a:extLst>
              <a:ext uri="{FF2B5EF4-FFF2-40B4-BE49-F238E27FC236}">
                <a16:creationId xmlns:a16="http://schemas.microsoft.com/office/drawing/2014/main" id="{EF1D8FDC-97B2-B885-67DF-DF88F583C08B}"/>
              </a:ext>
            </a:extLst>
          </p:cNvPr>
          <p:cNvSpPr/>
          <p:nvPr/>
        </p:nvSpPr>
        <p:spPr>
          <a:xfrm>
            <a:off x="3932396" y="3789806"/>
            <a:ext cx="7432263" cy="414096"/>
          </a:xfrm>
          <a:prstGeom prst="roundRect">
            <a:avLst>
              <a:gd name="adj" fmla="val 18685"/>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b="1" dirty="0">
                <a:solidFill>
                  <a:schemeClr val="tx1"/>
                </a:solidFill>
                <a:latin typeface="Arial" panose="020B0604020202020204" pitchFamily="34" charset="0"/>
                <a:cs typeface="Arial" panose="020B0604020202020204" pitchFamily="34" charset="0"/>
              </a:rPr>
              <a:t>(</a:t>
            </a:r>
            <a:r>
              <a:rPr lang="en-US" altLang="en-US" b="1" dirty="0" err="1">
                <a:solidFill>
                  <a:schemeClr val="tx1"/>
                </a:solidFill>
                <a:latin typeface="Arial" panose="020B0604020202020204" pitchFamily="34" charset="0"/>
                <a:cs typeface="Arial" panose="020B0604020202020204" pitchFamily="34" charset="0"/>
              </a:rPr>
              <a:t>itemId,supplierid</a:t>
            </a:r>
            <a:r>
              <a:rPr lang="en-US" altLang="en-US" b="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is composite primary key of </a:t>
            </a:r>
            <a:r>
              <a:rPr lang="en-US" altLang="en-US" dirty="0" err="1">
                <a:solidFill>
                  <a:schemeClr val="tx1"/>
                </a:solidFill>
                <a:latin typeface="Arial" panose="020B0604020202020204" pitchFamily="34" charset="0"/>
                <a:cs typeface="Arial" panose="020B0604020202020204" pitchFamily="34" charset="0"/>
              </a:rPr>
              <a:t>itemordered</a:t>
            </a:r>
            <a:r>
              <a:rPr lang="en-US" altLang="en-US" dirty="0">
                <a:solidFill>
                  <a:schemeClr val="tx1"/>
                </a:solidFill>
                <a:latin typeface="Arial" panose="020B0604020202020204" pitchFamily="34" charset="0"/>
                <a:cs typeface="Arial" panose="020B0604020202020204" pitchFamily="34" charset="0"/>
              </a:rPr>
              <a:t> relation</a:t>
            </a:r>
          </a:p>
        </p:txBody>
      </p:sp>
      <p:sp>
        <p:nvSpPr>
          <p:cNvPr id="18" name="Rectangle: Rounded Corners 17">
            <a:extLst>
              <a:ext uri="{FF2B5EF4-FFF2-40B4-BE49-F238E27FC236}">
                <a16:creationId xmlns:a16="http://schemas.microsoft.com/office/drawing/2014/main" id="{D5D04F23-B4E5-F9F1-0184-6AAC68561E5E}"/>
              </a:ext>
            </a:extLst>
          </p:cNvPr>
          <p:cNvSpPr/>
          <p:nvPr/>
        </p:nvSpPr>
        <p:spPr>
          <a:xfrm>
            <a:off x="3932397" y="4346013"/>
            <a:ext cx="7432264" cy="414096"/>
          </a:xfrm>
          <a:prstGeom prst="roundRect">
            <a:avLst>
              <a:gd name="adj" fmla="val 18685"/>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b="1" dirty="0" err="1">
                <a:solidFill>
                  <a:schemeClr val="tx1"/>
                </a:solidFill>
                <a:latin typeface="Arial" panose="020B0604020202020204" pitchFamily="34" charset="0"/>
                <a:cs typeface="Arial" panose="020B0604020202020204" pitchFamily="34" charset="0"/>
              </a:rPr>
              <a:t>itemid</a:t>
            </a:r>
            <a:r>
              <a:rPr lang="en-US" altLang="en-US" b="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of </a:t>
            </a:r>
            <a:r>
              <a:rPr lang="en-US" altLang="en-US" dirty="0" err="1">
                <a:solidFill>
                  <a:schemeClr val="tx1"/>
                </a:solidFill>
                <a:latin typeface="Arial" panose="020B0604020202020204" pitchFamily="34" charset="0"/>
                <a:cs typeface="Arial" panose="020B0604020202020204" pitchFamily="34" charset="0"/>
              </a:rPr>
              <a:t>itemordered</a:t>
            </a:r>
            <a:r>
              <a:rPr lang="en-US" altLang="en-US" dirty="0">
                <a:solidFill>
                  <a:schemeClr val="tx1"/>
                </a:solidFill>
                <a:latin typeface="Arial" panose="020B0604020202020204" pitchFamily="34" charset="0"/>
                <a:cs typeface="Arial" panose="020B0604020202020204" pitchFamily="34" charset="0"/>
              </a:rPr>
              <a:t> relation is foreign key to Item relation</a:t>
            </a:r>
          </a:p>
        </p:txBody>
      </p:sp>
      <p:sp>
        <p:nvSpPr>
          <p:cNvPr id="19" name="Rectangle: Rounded Corners 18">
            <a:extLst>
              <a:ext uri="{FF2B5EF4-FFF2-40B4-BE49-F238E27FC236}">
                <a16:creationId xmlns:a16="http://schemas.microsoft.com/office/drawing/2014/main" id="{7B996C01-0E0E-B2D2-C907-EE8FD2BCF7D5}"/>
              </a:ext>
            </a:extLst>
          </p:cNvPr>
          <p:cNvSpPr/>
          <p:nvPr/>
        </p:nvSpPr>
        <p:spPr>
          <a:xfrm>
            <a:off x="3932397" y="4902220"/>
            <a:ext cx="7432264" cy="414096"/>
          </a:xfrm>
          <a:prstGeom prst="roundRect">
            <a:avLst>
              <a:gd name="adj" fmla="val 18685"/>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b="1" dirty="0" err="1">
                <a:solidFill>
                  <a:schemeClr val="tx1"/>
                </a:solidFill>
                <a:latin typeface="Arial" panose="020B0604020202020204" pitchFamily="34" charset="0"/>
                <a:cs typeface="Arial" panose="020B0604020202020204" pitchFamily="34" charset="0"/>
              </a:rPr>
              <a:t>supplierid</a:t>
            </a:r>
            <a:r>
              <a:rPr lang="en-US" altLang="en-US" dirty="0">
                <a:solidFill>
                  <a:schemeClr val="tx1"/>
                </a:solidFill>
                <a:latin typeface="Arial" panose="020B0604020202020204" pitchFamily="34" charset="0"/>
                <a:cs typeface="Arial" panose="020B0604020202020204" pitchFamily="34" charset="0"/>
              </a:rPr>
              <a:t> of </a:t>
            </a:r>
            <a:r>
              <a:rPr lang="en-US" altLang="en-US" dirty="0" err="1">
                <a:solidFill>
                  <a:schemeClr val="tx1"/>
                </a:solidFill>
                <a:latin typeface="Arial" panose="020B0604020202020204" pitchFamily="34" charset="0"/>
                <a:cs typeface="Arial" panose="020B0604020202020204" pitchFamily="34" charset="0"/>
              </a:rPr>
              <a:t>itemordered</a:t>
            </a:r>
            <a:r>
              <a:rPr lang="en-US" altLang="en-US" dirty="0">
                <a:solidFill>
                  <a:schemeClr val="tx1"/>
                </a:solidFill>
                <a:latin typeface="Arial" panose="020B0604020202020204" pitchFamily="34" charset="0"/>
                <a:cs typeface="Arial" panose="020B0604020202020204" pitchFamily="34" charset="0"/>
              </a:rPr>
              <a:t> relation is foreign key to supplier relation</a:t>
            </a:r>
          </a:p>
        </p:txBody>
      </p:sp>
      <p:sp>
        <p:nvSpPr>
          <p:cNvPr id="22" name="Speech Bubble: Oval 21">
            <a:extLst>
              <a:ext uri="{FF2B5EF4-FFF2-40B4-BE49-F238E27FC236}">
                <a16:creationId xmlns:a16="http://schemas.microsoft.com/office/drawing/2014/main" id="{12E80E46-405E-89D6-AA0A-B8CAEB6F962B}"/>
              </a:ext>
            </a:extLst>
          </p:cNvPr>
          <p:cNvSpPr/>
          <p:nvPr/>
        </p:nvSpPr>
        <p:spPr>
          <a:xfrm>
            <a:off x="624143" y="3449279"/>
            <a:ext cx="3213036" cy="1222486"/>
          </a:xfrm>
          <a:prstGeom prst="wedgeEllipseCallout">
            <a:avLst>
              <a:gd name="adj1" fmla="val 10517"/>
              <a:gd name="adj2" fmla="val -103392"/>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err="1">
                <a:solidFill>
                  <a:schemeClr val="tx1"/>
                </a:solidFill>
                <a:latin typeface="Arial" panose="020B0604020202020204" pitchFamily="34" charset="0"/>
                <a:cs typeface="Arial" panose="020B0604020202020204" pitchFamily="34" charset="0"/>
              </a:rPr>
              <a:t>OrderedTo</a:t>
            </a:r>
            <a:r>
              <a:rPr lang="en-US" altLang="en-US" dirty="0">
                <a:solidFill>
                  <a:schemeClr val="tx1"/>
                </a:solidFill>
                <a:latin typeface="Arial" panose="020B0604020202020204" pitchFamily="34" charset="0"/>
                <a:cs typeface="Arial" panose="020B0604020202020204" pitchFamily="34" charset="0"/>
              </a:rPr>
              <a:t> </a:t>
            </a:r>
          </a:p>
          <a:p>
            <a:pPr algn="ctr"/>
            <a:r>
              <a:rPr lang="en-US" altLang="en-US" dirty="0">
                <a:solidFill>
                  <a:schemeClr val="tx1"/>
                </a:solidFill>
                <a:latin typeface="Arial" panose="020B0604020202020204" pitchFamily="34" charset="0"/>
                <a:cs typeface="Arial" panose="020B0604020202020204" pitchFamily="34" charset="0"/>
              </a:rPr>
              <a:t>relationship is M:N so new relation is required</a:t>
            </a:r>
          </a:p>
        </p:txBody>
      </p:sp>
      <p:sp>
        <p:nvSpPr>
          <p:cNvPr id="16" name="Title 3">
            <a:extLst>
              <a:ext uri="{FF2B5EF4-FFF2-40B4-BE49-F238E27FC236}">
                <a16:creationId xmlns:a16="http://schemas.microsoft.com/office/drawing/2014/main" id="{C455723A-45B6-9524-9094-C92595341383}"/>
              </a:ext>
            </a:extLst>
          </p:cNvPr>
          <p:cNvSpPr txBox="1">
            <a:spLocks/>
          </p:cNvSpPr>
          <p:nvPr/>
        </p:nvSpPr>
        <p:spPr>
          <a:xfrm>
            <a:off x="624143" y="739715"/>
            <a:ext cx="12642851"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Retail Application – Case Study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41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2" grpId="0" animBg="1"/>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4CCC7-D6E6-E9EE-CD50-41ED80A55873}"/>
              </a:ext>
            </a:extLst>
          </p:cNvPr>
          <p:cNvSpPr txBox="1"/>
          <p:nvPr/>
        </p:nvSpPr>
        <p:spPr>
          <a:xfrm>
            <a:off x="528320" y="1036320"/>
            <a:ext cx="10820400" cy="5078313"/>
          </a:xfrm>
          <a:prstGeom prst="rect">
            <a:avLst/>
          </a:prstGeom>
          <a:noFill/>
        </p:spPr>
        <p:txBody>
          <a:bodyPr wrap="square" rtlCol="0">
            <a:spAutoFit/>
          </a:bodyPr>
          <a:lstStyle/>
          <a:p>
            <a:r>
              <a:rPr lang="en-IN" sz="2000" b="1" dirty="0"/>
              <a:t>ER Model</a:t>
            </a:r>
          </a:p>
          <a:p>
            <a:pPr marL="285750" indent="-285750">
              <a:buFont typeface="Wingdings" panose="05000000000000000000" pitchFamily="2" charset="2"/>
              <a:buChar char="Ø"/>
            </a:pPr>
            <a:endParaRPr lang="en-IN" dirty="0"/>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The Entity Relational Model is a model for identifying entities to be represented in the database and representation of how those entities are related.</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 The ER data model specifies enterprise schema that represents the overall logical structure of a database graphically. </a:t>
            </a:r>
          </a:p>
          <a:p>
            <a:pPr marL="285750" indent="-285750" algn="just" rtl="0" fontAlgn="base">
              <a:buFont typeface="Wingdings" panose="05000000000000000000" pitchFamily="2" charset="2"/>
              <a:buChar char="Ø"/>
            </a:pPr>
            <a:endParaRPr lang="en-IN" b="0" i="0" dirty="0">
              <a:solidFill>
                <a:srgbClr val="273239"/>
              </a:solidFill>
              <a:effectLst/>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The Entity Relationship Diagram explains the relationship among the entities present in the database.</a:t>
            </a:r>
          </a:p>
          <a:p>
            <a:pPr marL="285750" indent="-285750" algn="just" rtl="0" fontAlgn="base">
              <a:buFont typeface="Wingdings" panose="05000000000000000000" pitchFamily="2" charset="2"/>
              <a:buChar char="Ø"/>
            </a:pPr>
            <a:endParaRPr lang="en-IN" dirty="0">
              <a:solidFill>
                <a:srgbClr val="273239"/>
              </a:solidFill>
              <a:highlight>
                <a:srgbClr val="FFFFFF"/>
              </a:highlight>
              <a:latin typeface="Nunito" pitchFamily="2" charset="0"/>
            </a:endParaRPr>
          </a:p>
          <a:p>
            <a:pPr marL="285750" indent="-285750" algn="just" rtl="0"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ER Diagram is the structural format of the database.</a:t>
            </a:r>
          </a:p>
          <a:p>
            <a:pPr marL="285750" indent="-285750" algn="just" rtl="0" fontAlgn="base">
              <a:buFont typeface="Wingdings" panose="05000000000000000000" pitchFamily="2" charset="2"/>
              <a:buChar char="Ø"/>
            </a:pPr>
            <a:endParaRPr lang="en-IN" dirty="0"/>
          </a:p>
          <a:p>
            <a:pPr marL="285750" indent="-285750">
              <a:buFont typeface="Wingdings" panose="05000000000000000000" pitchFamily="2" charset="2"/>
              <a:buChar char="Ø"/>
            </a:pPr>
            <a:r>
              <a:rPr lang="en-IN" dirty="0">
                <a:solidFill>
                  <a:srgbClr val="273239"/>
                </a:solidFill>
                <a:highlight>
                  <a:srgbClr val="FFFFFF"/>
                </a:highlight>
                <a:latin typeface="Nunito" pitchFamily="2" charset="0"/>
              </a:rPr>
              <a:t>They  are used to model real-world objects like a person, a car, or a company and the relation </a:t>
            </a:r>
            <a:r>
              <a:rPr lang="en-IN" dirty="0">
                <a:solidFill>
                  <a:srgbClr val="273239"/>
                </a:solidFill>
                <a:highlight>
                  <a:srgbClr val="FFFFFF"/>
                </a:highlight>
                <a:latin typeface="Arial" panose="020B0604020202020204" pitchFamily="34" charset="0"/>
                <a:cs typeface="Arial" panose="020B0604020202020204" pitchFamily="34" charset="0"/>
              </a:rPr>
              <a:t>between</a:t>
            </a:r>
            <a:r>
              <a:rPr lang="en-IN" dirty="0">
                <a:solidFill>
                  <a:srgbClr val="273239"/>
                </a:solidFill>
                <a:highlight>
                  <a:srgbClr val="FFFFFF"/>
                </a:highlight>
                <a:latin typeface="Nunito" pitchFamily="2" charset="0"/>
              </a:rPr>
              <a:t> these real-world objects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1643981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A1FBF-BC4A-433B-F378-D885191767D4}"/>
              </a:ext>
            </a:extLst>
          </p:cNvPr>
          <p:cNvSpPr txBox="1"/>
          <p:nvPr/>
        </p:nvSpPr>
        <p:spPr>
          <a:xfrm>
            <a:off x="680720" y="1330960"/>
            <a:ext cx="10444480" cy="4524315"/>
          </a:xfrm>
          <a:prstGeom prst="rect">
            <a:avLst/>
          </a:prstGeom>
          <a:noFill/>
        </p:spPr>
        <p:txBody>
          <a:bodyPr wrap="square" rtlCol="0">
            <a:spAutoFit/>
          </a:bodyPr>
          <a:lstStyle/>
          <a:p>
            <a:r>
              <a:rPr lang="en-IN" b="1" i="0" dirty="0">
                <a:solidFill>
                  <a:srgbClr val="273239"/>
                </a:solidFill>
                <a:effectLst/>
                <a:highlight>
                  <a:srgbClr val="FFFFFF"/>
                </a:highlight>
                <a:latin typeface="Nunito" pitchFamily="2" charset="0"/>
              </a:rPr>
              <a:t>Why Use ER Diagrams In DBMS?</a:t>
            </a:r>
          </a:p>
          <a:p>
            <a:pPr marL="285750" indent="-285750">
              <a:buFont typeface="Wingdings" panose="05000000000000000000" pitchFamily="2" charset="2"/>
              <a:buChar char="Ø"/>
            </a:pPr>
            <a:endParaRPr lang="en-IN" dirty="0"/>
          </a:p>
          <a:p>
            <a:pPr marL="285750" indent="-285750" algn="l"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ER diagrams are used to represent the E-R model in a database, which makes them easy to convert into relations (tables).</a:t>
            </a:r>
          </a:p>
          <a:p>
            <a:pPr marL="285750" indent="-285750" algn="l" fontAlgn="base">
              <a:buFont typeface="Wingdings" panose="05000000000000000000" pitchFamily="2" charset="2"/>
              <a:buChar char="Ø"/>
            </a:pPr>
            <a:endParaRPr lang="en-IN" b="0" i="0" dirty="0">
              <a:solidFill>
                <a:srgbClr val="273239"/>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ER diagrams provide the purpose of real-world </a:t>
            </a:r>
            <a:r>
              <a:rPr lang="en-IN" b="0" i="0" dirty="0" err="1">
                <a:solidFill>
                  <a:srgbClr val="273239"/>
                </a:solidFill>
                <a:effectLst/>
                <a:highlight>
                  <a:srgbClr val="FFFFFF"/>
                </a:highlight>
                <a:latin typeface="Nunito" pitchFamily="2" charset="0"/>
              </a:rPr>
              <a:t>modeling</a:t>
            </a:r>
            <a:r>
              <a:rPr lang="en-IN" b="0" i="0" dirty="0">
                <a:solidFill>
                  <a:srgbClr val="273239"/>
                </a:solidFill>
                <a:effectLst/>
                <a:highlight>
                  <a:srgbClr val="FFFFFF"/>
                </a:highlight>
                <a:latin typeface="Nunito" pitchFamily="2" charset="0"/>
              </a:rPr>
              <a:t> of objects which makes them intently useful.</a:t>
            </a:r>
          </a:p>
          <a:p>
            <a:pPr algn="l" fontAlgn="base"/>
            <a:endParaRPr lang="en-IN" b="0" i="0" dirty="0">
              <a:solidFill>
                <a:srgbClr val="273239"/>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ER diagrams require no technical knowledge and no hardware support.</a:t>
            </a:r>
          </a:p>
          <a:p>
            <a:pPr algn="l" fontAlgn="base"/>
            <a:endParaRPr lang="en-IN" b="0" i="0" dirty="0">
              <a:solidFill>
                <a:srgbClr val="273239"/>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These diagrams are very easy to understand and easy to create even for a naive user. </a:t>
            </a:r>
          </a:p>
          <a:p>
            <a:pPr algn="l" fontAlgn="base"/>
            <a:endParaRPr lang="en-IN" b="0" i="0" dirty="0">
              <a:solidFill>
                <a:srgbClr val="273239"/>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IN" b="0" i="0" dirty="0">
                <a:solidFill>
                  <a:srgbClr val="273239"/>
                </a:solidFill>
                <a:effectLst/>
                <a:highlight>
                  <a:srgbClr val="FFFFFF"/>
                </a:highlight>
                <a:latin typeface="Nunito" pitchFamily="2" charset="0"/>
              </a:rPr>
              <a:t>It gives a standard solution for visualizing the data logically.</a:t>
            </a:r>
          </a:p>
          <a:p>
            <a:endParaRPr lang="en-IN" dirty="0"/>
          </a:p>
          <a:p>
            <a:endParaRPr lang="en-IN" dirty="0"/>
          </a:p>
          <a:p>
            <a:endParaRPr lang="en-IN" dirty="0"/>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04C86424-8A84-42F9-E1A2-BA4015708CE0}"/>
                  </a:ext>
                </a:extLst>
              </p:cNvPr>
              <p:cNvGraphicFramePr>
                <a:graphicFrameLocks noChangeAspect="1"/>
              </p:cNvGraphicFramePr>
              <p:nvPr>
                <p:extLst>
                  <p:ext uri="{D42A27DB-BD31-4B8C-83A1-F6EECF244321}">
                    <p14:modId xmlns:p14="http://schemas.microsoft.com/office/powerpoint/2010/main" val="2245495682"/>
                  </p:ext>
                </p:extLst>
              </p:nvPr>
            </p:nvGraphicFramePr>
            <p:xfrm>
              <a:off x="-1024415" y="2406945"/>
              <a:ext cx="3048000" cy="1714500"/>
            </p:xfrm>
            <a:graphic>
              <a:graphicData uri="http://schemas.microsoft.com/office/powerpoint/2016/slidezoom">
                <pslz:sldZm>
                  <pslz:sldZmObj sldId="261" cId="3394110915">
                    <pslz:zmPr id="{BF88AE03-342B-4C8D-96B7-933A686A6C3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04C86424-8A84-42F9-E1A2-BA4015708CE0}"/>
                  </a:ext>
                </a:extLst>
              </p:cNvPr>
              <p:cNvPicPr>
                <a:picLocks noGrp="1" noRot="1" noChangeAspect="1" noMove="1" noResize="1" noEditPoints="1" noAdjustHandles="1" noChangeArrowheads="1" noChangeShapeType="1"/>
              </p:cNvPicPr>
              <p:nvPr/>
            </p:nvPicPr>
            <p:blipFill>
              <a:blip r:embed="rId4"/>
              <a:stretch>
                <a:fillRect/>
              </a:stretch>
            </p:blipFill>
            <p:spPr>
              <a:xfrm>
                <a:off x="-1024415" y="240694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524833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7168A5-99E4-E59F-730E-5E3835A27679}"/>
              </a:ext>
            </a:extLst>
          </p:cNvPr>
          <p:cNvSpPr>
            <a:spLocks noGrp="1"/>
          </p:cNvSpPr>
          <p:nvPr>
            <p:ph type="body" sz="quarter" idx="4294967295"/>
          </p:nvPr>
        </p:nvSpPr>
        <p:spPr>
          <a:xfrm>
            <a:off x="545642" y="2673043"/>
            <a:ext cx="10525125" cy="598314"/>
          </a:xfrm>
          <a:prstGeom prst="rect">
            <a:avLst/>
          </a:prstGeom>
        </p:spPr>
        <p:txBody>
          <a:bodyPr/>
          <a:lstStyle/>
          <a:p>
            <a:r>
              <a:rPr lang="en-US" dirty="0"/>
              <a:t>Thank You</a:t>
            </a:r>
          </a:p>
        </p:txBody>
      </p:sp>
    </p:spTree>
    <p:custDataLst>
      <p:tags r:id="rId1"/>
    </p:custDataLst>
    <p:extLst>
      <p:ext uri="{BB962C8B-B14F-4D97-AF65-F5344CB8AC3E}">
        <p14:creationId xmlns:p14="http://schemas.microsoft.com/office/powerpoint/2010/main" val="339411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1"/>
          <p:cNvSpPr/>
          <p:nvPr/>
        </p:nvSpPr>
        <p:spPr>
          <a:xfrm>
            <a:off x="887372" y="1338501"/>
            <a:ext cx="9140547" cy="1597025"/>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6287"/>
              </a:lnSpc>
              <a:buNone/>
            </a:pPr>
            <a:r>
              <a:rPr lang="en-US" sz="5030" b="1" dirty="0">
                <a:solidFill>
                  <a:srgbClr val="403C4E"/>
                </a:solidFill>
                <a:latin typeface="Merriweather" pitchFamily="34" charset="0"/>
                <a:ea typeface="Merriweather" pitchFamily="34" charset="-122"/>
                <a:cs typeface="Merriweather" pitchFamily="34" charset="-120"/>
              </a:rPr>
              <a:t>Introduction to RDBMS</a:t>
            </a:r>
            <a:endParaRPr lang="en-US" sz="5030" dirty="0"/>
          </a:p>
        </p:txBody>
      </p:sp>
      <p:sp>
        <p:nvSpPr>
          <p:cNvPr id="6" name="Text 2"/>
          <p:cNvSpPr/>
          <p:nvPr/>
        </p:nvSpPr>
        <p:spPr>
          <a:xfrm>
            <a:off x="1121052" y="2740442"/>
            <a:ext cx="9394547" cy="2470428"/>
          </a:xfrm>
          <a:prstGeom prst="rect">
            <a:avLst/>
          </a:prstGeom>
          <a:noFill/>
          <a:ln/>
        </p:spPr>
        <p:txBody>
          <a:bodyPr wrap="square" rtlCol="0" anchor="t"/>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0" indent="0">
              <a:lnSpc>
                <a:spcPts val="2332"/>
              </a:lnSpc>
              <a:buNone/>
            </a:pPr>
            <a:r>
              <a:rPr lang="en-US" sz="1458" dirty="0">
                <a:solidFill>
                  <a:srgbClr val="403C4E"/>
                </a:solidFill>
                <a:latin typeface="Open Sans" pitchFamily="34" charset="0"/>
                <a:ea typeface="Open Sans" pitchFamily="34" charset="-122"/>
                <a:cs typeface="Open Sans" pitchFamily="34" charset="-120"/>
              </a:rPr>
              <a:t> A Relational Database Management System (RDBMS) is a software application that allows users to create, manage, and maintain relational databases. It provides a structured way to store, organize, and retrieve data, making it easier to manage complex information.</a:t>
            </a:r>
            <a:endParaRPr lang="en-US" sz="1458" dirty="0"/>
          </a:p>
        </p:txBody>
      </p:sp>
      <p:sp>
        <p:nvSpPr>
          <p:cNvPr id="7" name="Shape 3"/>
          <p:cNvSpPr/>
          <p:nvPr/>
        </p:nvSpPr>
        <p:spPr>
          <a:xfrm>
            <a:off x="5266333" y="4914702"/>
            <a:ext cx="296168" cy="296168"/>
          </a:xfrm>
          <a:prstGeom prst="roundRect">
            <a:avLst>
              <a:gd name="adj" fmla="val 25726039"/>
            </a:avLst>
          </a:prstGeom>
          <a:noFill/>
          <a:ln w="7620">
            <a:solidFill>
              <a:srgbClr val="FFFFFF"/>
            </a:solidFill>
            <a:prstDash val="solid"/>
          </a:ln>
        </p:spPr>
        <p:txBody>
          <a:bodyPr/>
          <a:lstStyle>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endParaRPr lang="en-IN" sz="1250"/>
          </a:p>
        </p:txBody>
      </p:sp>
    </p:spTree>
    <p:extLst>
      <p:ext uri="{BB962C8B-B14F-4D97-AF65-F5344CB8AC3E}">
        <p14:creationId xmlns:p14="http://schemas.microsoft.com/office/powerpoint/2010/main" val="15206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FF12BB2-F17C-CC12-6478-F138133F9279}"/>
              </a:ext>
            </a:extLst>
          </p:cNvPr>
          <p:cNvSpPr/>
          <p:nvPr/>
        </p:nvSpPr>
        <p:spPr>
          <a:xfrm>
            <a:off x="623889" y="1464322"/>
            <a:ext cx="3557450" cy="479307"/>
          </a:xfrm>
          <a:prstGeom prst="roundRect">
            <a:avLst/>
          </a:prstGeom>
          <a:solidFill>
            <a:srgbClr val="C85C1A"/>
          </a:solidFill>
          <a:ln>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solidFill>
                  <a:schemeClr val="tx1"/>
                </a:solidFill>
                <a:latin typeface="Arial" panose="020B0604020202020204" pitchFamily="34" charset="0"/>
                <a:cs typeface="Arial" panose="020B0604020202020204" pitchFamily="34" charset="0"/>
              </a:rPr>
              <a:t>A database can be modeled as:</a:t>
            </a:r>
          </a:p>
        </p:txBody>
      </p:sp>
      <p:sp>
        <p:nvSpPr>
          <p:cNvPr id="6" name="Rectangle: Diagonal Corners Rounded 5">
            <a:extLst>
              <a:ext uri="{FF2B5EF4-FFF2-40B4-BE49-F238E27FC236}">
                <a16:creationId xmlns:a16="http://schemas.microsoft.com/office/drawing/2014/main" id="{0D4E6A0D-99F2-D497-5C14-5B352A7F6A66}"/>
              </a:ext>
            </a:extLst>
          </p:cNvPr>
          <p:cNvSpPr/>
          <p:nvPr/>
        </p:nvSpPr>
        <p:spPr>
          <a:xfrm>
            <a:off x="2402614" y="2008730"/>
            <a:ext cx="4733108" cy="407974"/>
          </a:xfrm>
          <a:prstGeom prst="round2DiagRect">
            <a:avLst/>
          </a:prstGeom>
          <a:noFill/>
          <a:ln w="19050">
            <a:solidFill>
              <a:srgbClr val="C85C1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solidFill>
                  <a:schemeClr val="tx1"/>
                </a:solidFill>
                <a:latin typeface="Arial" panose="020B0604020202020204" pitchFamily="34" charset="0"/>
                <a:cs typeface="Arial" panose="020B0604020202020204" pitchFamily="34" charset="0"/>
              </a:rPr>
              <a:t>a collection of entities</a:t>
            </a:r>
          </a:p>
        </p:txBody>
      </p:sp>
      <p:sp>
        <p:nvSpPr>
          <p:cNvPr id="9" name="Rectangle: Diagonal Corners Rounded 8">
            <a:extLst>
              <a:ext uri="{FF2B5EF4-FFF2-40B4-BE49-F238E27FC236}">
                <a16:creationId xmlns:a16="http://schemas.microsoft.com/office/drawing/2014/main" id="{8EEFCD61-1934-CCF5-56B8-8FE19571ADA0}"/>
              </a:ext>
            </a:extLst>
          </p:cNvPr>
          <p:cNvSpPr/>
          <p:nvPr/>
        </p:nvSpPr>
        <p:spPr>
          <a:xfrm>
            <a:off x="2402613" y="2498540"/>
            <a:ext cx="4733109" cy="407974"/>
          </a:xfrm>
          <a:prstGeom prst="round2DiagRect">
            <a:avLst/>
          </a:prstGeom>
          <a:noFill/>
          <a:ln w="19050">
            <a:solidFill>
              <a:srgbClr val="C85C1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dirty="0">
                <a:solidFill>
                  <a:schemeClr val="tx1"/>
                </a:solidFill>
                <a:latin typeface="Helvetica LT Std Cond"/>
              </a:rPr>
              <a:t>relationship among entities</a:t>
            </a:r>
          </a:p>
        </p:txBody>
      </p:sp>
      <p:sp>
        <p:nvSpPr>
          <p:cNvPr id="10" name="Rectangle: Rounded Corners 9">
            <a:extLst>
              <a:ext uri="{FF2B5EF4-FFF2-40B4-BE49-F238E27FC236}">
                <a16:creationId xmlns:a16="http://schemas.microsoft.com/office/drawing/2014/main" id="{A0EC5AF6-8A69-872B-42FB-B8256B7770BF}"/>
              </a:ext>
            </a:extLst>
          </p:cNvPr>
          <p:cNvSpPr/>
          <p:nvPr/>
        </p:nvSpPr>
        <p:spPr>
          <a:xfrm>
            <a:off x="623888" y="2989538"/>
            <a:ext cx="7605712" cy="479307"/>
          </a:xfrm>
          <a:prstGeom prst="roundRect">
            <a:avLst/>
          </a:prstGeom>
          <a:solidFill>
            <a:srgbClr val="FF6600"/>
          </a:solidFill>
          <a:ln>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solidFill>
                  <a:schemeClr val="tx1"/>
                </a:solidFill>
                <a:latin typeface="Arial" panose="020B0604020202020204" pitchFamily="34" charset="0"/>
                <a:cs typeface="Arial" panose="020B0604020202020204" pitchFamily="34" charset="0"/>
              </a:rPr>
              <a:t>An entity is an object that exists and is distinguishable from other objects</a:t>
            </a:r>
          </a:p>
        </p:txBody>
      </p:sp>
      <p:sp>
        <p:nvSpPr>
          <p:cNvPr id="11" name="Rectangle: Diagonal Corners Rounded 10">
            <a:extLst>
              <a:ext uri="{FF2B5EF4-FFF2-40B4-BE49-F238E27FC236}">
                <a16:creationId xmlns:a16="http://schemas.microsoft.com/office/drawing/2014/main" id="{3739E446-08CD-6634-B151-8E263B0CAD72}"/>
              </a:ext>
            </a:extLst>
          </p:cNvPr>
          <p:cNvSpPr/>
          <p:nvPr/>
        </p:nvSpPr>
        <p:spPr>
          <a:xfrm>
            <a:off x="2402613" y="3577119"/>
            <a:ext cx="5369787" cy="407974"/>
          </a:xfrm>
          <a:prstGeom prst="round2DiagRect">
            <a:avLst/>
          </a:prstGeom>
          <a:noFill/>
          <a:ln w="19050">
            <a:solidFill>
              <a:srgbClr val="F395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dirty="0">
                <a:solidFill>
                  <a:schemeClr val="tx1"/>
                </a:solidFill>
                <a:latin typeface="Arial" panose="020B0604020202020204" pitchFamily="34" charset="0"/>
                <a:cs typeface="Arial" panose="020B0604020202020204" pitchFamily="34" charset="0"/>
              </a:rPr>
              <a:t>Example:  specific person, company, event, plant</a:t>
            </a:r>
          </a:p>
        </p:txBody>
      </p:sp>
      <p:sp>
        <p:nvSpPr>
          <p:cNvPr id="12" name="Rectangle: Rounded Corners 11">
            <a:extLst>
              <a:ext uri="{FF2B5EF4-FFF2-40B4-BE49-F238E27FC236}">
                <a16:creationId xmlns:a16="http://schemas.microsoft.com/office/drawing/2014/main" id="{ED77C2A0-7EE4-06D0-B87B-C8CDF6CF5180}"/>
              </a:ext>
            </a:extLst>
          </p:cNvPr>
          <p:cNvSpPr/>
          <p:nvPr/>
        </p:nvSpPr>
        <p:spPr>
          <a:xfrm>
            <a:off x="623888" y="4069796"/>
            <a:ext cx="3557451" cy="343447"/>
          </a:xfrm>
          <a:prstGeom prst="roundRect">
            <a:avLst/>
          </a:prstGeom>
          <a:solidFill>
            <a:srgbClr val="F39502"/>
          </a:solidFill>
          <a:ln>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solidFill>
                  <a:schemeClr val="tx1"/>
                </a:solidFill>
                <a:latin typeface="Arial" panose="020B0604020202020204" pitchFamily="34" charset="0"/>
                <a:cs typeface="Arial" panose="020B0604020202020204" pitchFamily="34" charset="0"/>
              </a:rPr>
              <a:t>Entities have attributes</a:t>
            </a:r>
          </a:p>
        </p:txBody>
      </p:sp>
      <p:sp>
        <p:nvSpPr>
          <p:cNvPr id="13" name="Rectangle: Diagonal Corners Rounded 12">
            <a:extLst>
              <a:ext uri="{FF2B5EF4-FFF2-40B4-BE49-F238E27FC236}">
                <a16:creationId xmlns:a16="http://schemas.microsoft.com/office/drawing/2014/main" id="{6FCD14CE-0213-8E79-1349-1AEFB3AF39AB}"/>
              </a:ext>
            </a:extLst>
          </p:cNvPr>
          <p:cNvSpPr/>
          <p:nvPr/>
        </p:nvSpPr>
        <p:spPr>
          <a:xfrm>
            <a:off x="2248034" y="4493021"/>
            <a:ext cx="5524366" cy="407974"/>
          </a:xfrm>
          <a:prstGeom prst="round2DiagRect">
            <a:avLst/>
          </a:prstGeom>
          <a:noFill/>
          <a:ln w="19050">
            <a:solidFill>
              <a:srgbClr val="F395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dirty="0">
                <a:solidFill>
                  <a:schemeClr val="tx1"/>
                </a:solidFill>
                <a:latin typeface="Arial" panose="020B0604020202020204" pitchFamily="34" charset="0"/>
                <a:cs typeface="Arial" panose="020B0604020202020204" pitchFamily="34" charset="0"/>
              </a:rPr>
              <a:t>Example: people have names and addresses</a:t>
            </a:r>
          </a:p>
        </p:txBody>
      </p:sp>
      <p:sp>
        <p:nvSpPr>
          <p:cNvPr id="14" name="Rectangle: Rounded Corners 13">
            <a:extLst>
              <a:ext uri="{FF2B5EF4-FFF2-40B4-BE49-F238E27FC236}">
                <a16:creationId xmlns:a16="http://schemas.microsoft.com/office/drawing/2014/main" id="{A7957A29-3A9F-B623-F3E4-9FFB12760BB9}"/>
              </a:ext>
            </a:extLst>
          </p:cNvPr>
          <p:cNvSpPr/>
          <p:nvPr/>
        </p:nvSpPr>
        <p:spPr>
          <a:xfrm>
            <a:off x="623888" y="5026813"/>
            <a:ext cx="5335814" cy="479307"/>
          </a:xfrm>
          <a:prstGeom prst="roundRect">
            <a:avLst/>
          </a:prstGeom>
          <a:solidFill>
            <a:srgbClr val="FFC000"/>
          </a:solidFill>
          <a:ln>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solidFill>
                  <a:schemeClr val="tx1"/>
                </a:solidFill>
                <a:latin typeface="Arial" panose="020B0604020202020204" pitchFamily="34" charset="0"/>
                <a:cs typeface="Arial" panose="020B0604020202020204" pitchFamily="34" charset="0"/>
              </a:rPr>
              <a:t>An entity set is a set of entities of the same type that share the same properties</a:t>
            </a:r>
          </a:p>
        </p:txBody>
      </p:sp>
      <p:sp>
        <p:nvSpPr>
          <p:cNvPr id="15" name="Rectangle: Diagonal Corners Rounded 14">
            <a:extLst>
              <a:ext uri="{FF2B5EF4-FFF2-40B4-BE49-F238E27FC236}">
                <a16:creationId xmlns:a16="http://schemas.microsoft.com/office/drawing/2014/main" id="{3444F2B3-B499-E3F1-D305-DDF2B6146014}"/>
              </a:ext>
            </a:extLst>
          </p:cNvPr>
          <p:cNvSpPr/>
          <p:nvPr/>
        </p:nvSpPr>
        <p:spPr>
          <a:xfrm>
            <a:off x="2248033" y="5631938"/>
            <a:ext cx="5981567" cy="407975"/>
          </a:xfrm>
          <a:prstGeom prst="round2DiagRect">
            <a:avLst/>
          </a:prstGeom>
          <a:noFill/>
          <a:ln w="19050">
            <a:solidFill>
              <a:srgbClr val="F3950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dirty="0">
                <a:solidFill>
                  <a:schemeClr val="tx1"/>
                </a:solidFill>
                <a:latin typeface="Helvetica LT Std Cond"/>
              </a:rPr>
              <a:t>Example: set of all persons, companies, trees, holidays</a:t>
            </a:r>
          </a:p>
        </p:txBody>
      </p:sp>
      <p:pic>
        <p:nvPicPr>
          <p:cNvPr id="3" name="Graphic 2" descr="Statistics with solid fill">
            <a:extLst>
              <a:ext uri="{FF2B5EF4-FFF2-40B4-BE49-F238E27FC236}">
                <a16:creationId xmlns:a16="http://schemas.microsoft.com/office/drawing/2014/main" id="{3A0FA73B-92E5-F332-D270-B964D47F16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42611" y="2707728"/>
            <a:ext cx="1899613" cy="1899613"/>
          </a:xfrm>
          <a:prstGeom prst="rect">
            <a:avLst/>
          </a:prstGeom>
        </p:spPr>
      </p:pic>
      <p:sp>
        <p:nvSpPr>
          <p:cNvPr id="16" name="Title 3">
            <a:extLst>
              <a:ext uri="{FF2B5EF4-FFF2-40B4-BE49-F238E27FC236}">
                <a16:creationId xmlns:a16="http://schemas.microsoft.com/office/drawing/2014/main" id="{5F6BBA63-A73D-BAC0-F31E-B61CCD517BB3}"/>
              </a:ext>
            </a:extLst>
          </p:cNvPr>
          <p:cNvSpPr txBox="1">
            <a:spLocks/>
          </p:cNvSpPr>
          <p:nvPr/>
        </p:nvSpPr>
        <p:spPr>
          <a:xfrm>
            <a:off x="641349" y="729685"/>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Relational Model</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7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ED222-903E-066B-A1AA-C5352AC8369E}"/>
              </a:ext>
            </a:extLst>
          </p:cNvPr>
          <p:cNvSpPr txBox="1"/>
          <p:nvPr/>
        </p:nvSpPr>
        <p:spPr>
          <a:xfrm>
            <a:off x="433277" y="1084268"/>
            <a:ext cx="6097772" cy="2031325"/>
          </a:xfrm>
          <a:prstGeom prst="rect">
            <a:avLst/>
          </a:prstGeom>
          <a:noFill/>
        </p:spPr>
        <p:txBody>
          <a:bodyPr wrap="square">
            <a:spAutoFit/>
          </a:bodyPr>
          <a:lstStyle/>
          <a:p>
            <a:r>
              <a:rPr lang="en-US" b="1" dirty="0"/>
              <a:t>Database as a Collection of Entities &amp; Relationships</a:t>
            </a:r>
          </a:p>
          <a:p>
            <a:r>
              <a:rPr lang="en-US" b="1" dirty="0"/>
              <a:t>Example:</a:t>
            </a:r>
            <a:r>
              <a:rPr lang="en-US" dirty="0"/>
              <a:t> A </a:t>
            </a:r>
            <a:r>
              <a:rPr lang="en-US" b="1" dirty="0"/>
              <a:t>university database</a:t>
            </a:r>
            <a:r>
              <a:rPr lang="en-US" dirty="0"/>
              <a:t> stores entities like </a:t>
            </a:r>
            <a:r>
              <a:rPr lang="en-US" b="1" dirty="0"/>
              <a:t>Students, Professors, and Courses</a:t>
            </a:r>
            <a:r>
              <a:rPr lang="en-US" dirty="0"/>
              <a:t>.</a:t>
            </a:r>
          </a:p>
          <a:p>
            <a:pPr>
              <a:buFont typeface="Arial" panose="020B0604020202020204" pitchFamily="34" charset="0"/>
              <a:buChar char="•"/>
            </a:pPr>
            <a:r>
              <a:rPr lang="en-US" b="1" dirty="0"/>
              <a:t>Relationships:</a:t>
            </a:r>
            <a:endParaRPr lang="en-US" dirty="0"/>
          </a:p>
          <a:p>
            <a:pPr marL="742950" lvl="1" indent="-285750">
              <a:buFont typeface="Arial" panose="020B0604020202020204" pitchFamily="34" charset="0"/>
              <a:buChar char="•"/>
            </a:pPr>
            <a:r>
              <a:rPr lang="en-US" dirty="0"/>
              <a:t>Students </a:t>
            </a:r>
            <a:r>
              <a:rPr lang="en-US" b="1" dirty="0"/>
              <a:t>enroll in</a:t>
            </a:r>
            <a:r>
              <a:rPr lang="en-US" dirty="0"/>
              <a:t> Courses.</a:t>
            </a:r>
          </a:p>
          <a:p>
            <a:pPr marL="742950" lvl="1" indent="-285750">
              <a:buFont typeface="Arial" panose="020B0604020202020204" pitchFamily="34" charset="0"/>
              <a:buChar char="•"/>
            </a:pPr>
            <a:r>
              <a:rPr lang="en-US" dirty="0"/>
              <a:t>Professors </a:t>
            </a:r>
            <a:r>
              <a:rPr lang="en-US" b="1" dirty="0"/>
              <a:t>teach</a:t>
            </a:r>
            <a:r>
              <a:rPr lang="en-US" dirty="0"/>
              <a:t> Courses.</a:t>
            </a:r>
          </a:p>
          <a:p>
            <a:pPr marL="742950" lvl="1" indent="-285750">
              <a:buFont typeface="Arial" panose="020B0604020202020204" pitchFamily="34" charset="0"/>
              <a:buChar char="•"/>
            </a:pPr>
            <a:r>
              <a:rPr lang="en-US" dirty="0"/>
              <a:t>Courses </a:t>
            </a:r>
            <a:r>
              <a:rPr lang="en-US" b="1" dirty="0"/>
              <a:t>belong to</a:t>
            </a:r>
            <a:r>
              <a:rPr lang="en-US" dirty="0"/>
              <a:t> Departments.</a:t>
            </a:r>
          </a:p>
        </p:txBody>
      </p:sp>
      <p:sp>
        <p:nvSpPr>
          <p:cNvPr id="5" name="TextBox 4">
            <a:extLst>
              <a:ext uri="{FF2B5EF4-FFF2-40B4-BE49-F238E27FC236}">
                <a16:creationId xmlns:a16="http://schemas.microsoft.com/office/drawing/2014/main" id="{432BD581-0DA4-C618-4E61-87A427EF23F1}"/>
              </a:ext>
            </a:extLst>
          </p:cNvPr>
          <p:cNvSpPr txBox="1"/>
          <p:nvPr/>
        </p:nvSpPr>
        <p:spPr>
          <a:xfrm>
            <a:off x="295053" y="3742408"/>
            <a:ext cx="6097772" cy="1754326"/>
          </a:xfrm>
          <a:prstGeom prst="rect">
            <a:avLst/>
          </a:prstGeom>
          <a:noFill/>
        </p:spPr>
        <p:txBody>
          <a:bodyPr wrap="square">
            <a:spAutoFit/>
          </a:bodyPr>
          <a:lstStyle/>
          <a:p>
            <a:r>
              <a:rPr lang="en-US" b="1" dirty="0"/>
              <a:t>Entity Example</a:t>
            </a:r>
          </a:p>
          <a:p>
            <a:r>
              <a:rPr lang="en-US" dirty="0"/>
              <a:t>🔹 </a:t>
            </a:r>
            <a:r>
              <a:rPr lang="en-US" b="1" dirty="0"/>
              <a:t>An entity is a distinguishable object.</a:t>
            </a:r>
            <a:endParaRPr lang="en-US" dirty="0"/>
          </a:p>
          <a:p>
            <a:pPr>
              <a:buFont typeface="Arial" panose="020B0604020202020204" pitchFamily="34" charset="0"/>
              <a:buChar char="•"/>
            </a:pPr>
            <a:r>
              <a:rPr lang="en-US" b="1" dirty="0"/>
              <a:t>Example:</a:t>
            </a:r>
            <a:endParaRPr lang="en-US" dirty="0"/>
          </a:p>
          <a:p>
            <a:pPr marL="742950" lvl="1" indent="-285750">
              <a:buFont typeface="Arial" panose="020B0604020202020204" pitchFamily="34" charset="0"/>
              <a:buChar char="•"/>
            </a:pPr>
            <a:r>
              <a:rPr lang="en-US" b="1" dirty="0"/>
              <a:t>A specific student</a:t>
            </a:r>
            <a:r>
              <a:rPr lang="en-US" dirty="0"/>
              <a:t> (John Doe, ID: 12345).</a:t>
            </a:r>
          </a:p>
          <a:p>
            <a:pPr marL="742950" lvl="1" indent="-285750">
              <a:buFont typeface="Arial" panose="020B0604020202020204" pitchFamily="34" charset="0"/>
              <a:buChar char="•"/>
            </a:pPr>
            <a:r>
              <a:rPr lang="en-US" b="1" dirty="0"/>
              <a:t>A company</a:t>
            </a:r>
            <a:r>
              <a:rPr lang="en-US" dirty="0"/>
              <a:t> (Google, Amazon).</a:t>
            </a:r>
          </a:p>
          <a:p>
            <a:pPr marL="742950" lvl="1" indent="-285750">
              <a:buFont typeface="Arial" panose="020B0604020202020204" pitchFamily="34" charset="0"/>
              <a:buChar char="•"/>
            </a:pPr>
            <a:r>
              <a:rPr lang="en-US" b="1" dirty="0"/>
              <a:t>An event</a:t>
            </a:r>
            <a:r>
              <a:rPr lang="en-US" dirty="0"/>
              <a:t> (Tech Conference 2025).</a:t>
            </a:r>
          </a:p>
        </p:txBody>
      </p:sp>
      <p:sp>
        <p:nvSpPr>
          <p:cNvPr id="8" name="TextBox 7">
            <a:extLst>
              <a:ext uri="{FF2B5EF4-FFF2-40B4-BE49-F238E27FC236}">
                <a16:creationId xmlns:a16="http://schemas.microsoft.com/office/drawing/2014/main" id="{C2DE4245-25E1-D163-EAF7-BAB2EC3C6D78}"/>
              </a:ext>
            </a:extLst>
          </p:cNvPr>
          <p:cNvSpPr txBox="1"/>
          <p:nvPr/>
        </p:nvSpPr>
        <p:spPr>
          <a:xfrm>
            <a:off x="6094228" y="2371912"/>
            <a:ext cx="6097772" cy="923330"/>
          </a:xfrm>
          <a:prstGeom prst="rect">
            <a:avLst/>
          </a:prstGeom>
          <a:noFill/>
        </p:spPr>
        <p:txBody>
          <a:bodyPr wrap="square">
            <a:spAutoFit/>
          </a:bodyPr>
          <a:lstStyle/>
          <a:p>
            <a:r>
              <a:rPr lang="en-US" dirty="0"/>
              <a:t> Attributes of Entities🔹 Entities have attributes (properties describing them).</a:t>
            </a:r>
            <a:r>
              <a:rPr lang="en-US" dirty="0" err="1"/>
              <a:t>Example:A</a:t>
            </a:r>
            <a:r>
              <a:rPr lang="en-US" dirty="0"/>
              <a:t> Student entity may </a:t>
            </a:r>
            <a:r>
              <a:rPr lang="en-US" dirty="0" err="1"/>
              <a:t>have:Student_ID</a:t>
            </a:r>
            <a:r>
              <a:rPr lang="en-US" dirty="0"/>
              <a:t> (Primary Key)</a:t>
            </a:r>
            <a:r>
              <a:rPr lang="en-US" dirty="0" err="1"/>
              <a:t>NameAgeEmail</a:t>
            </a:r>
            <a:endParaRPr lang="en-IN" dirty="0"/>
          </a:p>
        </p:txBody>
      </p:sp>
      <p:sp>
        <p:nvSpPr>
          <p:cNvPr id="10" name="TextBox 9">
            <a:extLst>
              <a:ext uri="{FF2B5EF4-FFF2-40B4-BE49-F238E27FC236}">
                <a16:creationId xmlns:a16="http://schemas.microsoft.com/office/drawing/2014/main" id="{C74D19E2-3638-5B36-52A7-B124AD29B9E1}"/>
              </a:ext>
            </a:extLst>
          </p:cNvPr>
          <p:cNvSpPr txBox="1"/>
          <p:nvPr/>
        </p:nvSpPr>
        <p:spPr>
          <a:xfrm>
            <a:off x="5696393" y="4403237"/>
            <a:ext cx="6097772" cy="1200329"/>
          </a:xfrm>
          <a:prstGeom prst="rect">
            <a:avLst/>
          </a:prstGeom>
          <a:noFill/>
        </p:spPr>
        <p:txBody>
          <a:bodyPr wrap="square">
            <a:spAutoFit/>
          </a:bodyPr>
          <a:lstStyle/>
          <a:p>
            <a:r>
              <a:rPr lang="en-US" dirty="0"/>
              <a:t>Entity Set Example🔹 An entity set is a group of similar entities sharing the same </a:t>
            </a:r>
            <a:r>
              <a:rPr lang="en-US" dirty="0" err="1"/>
              <a:t>properties.Example:Set</a:t>
            </a:r>
            <a:r>
              <a:rPr lang="en-US" dirty="0"/>
              <a:t> of all students in a </a:t>
            </a:r>
            <a:r>
              <a:rPr lang="en-US" dirty="0" err="1"/>
              <a:t>university.Set</a:t>
            </a:r>
            <a:r>
              <a:rPr lang="en-US" dirty="0"/>
              <a:t> of all employees in a </a:t>
            </a:r>
            <a:r>
              <a:rPr lang="en-US" dirty="0" err="1"/>
              <a:t>company.Set</a:t>
            </a:r>
            <a:r>
              <a:rPr lang="en-US" dirty="0"/>
              <a:t> of all books in a library.</a:t>
            </a:r>
            <a:endParaRPr lang="en-IN" dirty="0"/>
          </a:p>
        </p:txBody>
      </p:sp>
    </p:spTree>
    <p:extLst>
      <p:ext uri="{BB962C8B-B14F-4D97-AF65-F5344CB8AC3E}">
        <p14:creationId xmlns:p14="http://schemas.microsoft.com/office/powerpoint/2010/main" val="167554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0904ADA-27D8-457C-70D9-B30E977AC39E}"/>
              </a:ext>
            </a:extLst>
          </p:cNvPr>
          <p:cNvSpPr/>
          <p:nvPr/>
        </p:nvSpPr>
        <p:spPr>
          <a:xfrm>
            <a:off x="623888" y="2395526"/>
            <a:ext cx="8088312" cy="598204"/>
          </a:xfrm>
          <a:prstGeom prst="roundRect">
            <a:avLst>
              <a:gd name="adj" fmla="val 50000"/>
            </a:avLst>
          </a:prstGeom>
          <a:solidFill>
            <a:srgbClr val="FFFFFF"/>
          </a:solidFill>
          <a:ln w="19050">
            <a:solidFill>
              <a:srgbClr val="FFC000"/>
            </a:solidFill>
          </a:ln>
          <a:effectLst>
            <a:innerShdw blurRad="63500" dist="50800" dir="16200000">
              <a:prstClr val="black">
                <a:alpha val="50000"/>
              </a:prstClr>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
              <a:spcBef>
                <a:spcPts val="1200"/>
              </a:spcBef>
            </a:pPr>
            <a:r>
              <a:rPr lang="en-US" dirty="0">
                <a:solidFill>
                  <a:schemeClr val="tx1"/>
                </a:solidFill>
                <a:latin typeface="Arial" panose="020B0604020202020204" pitchFamily="34" charset="0"/>
                <a:cs typeface="Arial" panose="020B0604020202020204" pitchFamily="34" charset="0"/>
              </a:rPr>
              <a:t>A relation (table) consists of unique attributes (columns) and tuples (rows)</a:t>
            </a:r>
          </a:p>
        </p:txBody>
      </p:sp>
      <p:sp>
        <p:nvSpPr>
          <p:cNvPr id="10" name="Rectangle: Rounded Corners 9">
            <a:extLst>
              <a:ext uri="{FF2B5EF4-FFF2-40B4-BE49-F238E27FC236}">
                <a16:creationId xmlns:a16="http://schemas.microsoft.com/office/drawing/2014/main" id="{78660719-15FE-962B-9756-1BC6D1B37A3F}"/>
              </a:ext>
            </a:extLst>
          </p:cNvPr>
          <p:cNvSpPr/>
          <p:nvPr/>
        </p:nvSpPr>
        <p:spPr>
          <a:xfrm>
            <a:off x="623888" y="3167997"/>
            <a:ext cx="8088312" cy="598204"/>
          </a:xfrm>
          <a:prstGeom prst="roundRect">
            <a:avLst>
              <a:gd name="adj" fmla="val 50000"/>
            </a:avLst>
          </a:prstGeom>
          <a:solidFill>
            <a:srgbClr val="FFFFFF"/>
          </a:solidFill>
          <a:ln w="19050">
            <a:solidFill>
              <a:srgbClr val="FFC000"/>
            </a:solidFill>
          </a:ln>
          <a:effectLst>
            <a:innerShdw blurRad="63500" dist="50800" dir="16200000">
              <a:prstClr val="black">
                <a:alpha val="50000"/>
              </a:prstClr>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a:solidFill>
                  <a:schemeClr val="tx1"/>
                </a:solidFill>
                <a:latin typeface="Arial" panose="020B0604020202020204" pitchFamily="34" charset="0"/>
                <a:cs typeface="Arial" panose="020B0604020202020204" pitchFamily="34" charset="0"/>
              </a:rPr>
              <a:t>Sometimes the value to be inserted into a particular cell may be unknown, or it may have no value. This is represented by a NULL</a:t>
            </a:r>
          </a:p>
        </p:txBody>
      </p:sp>
      <p:sp>
        <p:nvSpPr>
          <p:cNvPr id="11" name="Rectangle: Rounded Corners 10">
            <a:extLst>
              <a:ext uri="{FF2B5EF4-FFF2-40B4-BE49-F238E27FC236}">
                <a16:creationId xmlns:a16="http://schemas.microsoft.com/office/drawing/2014/main" id="{AAA8DC66-205F-9C8C-0910-851DE0E63F16}"/>
              </a:ext>
            </a:extLst>
          </p:cNvPr>
          <p:cNvSpPr/>
          <p:nvPr/>
        </p:nvSpPr>
        <p:spPr>
          <a:xfrm>
            <a:off x="623888" y="3940468"/>
            <a:ext cx="8088312" cy="598204"/>
          </a:xfrm>
          <a:prstGeom prst="roundRect">
            <a:avLst>
              <a:gd name="adj" fmla="val 50000"/>
            </a:avLst>
          </a:prstGeom>
          <a:solidFill>
            <a:srgbClr val="FFFFFF"/>
          </a:solidFill>
          <a:ln w="19050">
            <a:solidFill>
              <a:srgbClr val="FFC000"/>
            </a:solidFill>
          </a:ln>
          <a:effectLst>
            <a:innerShdw blurRad="63500" dist="50800" dir="16200000">
              <a:prstClr val="black">
                <a:alpha val="50000"/>
              </a:prstClr>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a:solidFill>
                  <a:schemeClr val="tx1"/>
                </a:solidFill>
                <a:latin typeface="Arial" panose="020B0604020202020204" pitchFamily="34" charset="0"/>
                <a:cs typeface="Arial" panose="020B0604020202020204" pitchFamily="34" charset="0"/>
              </a:rPr>
              <a:t>Relational Database: Any database whose logical organization is based on relational data model</a:t>
            </a:r>
          </a:p>
        </p:txBody>
      </p:sp>
      <p:sp>
        <p:nvSpPr>
          <p:cNvPr id="12" name="Rectangle: Rounded Corners 11">
            <a:extLst>
              <a:ext uri="{FF2B5EF4-FFF2-40B4-BE49-F238E27FC236}">
                <a16:creationId xmlns:a16="http://schemas.microsoft.com/office/drawing/2014/main" id="{CC84C9A4-3416-7C2F-16E1-B5A20032033E}"/>
              </a:ext>
            </a:extLst>
          </p:cNvPr>
          <p:cNvSpPr/>
          <p:nvPr/>
        </p:nvSpPr>
        <p:spPr>
          <a:xfrm>
            <a:off x="623888" y="4712941"/>
            <a:ext cx="8088312" cy="598204"/>
          </a:xfrm>
          <a:prstGeom prst="roundRect">
            <a:avLst>
              <a:gd name="adj" fmla="val 50000"/>
            </a:avLst>
          </a:prstGeom>
          <a:solidFill>
            <a:srgbClr val="FFFFFF"/>
          </a:solidFill>
          <a:ln w="19050">
            <a:solidFill>
              <a:srgbClr val="FFC000"/>
            </a:solidFill>
          </a:ln>
          <a:effectLst>
            <a:innerShdw blurRad="63500" dist="50800" dir="16200000">
              <a:prstClr val="black">
                <a:alpha val="50000"/>
              </a:prstClr>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a:solidFill>
                  <a:schemeClr val="tx1"/>
                </a:solidFill>
                <a:latin typeface="Arial" panose="020B0604020202020204" pitchFamily="34" charset="0"/>
                <a:cs typeface="Arial" panose="020B0604020202020204" pitchFamily="34" charset="0"/>
              </a:rPr>
              <a:t>RDBMS: A DBMS that manages the relational database</a:t>
            </a:r>
          </a:p>
        </p:txBody>
      </p:sp>
      <p:sp>
        <p:nvSpPr>
          <p:cNvPr id="13" name="Rectangle: Rounded Corners 12">
            <a:extLst>
              <a:ext uri="{FF2B5EF4-FFF2-40B4-BE49-F238E27FC236}">
                <a16:creationId xmlns:a16="http://schemas.microsoft.com/office/drawing/2014/main" id="{1365F1DF-6DA7-D735-FE3D-81F027AB3996}"/>
              </a:ext>
            </a:extLst>
          </p:cNvPr>
          <p:cNvSpPr/>
          <p:nvPr/>
        </p:nvSpPr>
        <p:spPr>
          <a:xfrm>
            <a:off x="623888" y="1623055"/>
            <a:ext cx="8088312" cy="598204"/>
          </a:xfrm>
          <a:prstGeom prst="roundRect">
            <a:avLst>
              <a:gd name="adj" fmla="val 50000"/>
            </a:avLst>
          </a:prstGeom>
          <a:solidFill>
            <a:srgbClr val="FFFFFF"/>
          </a:solidFill>
          <a:ln w="19050">
            <a:solidFill>
              <a:srgbClr val="FFC000"/>
            </a:solidFill>
          </a:ln>
          <a:effectLst>
            <a:innerShdw blurRad="63500" dist="50800" dir="16200000">
              <a:prstClr val="black">
                <a:alpha val="50000"/>
              </a:prstClr>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a:solidFill>
                  <a:schemeClr val="tx1"/>
                </a:solidFill>
                <a:latin typeface="Arial" panose="020B0604020202020204" pitchFamily="34" charset="0"/>
                <a:cs typeface="Arial" panose="020B0604020202020204" pitchFamily="34" charset="0"/>
              </a:rPr>
              <a:t>Data is viewed as existing in two dimensional tables known as relations</a:t>
            </a:r>
          </a:p>
        </p:txBody>
      </p:sp>
      <p:pic>
        <p:nvPicPr>
          <p:cNvPr id="15" name="Graphic 14" descr="Hierarchy with solid fill">
            <a:extLst>
              <a:ext uri="{FF2B5EF4-FFF2-40B4-BE49-F238E27FC236}">
                <a16:creationId xmlns:a16="http://schemas.microsoft.com/office/drawing/2014/main" id="{79DA7992-B0E7-C96E-30C7-996523FEFD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1357" y="2395526"/>
            <a:ext cx="1789127" cy="1789127"/>
          </a:xfrm>
          <a:prstGeom prst="rect">
            <a:avLst/>
          </a:prstGeom>
        </p:spPr>
      </p:pic>
      <p:sp>
        <p:nvSpPr>
          <p:cNvPr id="16" name="Title 3">
            <a:extLst>
              <a:ext uri="{FF2B5EF4-FFF2-40B4-BE49-F238E27FC236}">
                <a16:creationId xmlns:a16="http://schemas.microsoft.com/office/drawing/2014/main" id="{9D86DEF3-D0CD-6601-0FFA-FAB4F38F226E}"/>
              </a:ext>
            </a:extLst>
          </p:cNvPr>
          <p:cNvSpPr txBox="1">
            <a:spLocks/>
          </p:cNvSpPr>
          <p:nvPr/>
        </p:nvSpPr>
        <p:spPr>
          <a:xfrm>
            <a:off x="623888" y="759205"/>
            <a:ext cx="11260278" cy="71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Relational Data Models Basics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439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qA61lwQK"/>
  <p:tag name="ARTICULATE_SLIDE_COUN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Template_Jigsaw.potx" id="{0B6B277D-0F5E-45F6-9006-2EB826547424}" vid="{248D8320-E789-4178-9748-A19BA3A7BF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623b4a0-ee19-4c5b-9b6b-7123b311dc1a">
      <Terms xmlns="http://schemas.microsoft.com/office/infopath/2007/PartnerControls"/>
    </lcf76f155ced4ddcb4097134ff3c332f>
    <TaxCatchAll xmlns="9bf45241-95ad-4766-a918-7345f26b848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614D015C45E5468E72F5A0D58C904B" ma:contentTypeVersion="18" ma:contentTypeDescription="Create a new document." ma:contentTypeScope="" ma:versionID="abab4bb93c432f377c8451e7e9f34c9a">
  <xsd:schema xmlns:xsd="http://www.w3.org/2001/XMLSchema" xmlns:xs="http://www.w3.org/2001/XMLSchema" xmlns:p="http://schemas.microsoft.com/office/2006/metadata/properties" xmlns:ns2="f623b4a0-ee19-4c5b-9b6b-7123b311dc1a" xmlns:ns3="9d29f424-d339-43b5-b84e-750cecc1e043" xmlns:ns4="9bf45241-95ad-4766-a918-7345f26b8483" targetNamespace="http://schemas.microsoft.com/office/2006/metadata/properties" ma:root="true" ma:fieldsID="0a8c93b644792ab08fbe979f18e9bc51" ns2:_="" ns3:_="" ns4:_="">
    <xsd:import namespace="f623b4a0-ee19-4c5b-9b6b-7123b311dc1a"/>
    <xsd:import namespace="9d29f424-d339-43b5-b84e-750cecc1e043"/>
    <xsd:import namespace="9bf45241-95ad-4766-a918-7345f26b848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23b4a0-ee19-4c5b-9b6b-7123b311dc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description=""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0ab18061-6c08-4ae2-9f37-9ebec083420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29f424-d339-43b5-b84e-750cecc1e04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bf45241-95ad-4766-a918-7345f26b8483"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9bf45241-95ad-4766-a918-7345f26b8483}" ma:internalName="TaxCatchAll" ma:showField="CatchAllData" ma:web="9d29f424-d339-43b5-b84e-750cecc1e0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0565FB-AFD9-4B79-8CED-1F95AF1BB7B5}">
  <ds:schemaRefs>
    <ds:schemaRef ds:uri="http://schemas.microsoft.com/office/2006/metadata/properties"/>
    <ds:schemaRef ds:uri="http://schemas.microsoft.com/office/infopath/2007/PartnerControls"/>
    <ds:schemaRef ds:uri="f623b4a0-ee19-4c5b-9b6b-7123b311dc1a"/>
    <ds:schemaRef ds:uri="9bf45241-95ad-4766-a918-7345f26b8483"/>
  </ds:schemaRefs>
</ds:datastoreItem>
</file>

<file path=customXml/itemProps2.xml><?xml version="1.0" encoding="utf-8"?>
<ds:datastoreItem xmlns:ds="http://schemas.openxmlformats.org/officeDocument/2006/customXml" ds:itemID="{DC331E06-5C1F-4F12-BFF8-C356B82432E4}">
  <ds:schemaRefs>
    <ds:schemaRef ds:uri="http://schemas.microsoft.com/sharepoint/v3/contenttype/forms"/>
  </ds:schemaRefs>
</ds:datastoreItem>
</file>

<file path=customXml/itemProps3.xml><?xml version="1.0" encoding="utf-8"?>
<ds:datastoreItem xmlns:ds="http://schemas.openxmlformats.org/officeDocument/2006/customXml" ds:itemID="{82DBA73E-BB98-410A-BB57-E883EDE48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23b4a0-ee19-4c5b-9b6b-7123b311dc1a"/>
    <ds:schemaRef ds:uri="9d29f424-d339-43b5-b84e-750cecc1e043"/>
    <ds:schemaRef ds:uri="9bf45241-95ad-4766-a918-7345f26b84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Presentation_Template_Jigsaw</Template>
  <TotalTime>1062</TotalTime>
  <Words>3016</Words>
  <Application>Microsoft Office PowerPoint</Application>
  <PresentationFormat>Widescreen</PresentationFormat>
  <Paragraphs>703</Paragraphs>
  <Slides>56</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7" baseType="lpstr">
      <vt:lpstr>Arial</vt:lpstr>
      <vt:lpstr>Calibri</vt:lpstr>
      <vt:lpstr>Google Sans</vt:lpstr>
      <vt:lpstr>Helvetica LT Std Cond</vt:lpstr>
      <vt:lpstr>Helvetica LT Std Cond Light</vt:lpstr>
      <vt:lpstr>Merriweather</vt:lpstr>
      <vt:lpstr>Nunito</vt:lpstr>
      <vt:lpstr>Open Sans</vt:lpstr>
      <vt:lpstr>Wingdings</vt:lpstr>
      <vt:lpstr>Office Theme</vt:lpstr>
      <vt:lpstr>Microsoft Word Document</vt:lpstr>
      <vt:lpstr>PowerPoint Presentation</vt:lpstr>
      <vt:lpstr>PowerPoint Presentation</vt:lpstr>
      <vt:lpstr>PowerPoint Presentation</vt:lpstr>
      <vt:lpstr>PowerPoint Presentation</vt:lpstr>
      <vt:lpstr>Phases Involved in 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Ravishankar B</dc:creator>
  <cp:lastModifiedBy>Nithyalakshmi Muthukaruppan [UNext]</cp:lastModifiedBy>
  <cp:revision>106</cp:revision>
  <dcterms:created xsi:type="dcterms:W3CDTF">2022-05-30T10:40:56Z</dcterms:created>
  <dcterms:modified xsi:type="dcterms:W3CDTF">2025-02-12T17:12:40Z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9DD94D55-4750-438A-8957-52A331812CC6</vt:lpwstr>
  </property>
  <property fmtid="{D5CDD505-2E9C-101B-9397-08002B2CF9AE}" pid="3" name="ArticulatePath">
    <vt:lpwstr>Presentation2</vt:lpwstr>
  </property>
  <property fmtid="{D5CDD505-2E9C-101B-9397-08002B2CF9AE}" pid="4" name="ContentTypeId">
    <vt:lpwstr>0x010100D9C12E6FCCF9194BAA742C45B2A006A4</vt:lpwstr>
  </property>
</Properties>
</file>