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72" r:id="rId4"/>
    <p:sldId id="265"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3AADB1-F3E9-4EC2-8E99-ED6E2A24EA0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300310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3AADB1-F3E9-4EC2-8E99-ED6E2A24EA0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113467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3AADB1-F3E9-4EC2-8E99-ED6E2A24EA0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288462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3AADB1-F3E9-4EC2-8E99-ED6E2A24EA0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217696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3AADB1-F3E9-4EC2-8E99-ED6E2A24EA0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237922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3AADB1-F3E9-4EC2-8E99-ED6E2A24EA0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345121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3AADB1-F3E9-4EC2-8E99-ED6E2A24EA07}"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141781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3AADB1-F3E9-4EC2-8E99-ED6E2A24EA07}"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201646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AADB1-F3E9-4EC2-8E99-ED6E2A24EA07}" type="datetimeFigureOut">
              <a:rPr lang="en-IN" smtClean="0"/>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273764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3AADB1-F3E9-4EC2-8E99-ED6E2A24EA0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86688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3AADB1-F3E9-4EC2-8E99-ED6E2A24EA0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E21B0-E789-4168-AC36-188032D41F2A}" type="slidenum">
              <a:rPr lang="en-IN" smtClean="0"/>
              <a:t>‹#›</a:t>
            </a:fld>
            <a:endParaRPr lang="en-IN"/>
          </a:p>
        </p:txBody>
      </p:sp>
    </p:spTree>
    <p:extLst>
      <p:ext uri="{BB962C8B-B14F-4D97-AF65-F5344CB8AC3E}">
        <p14:creationId xmlns:p14="http://schemas.microsoft.com/office/powerpoint/2010/main" val="79089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AADB1-F3E9-4EC2-8E99-ED6E2A24EA07}" type="datetimeFigureOut">
              <a:rPr lang="en-IN" smtClean="0"/>
              <a:t>23-04-2021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E21B0-E789-4168-AC36-188032D41F2A}" type="slidenum">
              <a:rPr lang="en-IN" smtClean="0"/>
              <a:t>‹#›</a:t>
            </a:fld>
            <a:endParaRPr lang="en-IN"/>
          </a:p>
        </p:txBody>
      </p:sp>
    </p:spTree>
    <p:extLst>
      <p:ext uri="{BB962C8B-B14F-4D97-AF65-F5344CB8AC3E}">
        <p14:creationId xmlns:p14="http://schemas.microsoft.com/office/powerpoint/2010/main" val="2523463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Content Placeholder 2"/>
          <p:cNvSpPr txBox="1">
            <a:spLocks/>
          </p:cNvSpPr>
          <p:nvPr/>
        </p:nvSpPr>
        <p:spPr>
          <a:xfrm>
            <a:off x="290945" y="193965"/>
            <a:ext cx="11610110" cy="62206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dirty="0" smtClean="0"/>
          </a:p>
          <a:p>
            <a:pPr marL="0" indent="0">
              <a:buNone/>
            </a:pPr>
            <a:r>
              <a:rPr lang="en-US" sz="4000" b="1" dirty="0" smtClean="0"/>
              <a:t>Hands – On Practice</a:t>
            </a:r>
          </a:p>
          <a:p>
            <a:pPr marL="0" indent="0">
              <a:buNone/>
            </a:pPr>
            <a:endParaRPr lang="en-US" dirty="0" smtClean="0"/>
          </a:p>
          <a:p>
            <a:pPr marL="0" indent="0">
              <a:buNone/>
            </a:pPr>
            <a:endParaRPr lang="en-US" dirty="0"/>
          </a:p>
          <a:p>
            <a:pPr marL="0" indent="0">
              <a:buNone/>
            </a:pPr>
            <a:endParaRPr lang="en-US" dirty="0"/>
          </a:p>
          <a:p>
            <a:pPr marL="0" indent="0">
              <a:buNone/>
            </a:pPr>
            <a:r>
              <a:rPr lang="en-US" b="1" dirty="0" smtClean="0"/>
              <a:t>Descriptive Statistics</a:t>
            </a:r>
          </a:p>
          <a:p>
            <a:pPr marL="0" indent="0">
              <a:buNone/>
            </a:pPr>
            <a:endParaRPr lang="en-US" b="1" dirty="0"/>
          </a:p>
          <a:p>
            <a:pPr marL="0" indent="0">
              <a:buNone/>
            </a:pPr>
            <a:r>
              <a:rPr lang="en-US" b="1" dirty="0" smtClean="0"/>
              <a:t>Probability Distributions</a:t>
            </a:r>
            <a:endParaRPr lang="en-US" b="1" dirty="0"/>
          </a:p>
        </p:txBody>
      </p:sp>
      <p:pic>
        <p:nvPicPr>
          <p:cNvPr id="5" name="Picture 4"/>
          <p:cNvPicPr>
            <a:picLocks noChangeAspect="1"/>
          </p:cNvPicPr>
          <p:nvPr/>
        </p:nvPicPr>
        <p:blipFill>
          <a:blip r:embed="rId2"/>
          <a:stretch>
            <a:fillRect/>
          </a:stretch>
        </p:blipFill>
        <p:spPr>
          <a:xfrm>
            <a:off x="9224679" y="277092"/>
            <a:ext cx="2676376" cy="566977"/>
          </a:xfrm>
          <a:prstGeom prst="rect">
            <a:avLst/>
          </a:prstGeom>
        </p:spPr>
      </p:pic>
    </p:spTree>
    <p:extLst>
      <p:ext uri="{BB962C8B-B14F-4D97-AF65-F5344CB8AC3E}">
        <p14:creationId xmlns:p14="http://schemas.microsoft.com/office/powerpoint/2010/main" val="1903631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Content Placeholder 2"/>
          <p:cNvSpPr txBox="1">
            <a:spLocks/>
          </p:cNvSpPr>
          <p:nvPr/>
        </p:nvSpPr>
        <p:spPr>
          <a:xfrm>
            <a:off x="290945" y="235529"/>
            <a:ext cx="11610110" cy="62206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3600" b="1" dirty="0" smtClean="0"/>
              <a:t>Descriptive Statistics</a:t>
            </a:r>
          </a:p>
          <a:p>
            <a:pPr marL="0" indent="0">
              <a:buNone/>
            </a:pPr>
            <a:r>
              <a:rPr lang="en-US" sz="3600" b="1" dirty="0" smtClean="0"/>
              <a:t>Data Set: Bank.xlsx</a:t>
            </a:r>
          </a:p>
          <a:p>
            <a:pPr marL="0" indent="0">
              <a:buNone/>
            </a:pPr>
            <a:endParaRPr lang="en-US" sz="3600" b="1" dirty="0"/>
          </a:p>
          <a:p>
            <a:r>
              <a:rPr lang="en-US" b="1" dirty="0" smtClean="0"/>
              <a:t>What </a:t>
            </a:r>
            <a:r>
              <a:rPr lang="en-US" b="1" dirty="0"/>
              <a:t>proportion of customers have responded to the offer in the data set</a:t>
            </a:r>
            <a:r>
              <a:rPr lang="en-US" b="1" dirty="0" smtClean="0"/>
              <a:t>?</a:t>
            </a:r>
          </a:p>
          <a:p>
            <a:endParaRPr lang="en-US" b="1" dirty="0"/>
          </a:p>
          <a:p>
            <a:endParaRPr lang="en-US" b="1" dirty="0"/>
          </a:p>
          <a:p>
            <a:r>
              <a:rPr lang="en-US" b="1" dirty="0"/>
              <a:t>What is the average duration of calls? what is the median</a:t>
            </a:r>
            <a:r>
              <a:rPr lang="en-US" b="1" dirty="0" smtClean="0"/>
              <a:t>?</a:t>
            </a:r>
          </a:p>
          <a:p>
            <a:endParaRPr lang="en-US" b="1" dirty="0" smtClean="0"/>
          </a:p>
          <a:p>
            <a:endParaRPr lang="en-US" b="1" dirty="0"/>
          </a:p>
          <a:p>
            <a:r>
              <a:rPr lang="en-US" b="1" dirty="0" smtClean="0"/>
              <a:t>What </a:t>
            </a:r>
            <a:r>
              <a:rPr lang="en-US" b="1" dirty="0"/>
              <a:t>is the distribution of call duration</a:t>
            </a:r>
            <a:r>
              <a:rPr lang="en-US" b="1" dirty="0" smtClean="0"/>
              <a:t>?</a:t>
            </a:r>
          </a:p>
          <a:p>
            <a:endParaRPr lang="en-US" b="1" dirty="0"/>
          </a:p>
          <a:p>
            <a:endParaRPr lang="en-US" b="1" dirty="0"/>
          </a:p>
          <a:p>
            <a:r>
              <a:rPr lang="en-US" b="1" dirty="0"/>
              <a:t>Is there a difference in call duration between people that sign up and that don't</a:t>
            </a:r>
          </a:p>
          <a:p>
            <a:endParaRPr lang="en-US" b="1" dirty="0"/>
          </a:p>
          <a:p>
            <a:endParaRPr lang="en-US" b="1" dirty="0"/>
          </a:p>
        </p:txBody>
      </p:sp>
      <p:pic>
        <p:nvPicPr>
          <p:cNvPr id="5" name="Picture 4"/>
          <p:cNvPicPr>
            <a:picLocks noChangeAspect="1"/>
          </p:cNvPicPr>
          <p:nvPr/>
        </p:nvPicPr>
        <p:blipFill>
          <a:blip r:embed="rId2"/>
          <a:stretch>
            <a:fillRect/>
          </a:stretch>
        </p:blipFill>
        <p:spPr>
          <a:xfrm>
            <a:off x="9224679" y="277092"/>
            <a:ext cx="2676376" cy="566977"/>
          </a:xfrm>
          <a:prstGeom prst="rect">
            <a:avLst/>
          </a:prstGeom>
        </p:spPr>
      </p:pic>
    </p:spTree>
    <p:extLst>
      <p:ext uri="{BB962C8B-B14F-4D97-AF65-F5344CB8AC3E}">
        <p14:creationId xmlns:p14="http://schemas.microsoft.com/office/powerpoint/2010/main" val="3236058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Content Placeholder 2"/>
          <p:cNvSpPr txBox="1">
            <a:spLocks/>
          </p:cNvSpPr>
          <p:nvPr/>
        </p:nvSpPr>
        <p:spPr>
          <a:xfrm>
            <a:off x="290945" y="152402"/>
            <a:ext cx="11610110" cy="62206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endParaRPr lang="en-US" sz="3000" b="1" dirty="0" smtClean="0"/>
          </a:p>
          <a:p>
            <a:pPr marL="0" indent="0">
              <a:buNone/>
            </a:pPr>
            <a:r>
              <a:rPr lang="en-US" sz="3000" b="1" dirty="0" smtClean="0"/>
              <a:t>Probability Distributions</a:t>
            </a:r>
          </a:p>
          <a:p>
            <a:endParaRPr lang="en-US" dirty="0"/>
          </a:p>
          <a:p>
            <a:r>
              <a:rPr lang="en-US" dirty="0" smtClean="0"/>
              <a:t>We </a:t>
            </a:r>
            <a:r>
              <a:rPr lang="en-US" dirty="0"/>
              <a:t>test 100 students and find that IQ is normally distributed with an average of 108, with a </a:t>
            </a:r>
            <a:r>
              <a:rPr lang="en-US" dirty="0" err="1"/>
              <a:t>std</a:t>
            </a:r>
            <a:r>
              <a:rPr lang="en-US" dirty="0"/>
              <a:t> deviation of 7.</a:t>
            </a:r>
          </a:p>
          <a:p>
            <a:pPr marL="0" indent="0">
              <a:buNone/>
            </a:pPr>
            <a:r>
              <a:rPr lang="en-US" dirty="0"/>
              <a:t>Supposing you pick a random student from the 100, what are the chances he/she has an </a:t>
            </a:r>
            <a:r>
              <a:rPr lang="en-US" dirty="0" smtClean="0"/>
              <a:t>IQ&lt;=115?</a:t>
            </a:r>
          </a:p>
          <a:p>
            <a:pPr marL="0" indent="0">
              <a:buNone/>
            </a:pPr>
            <a:endParaRPr lang="en-US" dirty="0"/>
          </a:p>
          <a:p>
            <a:r>
              <a:rPr lang="en-IN" dirty="0"/>
              <a:t>A radar unit is used to measure speeds of cars on a motorway. The speeds are normally distributed with a mean of 90 km/hr and a standard deviation of 10 km/hr. What is the probability that a car picked at random is travelling at more than 100 km/hr?</a:t>
            </a:r>
          </a:p>
          <a:p>
            <a:endParaRPr lang="en-IN" dirty="0"/>
          </a:p>
          <a:p>
            <a:r>
              <a:rPr lang="en-IN" dirty="0"/>
              <a:t>For a certain type of computers, the length of time between charges of the battery is normally distributed with a mean of 50 hours and a standard deviation of 15 hours. John owns one of these computers and wants to know the probability that the length of time will be between 50 and 70 hours.</a:t>
            </a:r>
          </a:p>
          <a:p>
            <a:pPr marL="0" indent="0">
              <a:buNone/>
            </a:pPr>
            <a:endParaRPr lang="en-US" dirty="0"/>
          </a:p>
        </p:txBody>
      </p:sp>
      <p:pic>
        <p:nvPicPr>
          <p:cNvPr id="5" name="Picture 4"/>
          <p:cNvPicPr>
            <a:picLocks noChangeAspect="1"/>
          </p:cNvPicPr>
          <p:nvPr/>
        </p:nvPicPr>
        <p:blipFill>
          <a:blip r:embed="rId2"/>
          <a:stretch>
            <a:fillRect/>
          </a:stretch>
        </p:blipFill>
        <p:spPr>
          <a:xfrm>
            <a:off x="9224679" y="277092"/>
            <a:ext cx="2676376" cy="566977"/>
          </a:xfrm>
          <a:prstGeom prst="rect">
            <a:avLst/>
          </a:prstGeom>
        </p:spPr>
      </p:pic>
    </p:spTree>
    <p:extLst>
      <p:ext uri="{BB962C8B-B14F-4D97-AF65-F5344CB8AC3E}">
        <p14:creationId xmlns:p14="http://schemas.microsoft.com/office/powerpoint/2010/main" val="264172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Content Placeholder 2"/>
          <p:cNvSpPr txBox="1">
            <a:spLocks/>
          </p:cNvSpPr>
          <p:nvPr/>
        </p:nvSpPr>
        <p:spPr>
          <a:xfrm>
            <a:off x="290945" y="193965"/>
            <a:ext cx="11610110" cy="62206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IN" dirty="0" smtClean="0"/>
          </a:p>
          <a:p>
            <a:endParaRPr lang="en-IN" dirty="0"/>
          </a:p>
          <a:p>
            <a:r>
              <a:rPr lang="en-IN" dirty="0" smtClean="0"/>
              <a:t>Two </a:t>
            </a:r>
            <a:r>
              <a:rPr lang="en-IN" dirty="0"/>
              <a:t>teams A and B are playing a series of 5 games. The team who wins the three or more games will win the series. Assume that the outcome of the games are independent and probability of winning for each team is 0.5. What is the probability that A will win the series? </a:t>
            </a:r>
            <a:endParaRPr lang="en-IN" dirty="0" smtClean="0"/>
          </a:p>
          <a:p>
            <a:endParaRPr lang="en-IN" dirty="0"/>
          </a:p>
          <a:p>
            <a:r>
              <a:rPr lang="en-IN" dirty="0"/>
              <a:t>A sample contains 1000 pieces and chances that a piece is defective in the sample is 0.2. The probability of seeing more than 200 defective piece is </a:t>
            </a:r>
            <a:endParaRPr lang="en-IN" dirty="0" smtClean="0"/>
          </a:p>
          <a:p>
            <a:endParaRPr lang="en-IN" dirty="0" smtClean="0"/>
          </a:p>
          <a:p>
            <a:r>
              <a:rPr lang="en-IN" dirty="0"/>
              <a:t>In a call </a:t>
            </a:r>
            <a:r>
              <a:rPr lang="en-IN" dirty="0" err="1"/>
              <a:t>center</a:t>
            </a:r>
            <a:r>
              <a:rPr lang="en-IN" dirty="0"/>
              <a:t> 180 calls are received at random over a period of 12 hours. Then the probability to receive calls between 180 to 200 every 12 hours is: </a:t>
            </a:r>
          </a:p>
          <a:p>
            <a:endParaRPr lang="en-IN" dirty="0"/>
          </a:p>
          <a:p>
            <a:r>
              <a:rPr lang="en-IN" dirty="0"/>
              <a:t>On an average the number of hits on a certain web page are 20 hits per day. What is the probability of observing more than 30 hits in a day? </a:t>
            </a:r>
          </a:p>
          <a:p>
            <a:endParaRPr lang="en-IN" dirty="0"/>
          </a:p>
          <a:p>
            <a:endParaRPr lang="en-IN" dirty="0"/>
          </a:p>
        </p:txBody>
      </p:sp>
      <p:pic>
        <p:nvPicPr>
          <p:cNvPr id="5" name="Picture 4"/>
          <p:cNvPicPr>
            <a:picLocks noChangeAspect="1"/>
          </p:cNvPicPr>
          <p:nvPr/>
        </p:nvPicPr>
        <p:blipFill>
          <a:blip r:embed="rId2"/>
          <a:stretch>
            <a:fillRect/>
          </a:stretch>
        </p:blipFill>
        <p:spPr>
          <a:xfrm>
            <a:off x="9224679" y="277092"/>
            <a:ext cx="2676376" cy="566977"/>
          </a:xfrm>
          <a:prstGeom prst="rect">
            <a:avLst/>
          </a:prstGeom>
        </p:spPr>
      </p:pic>
    </p:spTree>
    <p:extLst>
      <p:ext uri="{BB962C8B-B14F-4D97-AF65-F5344CB8AC3E}">
        <p14:creationId xmlns:p14="http://schemas.microsoft.com/office/powerpoint/2010/main" val="2804247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Content Placeholder 2"/>
          <p:cNvSpPr txBox="1">
            <a:spLocks/>
          </p:cNvSpPr>
          <p:nvPr/>
        </p:nvSpPr>
        <p:spPr>
          <a:xfrm>
            <a:off x="290945" y="235529"/>
            <a:ext cx="11610110" cy="62206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IN" dirty="0" smtClean="0"/>
          </a:p>
        </p:txBody>
      </p:sp>
      <p:pic>
        <p:nvPicPr>
          <p:cNvPr id="5" name="Picture 4"/>
          <p:cNvPicPr>
            <a:picLocks noChangeAspect="1"/>
          </p:cNvPicPr>
          <p:nvPr/>
        </p:nvPicPr>
        <p:blipFill>
          <a:blip r:embed="rId2"/>
          <a:stretch>
            <a:fillRect/>
          </a:stretch>
        </p:blipFill>
        <p:spPr>
          <a:xfrm>
            <a:off x="9224679" y="277092"/>
            <a:ext cx="2676376" cy="566977"/>
          </a:xfrm>
          <a:prstGeom prst="rect">
            <a:avLst/>
          </a:prstGeom>
        </p:spPr>
      </p:pic>
    </p:spTree>
    <p:extLst>
      <p:ext uri="{BB962C8B-B14F-4D97-AF65-F5344CB8AC3E}">
        <p14:creationId xmlns:p14="http://schemas.microsoft.com/office/powerpoint/2010/main" val="3628351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369</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2021-04-22T08:59:22Z</dcterms:created>
  <dcterms:modified xsi:type="dcterms:W3CDTF">2021-04-23T09:15:29Z</dcterms:modified>
</cp:coreProperties>
</file>