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7" r:id="rId2"/>
    <p:sldId id="271" r:id="rId3"/>
    <p:sldId id="272" r:id="rId4"/>
    <p:sldId id="259" r:id="rId5"/>
    <p:sldId id="275" r:id="rId6"/>
    <p:sldId id="274" r:id="rId7"/>
    <p:sldId id="264" r:id="rId8"/>
    <p:sldId id="282" r:id="rId9"/>
    <p:sldId id="283" r:id="rId10"/>
    <p:sldId id="261" r:id="rId11"/>
    <p:sldId id="257" r:id="rId12"/>
    <p:sldId id="273" r:id="rId13"/>
    <p:sldId id="28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EE28D-65CA-A615-209C-0B922A1FB8AA}" v="25" dt="2024-04-24T05:21:29.491"/>
    <p1510:client id="{1BC32D52-5DD5-2298-328F-177CEAA495C2}" v="257" dt="2024-04-23T20:23:15.331"/>
    <p1510:client id="{25A57547-63CC-7832-5949-C3763BFE1710}" v="310" dt="2024-04-25T03:34:32.953"/>
    <p1510:client id="{439F29C1-483A-D979-667C-C89749633F18}" v="52" dt="2024-04-24T21:24:59.456"/>
    <p1510:client id="{6E5982F7-5623-447A-586F-298D63CB53E5}" v="253" dt="2024-04-23T16:47:41.390"/>
    <p1510:client id="{71149EBA-A980-D90A-466F-416DED14C57B}" v="19" dt="2024-04-24T20:41:50.908"/>
    <p1510:client id="{8CD94393-7627-BD39-96E4-D3CDDC222558}" v="153" dt="2024-04-25T03:41:34.050"/>
    <p1510:client id="{8E16A8EE-1BD3-B9DA-34CA-7343C040B3B4}" v="1561" dt="2024-04-24T19:19:43.285"/>
    <p1510:client id="{F0BFE21D-A118-623A-6FDE-B0E0CC9F7D04}" v="314" dt="2024-04-23T21:15:31.831"/>
    <p1510:client id="{F732AC55-E0D3-95B1-ADB4-8DA6F4FD5A37}" v="3" dt="2024-04-24T20:18:17.78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92" y="28"/>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4/24/2024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4/24/2024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4/24/2024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14F042A8-43C1-4815-A5CF-022104463224}" type="datetimeFigureOut">
              <a:rPr lang="en-US"/>
              <a:t>4/24/2024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4/24/2024</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4F042A8-43C1-4815-A5CF-022104463224}" type="datetimeFigureOut">
              <a:rPr lang="en-US"/>
              <a:t>4/24/2024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Edit Master subtitle style</a:t>
            </a:r>
            <a:endParaRPr/>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14F042A8-43C1-4815-A5CF-022104463224}" type="datetimeFigureOut">
              <a:rPr lang="en-US"/>
              <a:t>4/24/2024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14F042A8-43C1-4815-A5CF-022104463224}" type="datetimeFigureOut">
              <a:rPr lang="en-US"/>
              <a:t>4/24/2024</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14F042A8-43C1-4815-A5CF-022104463224}" type="datetimeFigureOut">
              <a:rPr lang="en-US"/>
              <a:t>4/24/2024</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14F042A8-43C1-4815-A5CF-022104463224}" type="datetimeFigureOut">
              <a:rPr lang="en-US"/>
              <a:t>4/24/2024</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4/24/2024</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4/24/2024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4/24/2024</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5612" y="3505200"/>
            <a:ext cx="11125200" cy="1908446"/>
          </a:xfrm>
        </p:spPr>
        <p:txBody>
          <a:bodyPr/>
          <a:lstStyle/>
          <a:p>
            <a:r>
              <a:rPr lang="en-US" sz="5400">
                <a:latin typeface="Arial"/>
                <a:ea typeface="Verdana"/>
                <a:cs typeface="Arial"/>
              </a:rPr>
              <a:t>Exploring and Visualizing Personal Music Trends with Spotify</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a:xfrm>
            <a:off x="5024" y="0"/>
            <a:ext cx="12188825" cy="3141318"/>
          </a:xfrm>
        </p:spPr>
      </p:pic>
      <p:sp>
        <p:nvSpPr>
          <p:cNvPr id="3" name="Subtitle 2"/>
          <p:cNvSpPr>
            <a:spLocks noGrp="1"/>
          </p:cNvSpPr>
          <p:nvPr>
            <p:ph type="subTitle" idx="1"/>
          </p:nvPr>
        </p:nvSpPr>
        <p:spPr>
          <a:xfrm>
            <a:off x="531812" y="5562600"/>
            <a:ext cx="7335837" cy="838200"/>
          </a:xfrm>
        </p:spPr>
        <p:txBody>
          <a:bodyPr vert="horz" lIns="91440" tIns="45720" rIns="91440" bIns="45720" rtlCol="0" anchor="t">
            <a:normAutofit/>
          </a:bodyPr>
          <a:lstStyle/>
          <a:p>
            <a:r>
              <a:rPr lang="en-US" sz="2400">
                <a:latin typeface="Arial"/>
                <a:cs typeface="Arial"/>
              </a:rPr>
              <a:t>Nithyashree Senguttuvan</a:t>
            </a:r>
          </a:p>
          <a:p>
            <a:r>
              <a:rPr lang="en-US" sz="2400">
                <a:latin typeface="Arial"/>
                <a:cs typeface="Arial"/>
              </a:rPr>
              <a:t>Simarjeet Singh</a:t>
            </a: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626" y="195048"/>
            <a:ext cx="9144000" cy="1096962"/>
          </a:xfrm>
        </p:spPr>
        <p:txBody>
          <a:bodyPr>
            <a:normAutofit/>
          </a:bodyPr>
          <a:lstStyle/>
          <a:p>
            <a:pPr>
              <a:spcBef>
                <a:spcPts val="1800"/>
              </a:spcBef>
            </a:pPr>
            <a:r>
              <a:rPr lang="en-US" sz="3600">
                <a:latin typeface="Arial"/>
                <a:cs typeface="Arial"/>
              </a:rPr>
              <a:t>Visualizing the Musical Journey</a:t>
            </a:r>
            <a:endParaRPr lang="en-US" sz="3600"/>
          </a:p>
        </p:txBody>
      </p:sp>
      <p:pic>
        <p:nvPicPr>
          <p:cNvPr id="5" name="Picture 4" descr="A phone with a green circle and white hearts around it&#10;&#10;Description automatically generated">
            <a:extLst>
              <a:ext uri="{FF2B5EF4-FFF2-40B4-BE49-F238E27FC236}">
                <a16:creationId xmlns:a16="http://schemas.microsoft.com/office/drawing/2014/main" id="{6AFB4A01-5DB7-7787-D60D-DB3F478F2A1C}"/>
              </a:ext>
            </a:extLst>
          </p:cNvPr>
          <p:cNvPicPr>
            <a:picLocks noChangeAspect="1"/>
          </p:cNvPicPr>
          <p:nvPr/>
        </p:nvPicPr>
        <p:blipFill>
          <a:blip r:embed="rId2"/>
          <a:stretch>
            <a:fillRect/>
          </a:stretch>
        </p:blipFill>
        <p:spPr>
          <a:xfrm>
            <a:off x="3454311" y="3791319"/>
            <a:ext cx="2128791" cy="1921730"/>
          </a:xfrm>
          <a:prstGeom prst="rect">
            <a:avLst/>
          </a:prstGeom>
        </p:spPr>
      </p:pic>
      <p:pic>
        <p:nvPicPr>
          <p:cNvPr id="6" name="Picture 5" descr="A pink and white logo&#10;&#10;Description automatically generated">
            <a:extLst>
              <a:ext uri="{FF2B5EF4-FFF2-40B4-BE49-F238E27FC236}">
                <a16:creationId xmlns:a16="http://schemas.microsoft.com/office/drawing/2014/main" id="{187052E1-B191-CAE7-7F84-D0589814198A}"/>
              </a:ext>
            </a:extLst>
          </p:cNvPr>
          <p:cNvPicPr>
            <a:picLocks noChangeAspect="1"/>
          </p:cNvPicPr>
          <p:nvPr/>
        </p:nvPicPr>
        <p:blipFill>
          <a:blip r:embed="rId3"/>
          <a:stretch>
            <a:fillRect/>
          </a:stretch>
        </p:blipFill>
        <p:spPr>
          <a:xfrm rot="5400000">
            <a:off x="10788499" y="743646"/>
            <a:ext cx="2142735" cy="661779"/>
          </a:xfrm>
          <a:prstGeom prst="rect">
            <a:avLst/>
          </a:prstGeom>
        </p:spPr>
      </p:pic>
      <p:pic>
        <p:nvPicPr>
          <p:cNvPr id="7" name="Picture 6" descr="A person and person dancing&#10;&#10;Description automatically generated">
            <a:extLst>
              <a:ext uri="{FF2B5EF4-FFF2-40B4-BE49-F238E27FC236}">
                <a16:creationId xmlns:a16="http://schemas.microsoft.com/office/drawing/2014/main" id="{D87C846D-CF02-E853-D83E-9840791331E1}"/>
              </a:ext>
            </a:extLst>
          </p:cNvPr>
          <p:cNvPicPr>
            <a:picLocks noChangeAspect="1"/>
          </p:cNvPicPr>
          <p:nvPr/>
        </p:nvPicPr>
        <p:blipFill>
          <a:blip r:embed="rId4"/>
          <a:stretch>
            <a:fillRect/>
          </a:stretch>
        </p:blipFill>
        <p:spPr>
          <a:xfrm>
            <a:off x="6353734" y="3792076"/>
            <a:ext cx="2086145" cy="1873789"/>
          </a:xfrm>
          <a:prstGeom prst="rect">
            <a:avLst/>
          </a:prstGeom>
        </p:spPr>
      </p:pic>
      <p:pic>
        <p:nvPicPr>
          <p:cNvPr id="8" name="Picture 7" descr="A group of white emoticons&#10;&#10;Description automatically generated">
            <a:extLst>
              <a:ext uri="{FF2B5EF4-FFF2-40B4-BE49-F238E27FC236}">
                <a16:creationId xmlns:a16="http://schemas.microsoft.com/office/drawing/2014/main" id="{F9FF62FC-C21C-B3D1-F5BE-5551F5FBCDF9}"/>
              </a:ext>
            </a:extLst>
          </p:cNvPr>
          <p:cNvPicPr>
            <a:picLocks noChangeAspect="1"/>
          </p:cNvPicPr>
          <p:nvPr/>
        </p:nvPicPr>
        <p:blipFill>
          <a:blip r:embed="rId5"/>
          <a:stretch>
            <a:fillRect/>
          </a:stretch>
        </p:blipFill>
        <p:spPr>
          <a:xfrm>
            <a:off x="8967365" y="1867599"/>
            <a:ext cx="2290138" cy="1822828"/>
          </a:xfrm>
          <a:prstGeom prst="rect">
            <a:avLst/>
          </a:prstGeom>
        </p:spPr>
      </p:pic>
      <p:pic>
        <p:nvPicPr>
          <p:cNvPr id="9" name="Picture 8" descr="A black and green square with a green logo and notes flying around it&#10;&#10;Description automatically generated">
            <a:extLst>
              <a:ext uri="{FF2B5EF4-FFF2-40B4-BE49-F238E27FC236}">
                <a16:creationId xmlns:a16="http://schemas.microsoft.com/office/drawing/2014/main" id="{77406FE5-6B90-ED1F-DA82-B6D47237ED40}"/>
              </a:ext>
            </a:extLst>
          </p:cNvPr>
          <p:cNvPicPr>
            <a:picLocks noChangeAspect="1"/>
          </p:cNvPicPr>
          <p:nvPr/>
        </p:nvPicPr>
        <p:blipFill>
          <a:blip r:embed="rId6"/>
          <a:stretch>
            <a:fillRect/>
          </a:stretch>
        </p:blipFill>
        <p:spPr>
          <a:xfrm>
            <a:off x="604403" y="1870961"/>
            <a:ext cx="2437139" cy="1836005"/>
          </a:xfrm>
          <a:prstGeom prst="rect">
            <a:avLst/>
          </a:prstGeom>
        </p:spPr>
      </p:pic>
      <p:sp>
        <p:nvSpPr>
          <p:cNvPr id="3" name="TextBox 2">
            <a:extLst>
              <a:ext uri="{FF2B5EF4-FFF2-40B4-BE49-F238E27FC236}">
                <a16:creationId xmlns:a16="http://schemas.microsoft.com/office/drawing/2014/main" id="{FE74D7F6-2723-4DED-9E85-BF6C1ED97130}"/>
              </a:ext>
            </a:extLst>
          </p:cNvPr>
          <p:cNvSpPr txBox="1"/>
          <p:nvPr/>
        </p:nvSpPr>
        <p:spPr>
          <a:xfrm>
            <a:off x="662385" y="3869647"/>
            <a:ext cx="23791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Arial"/>
                <a:ea typeface="+mn-lt"/>
                <a:cs typeface="+mn-lt"/>
              </a:rPr>
              <a:t>Usage Stats</a:t>
            </a:r>
            <a:endParaRPr lang="en-US" sz="2800">
              <a:latin typeface="Arial"/>
              <a:cs typeface="Arial"/>
            </a:endParaRPr>
          </a:p>
        </p:txBody>
      </p:sp>
      <p:sp>
        <p:nvSpPr>
          <p:cNvPr id="4" name="TextBox 3">
            <a:extLst>
              <a:ext uri="{FF2B5EF4-FFF2-40B4-BE49-F238E27FC236}">
                <a16:creationId xmlns:a16="http://schemas.microsoft.com/office/drawing/2014/main" id="{56E83BF7-FC68-E8A8-436C-94EBF8F64737}"/>
              </a:ext>
            </a:extLst>
          </p:cNvPr>
          <p:cNvSpPr txBox="1"/>
          <p:nvPr/>
        </p:nvSpPr>
        <p:spPr>
          <a:xfrm>
            <a:off x="3518321" y="5811009"/>
            <a:ext cx="22466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Arial"/>
                <a:cs typeface="Arial"/>
              </a:rPr>
              <a:t>Liked tracks </a:t>
            </a:r>
            <a:endParaRPr lang="en-US"/>
          </a:p>
        </p:txBody>
      </p:sp>
      <p:sp>
        <p:nvSpPr>
          <p:cNvPr id="10" name="TextBox 9">
            <a:extLst>
              <a:ext uri="{FF2B5EF4-FFF2-40B4-BE49-F238E27FC236}">
                <a16:creationId xmlns:a16="http://schemas.microsoft.com/office/drawing/2014/main" id="{45504302-F87C-3BE8-A825-DE06A830F45F}"/>
              </a:ext>
            </a:extLst>
          </p:cNvPr>
          <p:cNvSpPr txBox="1"/>
          <p:nvPr/>
        </p:nvSpPr>
        <p:spPr>
          <a:xfrm>
            <a:off x="6354296" y="5791168"/>
            <a:ext cx="21604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Arial"/>
                <a:cs typeface="Arial"/>
              </a:rPr>
              <a:t>Danceability</a:t>
            </a:r>
            <a:endParaRPr lang="en-US"/>
          </a:p>
        </p:txBody>
      </p:sp>
      <p:sp>
        <p:nvSpPr>
          <p:cNvPr id="11" name="TextBox 10">
            <a:extLst>
              <a:ext uri="{FF2B5EF4-FFF2-40B4-BE49-F238E27FC236}">
                <a16:creationId xmlns:a16="http://schemas.microsoft.com/office/drawing/2014/main" id="{30C964B3-3C70-4511-869F-81EAAD1D84D1}"/>
              </a:ext>
            </a:extLst>
          </p:cNvPr>
          <p:cNvSpPr txBox="1"/>
          <p:nvPr/>
        </p:nvSpPr>
        <p:spPr>
          <a:xfrm>
            <a:off x="8699768" y="3876243"/>
            <a:ext cx="31085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Arial"/>
                <a:cs typeface="Arial"/>
              </a:rPr>
              <a:t>Emotional Quadrant</a:t>
            </a:r>
            <a:endParaRPr lang="en-US"/>
          </a:p>
        </p:txBody>
      </p:sp>
    </p:spTree>
    <p:extLst>
      <p:ext uri="{BB962C8B-B14F-4D97-AF65-F5344CB8AC3E}">
        <p14:creationId xmlns:p14="http://schemas.microsoft.com/office/powerpoint/2010/main" val="292059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8415" y="4973045"/>
            <a:ext cx="10835050" cy="1429966"/>
          </a:xfrm>
        </p:spPr>
        <p:txBody>
          <a:bodyPr/>
          <a:lstStyle/>
          <a:p>
            <a:pPr>
              <a:lnSpc>
                <a:spcPct val="90000"/>
              </a:lnSpc>
              <a:spcBef>
                <a:spcPts val="1800"/>
              </a:spcBef>
            </a:pPr>
            <a:r>
              <a:rPr lang="en-US" sz="4400" dirty="0">
                <a:latin typeface="Arial"/>
                <a:cs typeface="Arial"/>
              </a:rPr>
              <a:t>Unlocking Insights from Musical Preferences</a:t>
            </a:r>
            <a:endParaRPr lang="en-US" sz="4400" dirty="0"/>
          </a:p>
        </p:txBody>
      </p:sp>
      <p:pic>
        <p:nvPicPr>
          <p:cNvPr id="3" name="Picture 2" descr="A white lines on a black background&#10;&#10;Description automatically generated">
            <a:extLst>
              <a:ext uri="{FF2B5EF4-FFF2-40B4-BE49-F238E27FC236}">
                <a16:creationId xmlns:a16="http://schemas.microsoft.com/office/drawing/2014/main" id="{A8111BEA-F8F1-04C7-627E-9E314DE0AE68}"/>
              </a:ext>
            </a:extLst>
          </p:cNvPr>
          <p:cNvPicPr>
            <a:picLocks noChangeAspect="1"/>
          </p:cNvPicPr>
          <p:nvPr/>
        </p:nvPicPr>
        <p:blipFill>
          <a:blip r:embed="rId2"/>
          <a:stretch>
            <a:fillRect/>
          </a:stretch>
        </p:blipFill>
        <p:spPr>
          <a:xfrm>
            <a:off x="-3434" y="3602883"/>
            <a:ext cx="2993478" cy="746808"/>
          </a:xfrm>
          <a:prstGeom prst="rect">
            <a:avLst/>
          </a:prstGeom>
        </p:spPr>
      </p:pic>
      <p:sp>
        <p:nvSpPr>
          <p:cNvPr id="5" name="TextBox 4">
            <a:extLst>
              <a:ext uri="{FF2B5EF4-FFF2-40B4-BE49-F238E27FC236}">
                <a16:creationId xmlns:a16="http://schemas.microsoft.com/office/drawing/2014/main" id="{06CFD52E-B179-DEB6-00C2-D8125E4055F8}"/>
              </a:ext>
            </a:extLst>
          </p:cNvPr>
          <p:cNvSpPr txBox="1"/>
          <p:nvPr/>
        </p:nvSpPr>
        <p:spPr>
          <a:xfrm>
            <a:off x="164806" y="182249"/>
            <a:ext cx="1186593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b="1" dirty="0">
                <a:solidFill>
                  <a:schemeClr val="bg1"/>
                </a:solidFill>
                <a:latin typeface="Arial"/>
                <a:ea typeface="+mn-lt"/>
                <a:cs typeface="+mn-lt"/>
              </a:rPr>
              <a:t>Community Detection:</a:t>
            </a:r>
            <a:r>
              <a:rPr lang="en-US" sz="2400" dirty="0">
                <a:solidFill>
                  <a:schemeClr val="bg1"/>
                </a:solidFill>
                <a:latin typeface="Arial"/>
                <a:ea typeface="+mn-lt"/>
                <a:cs typeface="+mn-lt"/>
              </a:rPr>
              <a:t> Identify clusters of artists with similar music preferences, revealing distinct music communities within the Spotify ecosystem. </a:t>
            </a:r>
            <a:endParaRPr lang="en-US" sz="2400" dirty="0">
              <a:solidFill>
                <a:schemeClr val="bg1"/>
              </a:solidFill>
              <a:latin typeface="Arial"/>
              <a:cs typeface="Arial"/>
            </a:endParaRPr>
          </a:p>
          <a:p>
            <a:pPr marL="285750" indent="-285750" algn="just">
              <a:buFont typeface="Arial"/>
              <a:buChar char="•"/>
            </a:pPr>
            <a:r>
              <a:rPr lang="en-US" sz="2400" b="1" dirty="0">
                <a:solidFill>
                  <a:schemeClr val="bg1"/>
                </a:solidFill>
                <a:latin typeface="Arial"/>
                <a:ea typeface="+mn-lt"/>
                <a:cs typeface="+mn-lt"/>
              </a:rPr>
              <a:t>Centrality Analysis: </a:t>
            </a:r>
            <a:r>
              <a:rPr lang="en-US" sz="2400" dirty="0">
                <a:solidFill>
                  <a:schemeClr val="bg1"/>
                </a:solidFill>
                <a:latin typeface="Arial"/>
                <a:ea typeface="+mn-lt"/>
                <a:cs typeface="+mn-lt"/>
              </a:rPr>
              <a:t>Determine influential artists or songs based on their connectivity, shedding light on trends and popular tracks. </a:t>
            </a:r>
          </a:p>
          <a:p>
            <a:pPr marL="285750" indent="-285750" algn="just">
              <a:buFont typeface="Arial"/>
              <a:buChar char="•"/>
            </a:pPr>
            <a:r>
              <a:rPr lang="en-US" sz="2400" b="1" dirty="0">
                <a:solidFill>
                  <a:schemeClr val="bg1"/>
                </a:solidFill>
                <a:latin typeface="Arial"/>
                <a:ea typeface="+mn-lt"/>
                <a:cs typeface="+mn-lt"/>
              </a:rPr>
              <a:t>Network Robustness: </a:t>
            </a:r>
            <a:r>
              <a:rPr lang="en-US" sz="2400" dirty="0">
                <a:solidFill>
                  <a:schemeClr val="bg1"/>
                </a:solidFill>
                <a:latin typeface="Arial"/>
                <a:ea typeface="+mn-lt"/>
                <a:cs typeface="+mn-lt"/>
              </a:rPr>
              <a:t>Assess the resilience of the Spotify network to node removal or disruptions, gauging its ability to maintain music recommendations and user interactions.</a:t>
            </a:r>
          </a:p>
          <a:p>
            <a:pPr marL="285750" indent="-285750" algn="just">
              <a:buFont typeface="Arial"/>
              <a:buChar char="•"/>
            </a:pPr>
            <a:r>
              <a:rPr lang="en-US" sz="2400" b="1" dirty="0">
                <a:solidFill>
                  <a:schemeClr val="bg1"/>
                </a:solidFill>
                <a:latin typeface="Arial"/>
                <a:ea typeface="+mn-lt"/>
                <a:cs typeface="+mn-lt"/>
              </a:rPr>
              <a:t>Music Exploration Pathways:</a:t>
            </a:r>
            <a:r>
              <a:rPr lang="en-US" sz="2400" dirty="0">
                <a:solidFill>
                  <a:schemeClr val="bg1"/>
                </a:solidFill>
                <a:latin typeface="Arial"/>
                <a:ea typeface="+mn-lt"/>
                <a:cs typeface="+mn-lt"/>
              </a:rPr>
              <a:t> Explore individual user journeys through the Spotify network, offering personalized insights into listening habits and eclectic tastes.</a:t>
            </a:r>
            <a:endParaRPr lang="en-US" sz="2400" dirty="0">
              <a:solidFill>
                <a:schemeClr val="bg1"/>
              </a:solidFill>
              <a:latin typeface="Arial"/>
              <a:cs typeface="Arial"/>
            </a:endParaRPr>
          </a:p>
        </p:txBody>
      </p:sp>
    </p:spTree>
    <p:extLst>
      <p:ext uri="{BB962C8B-B14F-4D97-AF65-F5344CB8AC3E}">
        <p14:creationId xmlns:p14="http://schemas.microsoft.com/office/powerpoint/2010/main" val="317814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837" y="294536"/>
            <a:ext cx="9144000" cy="1096962"/>
          </a:xfrm>
        </p:spPr>
        <p:txBody>
          <a:bodyPr>
            <a:normAutofit/>
          </a:bodyPr>
          <a:lstStyle/>
          <a:p>
            <a:pPr>
              <a:spcBef>
                <a:spcPts val="1800"/>
              </a:spcBef>
            </a:pPr>
            <a:r>
              <a:rPr lang="en-US" sz="4000">
                <a:latin typeface="Arial"/>
                <a:cs typeface="Arial"/>
              </a:rPr>
              <a:t>From Nodes to Notes</a:t>
            </a:r>
          </a:p>
        </p:txBody>
      </p:sp>
      <p:pic>
        <p:nvPicPr>
          <p:cNvPr id="3" name="Picture 2" descr="A white text on a blue background&#10;&#10;Description automatically generated">
            <a:extLst>
              <a:ext uri="{FF2B5EF4-FFF2-40B4-BE49-F238E27FC236}">
                <a16:creationId xmlns:a16="http://schemas.microsoft.com/office/drawing/2014/main" id="{CC676E83-2DB0-8566-AF68-BB995E46E7CE}"/>
              </a:ext>
            </a:extLst>
          </p:cNvPr>
          <p:cNvPicPr>
            <a:picLocks noChangeAspect="1"/>
          </p:cNvPicPr>
          <p:nvPr/>
        </p:nvPicPr>
        <p:blipFill>
          <a:blip r:embed="rId2"/>
          <a:stretch>
            <a:fillRect/>
          </a:stretch>
        </p:blipFill>
        <p:spPr>
          <a:xfrm>
            <a:off x="990594" y="5915626"/>
            <a:ext cx="2773550" cy="642700"/>
          </a:xfrm>
          <a:prstGeom prst="rect">
            <a:avLst/>
          </a:prstGeom>
        </p:spPr>
      </p:pic>
      <p:pic>
        <p:nvPicPr>
          <p:cNvPr id="5" name="Picture 4">
            <a:extLst>
              <a:ext uri="{FF2B5EF4-FFF2-40B4-BE49-F238E27FC236}">
                <a16:creationId xmlns:a16="http://schemas.microsoft.com/office/drawing/2014/main" id="{127A54BD-57AD-B06A-D061-CB061F970196}"/>
              </a:ext>
            </a:extLst>
          </p:cNvPr>
          <p:cNvPicPr>
            <a:picLocks noChangeAspect="1"/>
          </p:cNvPicPr>
          <p:nvPr/>
        </p:nvPicPr>
        <p:blipFill>
          <a:blip r:embed="rId3"/>
          <a:stretch>
            <a:fillRect/>
          </a:stretch>
        </p:blipFill>
        <p:spPr>
          <a:xfrm>
            <a:off x="310879" y="1869038"/>
            <a:ext cx="4131659" cy="4048476"/>
          </a:xfrm>
          <a:prstGeom prst="rect">
            <a:avLst/>
          </a:prstGeom>
        </p:spPr>
      </p:pic>
      <p:sp>
        <p:nvSpPr>
          <p:cNvPr id="4" name="TextBox 3">
            <a:extLst>
              <a:ext uri="{FF2B5EF4-FFF2-40B4-BE49-F238E27FC236}">
                <a16:creationId xmlns:a16="http://schemas.microsoft.com/office/drawing/2014/main" id="{08C6E0D4-F19B-AAA6-9D58-AF540E5A49FE}"/>
              </a:ext>
            </a:extLst>
          </p:cNvPr>
          <p:cNvSpPr txBox="1"/>
          <p:nvPr/>
        </p:nvSpPr>
        <p:spPr>
          <a:xfrm>
            <a:off x="4651036" y="1888361"/>
            <a:ext cx="7527934" cy="46171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latin typeface="Arial"/>
                <a:ea typeface="+mn-lt"/>
                <a:cs typeface="+mn-lt"/>
              </a:rPr>
              <a:t>Dynamic Network Analysis:</a:t>
            </a:r>
            <a:r>
              <a:rPr lang="en-US" sz="2400" dirty="0">
                <a:latin typeface="Arial"/>
                <a:ea typeface="+mn-lt"/>
                <a:cs typeface="+mn-lt"/>
              </a:rPr>
              <a:t> Explore how user music preferences evolve over time by analyzing temporal changes in network structure.</a:t>
            </a:r>
            <a:endParaRPr lang="en-US" sz="2400" dirty="0">
              <a:latin typeface="Arial"/>
              <a:ea typeface="+mn-lt"/>
              <a:cs typeface="Arial"/>
            </a:endParaRPr>
          </a:p>
          <a:p>
            <a:pPr marL="342900" indent="-342900">
              <a:buFont typeface="Arial"/>
              <a:buChar char="•"/>
            </a:pPr>
            <a:r>
              <a:rPr lang="en-US" sz="2400" b="1" dirty="0">
                <a:latin typeface="Arial"/>
                <a:ea typeface="+mn-lt"/>
                <a:cs typeface="+mn-lt"/>
              </a:rPr>
              <a:t>Sentiment Analysis Integration: </a:t>
            </a:r>
            <a:r>
              <a:rPr lang="en-US" sz="2400" dirty="0">
                <a:latin typeface="Arial"/>
                <a:ea typeface="+mn-lt"/>
                <a:cs typeface="+mn-lt"/>
              </a:rPr>
              <a:t>To understand user emotions and reactions towards specific songs or artists.</a:t>
            </a:r>
            <a:endParaRPr lang="en-US" sz="2400" dirty="0">
              <a:latin typeface="Arial"/>
              <a:ea typeface="+mn-lt"/>
              <a:cs typeface="Arial"/>
            </a:endParaRPr>
          </a:p>
          <a:p>
            <a:pPr marL="342900" indent="-342900">
              <a:buFont typeface="Arial"/>
              <a:buChar char="•"/>
            </a:pPr>
            <a:r>
              <a:rPr lang="en-US" sz="2400" b="1" dirty="0">
                <a:latin typeface="Arial"/>
                <a:ea typeface="+mn-lt"/>
                <a:cs typeface="+mn-lt"/>
              </a:rPr>
              <a:t>Incorporation of Contextual Data:</a:t>
            </a:r>
            <a:r>
              <a:rPr lang="en-US" sz="2400" dirty="0">
                <a:latin typeface="Arial"/>
                <a:ea typeface="+mn-lt"/>
                <a:cs typeface="+mn-lt"/>
              </a:rPr>
              <a:t> Enhance analysis by incorporating contextual data such as user demographics, location, or device type.</a:t>
            </a:r>
            <a:endParaRPr lang="en-US" sz="2400" dirty="0">
              <a:latin typeface="Arial"/>
              <a:ea typeface="+mn-lt"/>
              <a:cs typeface="Arial"/>
            </a:endParaRPr>
          </a:p>
          <a:p>
            <a:pPr marL="342900" indent="-342900">
              <a:buFont typeface="Arial"/>
              <a:buChar char="•"/>
            </a:pPr>
            <a:r>
              <a:rPr lang="en-US" sz="2400" b="1" dirty="0">
                <a:latin typeface="Arial"/>
                <a:ea typeface="+mn-lt"/>
                <a:cs typeface="+mn-lt"/>
              </a:rPr>
              <a:t>Predictive Modeling for Music Trends:</a:t>
            </a:r>
            <a:r>
              <a:rPr lang="en-US" sz="2400" dirty="0">
                <a:latin typeface="Arial"/>
                <a:ea typeface="+mn-lt"/>
                <a:cs typeface="+mn-lt"/>
              </a:rPr>
              <a:t> Develop predictive models to forecast future music trends and user preferences based on historical data.</a:t>
            </a:r>
            <a:endParaRPr lang="en-US" sz="2400" dirty="0">
              <a:latin typeface="Arial"/>
              <a:cs typeface="Arial"/>
            </a:endParaRPr>
          </a:p>
        </p:txBody>
      </p:sp>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C14-597E-57B5-50A4-3B7560FC7D3D}"/>
              </a:ext>
            </a:extLst>
          </p:cNvPr>
          <p:cNvSpPr>
            <a:spLocks noGrp="1"/>
          </p:cNvSpPr>
          <p:nvPr>
            <p:ph type="ctrTitle"/>
          </p:nvPr>
        </p:nvSpPr>
        <p:spPr>
          <a:xfrm>
            <a:off x="233655" y="2074719"/>
            <a:ext cx="9144000" cy="1908446"/>
          </a:xfrm>
        </p:spPr>
        <p:txBody>
          <a:bodyPr/>
          <a:lstStyle/>
          <a:p>
            <a:r>
              <a:rPr lang="en-US" sz="3600"/>
              <a:t>Conclusion</a:t>
            </a:r>
          </a:p>
        </p:txBody>
      </p:sp>
      <p:sp>
        <p:nvSpPr>
          <p:cNvPr id="5" name="TextBox 4">
            <a:extLst>
              <a:ext uri="{FF2B5EF4-FFF2-40B4-BE49-F238E27FC236}">
                <a16:creationId xmlns:a16="http://schemas.microsoft.com/office/drawing/2014/main" id="{996DDF2D-70E0-FA2E-7662-AA1CEBDA7F89}"/>
              </a:ext>
            </a:extLst>
          </p:cNvPr>
          <p:cNvSpPr txBox="1"/>
          <p:nvPr/>
        </p:nvSpPr>
        <p:spPr>
          <a:xfrm>
            <a:off x="251921" y="4195100"/>
            <a:ext cx="1163723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chemeClr val="bg1"/>
                </a:solidFill>
                <a:latin typeface="Arial"/>
                <a:ea typeface="+mn-lt"/>
                <a:cs typeface="+mn-lt"/>
              </a:rPr>
              <a:t>In conclusion, our exploration and visualization of personal music trends with Spotify have illuminated fascinating insights into user behaviors, music preferences, and community dynamics within the platform. By leveraging advanced techniques, we've uncovered the intricate tapestry of connections between users and artists, providing valuable insights. As we look to the future, there remains boundless potential for further exploration, innovation, and collaboration in unlocking the full spectrum of musical experiences on Spotify. </a:t>
            </a:r>
            <a:endParaRPr lang="en-US" sz="2000">
              <a:solidFill>
                <a:schemeClr val="bg1"/>
              </a:solidFill>
              <a:latin typeface="Arial"/>
              <a:cs typeface="Arial"/>
            </a:endParaRPr>
          </a:p>
        </p:txBody>
      </p:sp>
      <p:pic>
        <p:nvPicPr>
          <p:cNvPr id="8" name="Picture 7" descr="A computer and phone with a green background&#10;&#10;Description automatically generated">
            <a:extLst>
              <a:ext uri="{FF2B5EF4-FFF2-40B4-BE49-F238E27FC236}">
                <a16:creationId xmlns:a16="http://schemas.microsoft.com/office/drawing/2014/main" id="{ACDB34E0-0798-6A2B-1694-1BFCCEE81382}"/>
              </a:ext>
            </a:extLst>
          </p:cNvPr>
          <p:cNvPicPr>
            <a:picLocks noChangeAspect="1"/>
          </p:cNvPicPr>
          <p:nvPr/>
        </p:nvPicPr>
        <p:blipFill>
          <a:blip r:embed="rId3"/>
          <a:stretch>
            <a:fillRect/>
          </a:stretch>
        </p:blipFill>
        <p:spPr>
          <a:xfrm>
            <a:off x="1575329" y="19879"/>
            <a:ext cx="8579170" cy="3243326"/>
          </a:xfrm>
          <a:prstGeom prst="ellipse">
            <a:avLst/>
          </a:prstGeom>
          <a:ln>
            <a:noFill/>
          </a:ln>
          <a:effectLst>
            <a:softEdge rad="112500"/>
          </a:effectLst>
        </p:spPr>
      </p:pic>
      <p:pic>
        <p:nvPicPr>
          <p:cNvPr id="11" name="Picture 10" descr="A green and white sound wave&#10;&#10;Description automatically generated">
            <a:extLst>
              <a:ext uri="{FF2B5EF4-FFF2-40B4-BE49-F238E27FC236}">
                <a16:creationId xmlns:a16="http://schemas.microsoft.com/office/drawing/2014/main" id="{1E7F8112-D583-1916-CED6-E5A94C56450C}"/>
              </a:ext>
            </a:extLst>
          </p:cNvPr>
          <p:cNvPicPr>
            <a:picLocks noChangeAspect="1"/>
          </p:cNvPicPr>
          <p:nvPr/>
        </p:nvPicPr>
        <p:blipFill>
          <a:blip r:embed="rId4"/>
          <a:stretch>
            <a:fillRect/>
          </a:stretch>
        </p:blipFill>
        <p:spPr>
          <a:xfrm>
            <a:off x="8343819" y="1367626"/>
            <a:ext cx="2807762" cy="693748"/>
          </a:xfrm>
          <a:prstGeom prst="rect">
            <a:avLst/>
          </a:prstGeom>
        </p:spPr>
      </p:pic>
    </p:spTree>
    <p:extLst>
      <p:ext uri="{BB962C8B-B14F-4D97-AF65-F5344CB8AC3E}">
        <p14:creationId xmlns:p14="http://schemas.microsoft.com/office/powerpoint/2010/main" val="37261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547573" y="334331"/>
            <a:ext cx="3679587" cy="1096962"/>
          </a:xfrm>
        </p:spPr>
        <p:txBody>
          <a:bodyPr>
            <a:normAutofit/>
          </a:bodyPr>
          <a:lstStyle/>
          <a:p>
            <a:r>
              <a:rPr lang="en-US" sz="3600">
                <a:latin typeface="Arial"/>
                <a:cs typeface="Arial"/>
              </a:rPr>
              <a:t>AGENDA</a:t>
            </a:r>
          </a:p>
        </p:txBody>
      </p:sp>
      <p:sp>
        <p:nvSpPr>
          <p:cNvPr id="14" name="Content Placeholder 13"/>
          <p:cNvSpPr>
            <a:spLocks noGrp="1"/>
          </p:cNvSpPr>
          <p:nvPr>
            <p:ph idx="1"/>
          </p:nvPr>
        </p:nvSpPr>
        <p:spPr>
          <a:xfrm>
            <a:off x="547573" y="2004487"/>
            <a:ext cx="9144000" cy="4267200"/>
          </a:xfrm>
        </p:spPr>
        <p:txBody>
          <a:bodyPr vert="horz" lIns="91440" tIns="45720" rIns="91440" bIns="45720" rtlCol="0" anchor="t">
            <a:normAutofit lnSpcReduction="10000"/>
          </a:bodyPr>
          <a:lstStyle/>
          <a:p>
            <a:r>
              <a:rPr lang="en-US" sz="2600">
                <a:latin typeface="Arial"/>
                <a:cs typeface="Arial"/>
              </a:rPr>
              <a:t>Introduction</a:t>
            </a:r>
          </a:p>
          <a:p>
            <a:r>
              <a:rPr lang="en-US" sz="2600">
                <a:latin typeface="Arial"/>
                <a:ea typeface="+mn-lt"/>
                <a:cs typeface="Arial"/>
              </a:rPr>
              <a:t>Understanding Data: The Spotify Universe</a:t>
            </a:r>
            <a:endParaRPr lang="en-US"/>
          </a:p>
          <a:p>
            <a:r>
              <a:rPr lang="en-US" sz="2600">
                <a:latin typeface="Arial"/>
                <a:ea typeface="+mn-lt"/>
                <a:cs typeface="+mn-lt"/>
              </a:rPr>
              <a:t>Uncovering Musical Affinities and Dissonances</a:t>
            </a:r>
            <a:endParaRPr lang="en-US" sz="2600">
              <a:latin typeface="Arial"/>
              <a:cs typeface="Arial"/>
            </a:endParaRPr>
          </a:p>
          <a:p>
            <a:r>
              <a:rPr lang="en-US" sz="2600">
                <a:latin typeface="Arial"/>
                <a:cs typeface="Arial"/>
              </a:rPr>
              <a:t>Unveiling the Network: How Music Data Connects</a:t>
            </a:r>
          </a:p>
          <a:p>
            <a:r>
              <a:rPr lang="en-US" sz="2600">
                <a:latin typeface="Arial"/>
                <a:cs typeface="Arial"/>
              </a:rPr>
              <a:t>Visualizing the Musical Journey</a:t>
            </a:r>
          </a:p>
          <a:p>
            <a:r>
              <a:rPr lang="en-US" sz="2600">
                <a:latin typeface="Arial"/>
                <a:cs typeface="Arial"/>
              </a:rPr>
              <a:t>Unlocking Insights from Musical Preferences</a:t>
            </a:r>
          </a:p>
          <a:p>
            <a:r>
              <a:rPr lang="en-US" sz="2600">
                <a:latin typeface="Arial"/>
                <a:cs typeface="Arial"/>
              </a:rPr>
              <a:t>From Nodes to Notes</a:t>
            </a:r>
            <a:endParaRPr lang="en-US"/>
          </a:p>
          <a:p>
            <a:r>
              <a:rPr lang="en-US" sz="2600">
                <a:latin typeface="Arial"/>
                <a:cs typeface="Arial"/>
              </a:rPr>
              <a:t>Conclusion</a:t>
            </a:r>
          </a:p>
        </p:txBody>
      </p:sp>
      <p:pic>
        <p:nvPicPr>
          <p:cNvPr id="2" name="Picture 1">
            <a:extLst>
              <a:ext uri="{FF2B5EF4-FFF2-40B4-BE49-F238E27FC236}">
                <a16:creationId xmlns:a16="http://schemas.microsoft.com/office/drawing/2014/main" id="{535FF324-805E-BF04-7D8F-CA4EF0B0E00C}"/>
              </a:ext>
            </a:extLst>
          </p:cNvPr>
          <p:cNvPicPr>
            <a:picLocks noChangeAspect="1"/>
          </p:cNvPicPr>
          <p:nvPr/>
        </p:nvPicPr>
        <p:blipFill>
          <a:blip r:embed="rId2"/>
          <a:stretch>
            <a:fillRect/>
          </a:stretch>
        </p:blipFill>
        <p:spPr>
          <a:xfrm>
            <a:off x="8487028" y="333265"/>
            <a:ext cx="3323761" cy="819150"/>
          </a:xfrm>
          <a:prstGeom prst="rect">
            <a:avLst/>
          </a:prstGeom>
        </p:spPr>
      </p:pic>
      <p:pic>
        <p:nvPicPr>
          <p:cNvPr id="4" name="Picture 3" descr="A green headphones with a city and notes&#10;&#10;Description automatically generated">
            <a:extLst>
              <a:ext uri="{FF2B5EF4-FFF2-40B4-BE49-F238E27FC236}">
                <a16:creationId xmlns:a16="http://schemas.microsoft.com/office/drawing/2014/main" id="{F3A36FCC-D4F6-3858-D5CC-C1E788F6D350}"/>
              </a:ext>
            </a:extLst>
          </p:cNvPr>
          <p:cNvPicPr>
            <a:picLocks noChangeAspect="1"/>
          </p:cNvPicPr>
          <p:nvPr/>
        </p:nvPicPr>
        <p:blipFill>
          <a:blip r:embed="rId3"/>
          <a:stretch>
            <a:fillRect/>
          </a:stretch>
        </p:blipFill>
        <p:spPr>
          <a:xfrm>
            <a:off x="8358808" y="2786127"/>
            <a:ext cx="3447569" cy="2705100"/>
          </a:xfrm>
          <a:prstGeom prst="rect">
            <a:avLst/>
          </a:prstGeom>
        </p:spPr>
      </p:pic>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pic>
        <p:nvPicPr>
          <p:cNvPr id="5" name="Picture 4" descr="Black Background Free Stock Photo - Public Domain Pictures">
            <a:extLst>
              <a:ext uri="{FF2B5EF4-FFF2-40B4-BE49-F238E27FC236}">
                <a16:creationId xmlns:a16="http://schemas.microsoft.com/office/drawing/2014/main" id="{3A27AB5A-019F-F060-358B-A957CAF705CA}"/>
              </a:ext>
            </a:extLst>
          </p:cNvPr>
          <p:cNvPicPr>
            <a:picLocks noChangeAspect="1"/>
          </p:cNvPicPr>
          <p:nvPr/>
        </p:nvPicPr>
        <p:blipFill>
          <a:blip r:embed="rId2"/>
          <a:stretch>
            <a:fillRect/>
          </a:stretch>
        </p:blipFill>
        <p:spPr>
          <a:xfrm>
            <a:off x="7482923" y="3343"/>
            <a:ext cx="4700527" cy="6872561"/>
          </a:xfrm>
          <a:prstGeom prst="rect">
            <a:avLst/>
          </a:prstGeom>
        </p:spPr>
      </p:pic>
      <p:sp>
        <p:nvSpPr>
          <p:cNvPr id="11" name="TextBox 10">
            <a:extLst>
              <a:ext uri="{FF2B5EF4-FFF2-40B4-BE49-F238E27FC236}">
                <a16:creationId xmlns:a16="http://schemas.microsoft.com/office/drawing/2014/main" id="{F9F3A752-64B0-C146-CF31-14FB419D8172}"/>
              </a:ext>
            </a:extLst>
          </p:cNvPr>
          <p:cNvSpPr txBox="1"/>
          <p:nvPr/>
        </p:nvSpPr>
        <p:spPr>
          <a:xfrm>
            <a:off x="7930802" y="694163"/>
            <a:ext cx="37976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solidFill>
                  <a:schemeClr val="bg1"/>
                </a:solidFill>
                <a:latin typeface="Arial"/>
                <a:cs typeface="Arial"/>
              </a:rPr>
              <a:t>INTRODUCTION</a:t>
            </a:r>
          </a:p>
        </p:txBody>
      </p:sp>
      <p:pic>
        <p:nvPicPr>
          <p:cNvPr id="12" name="Picture 11" descr="A phone with earphones on it&#10;&#10;Description automatically generated">
            <a:extLst>
              <a:ext uri="{FF2B5EF4-FFF2-40B4-BE49-F238E27FC236}">
                <a16:creationId xmlns:a16="http://schemas.microsoft.com/office/drawing/2014/main" id="{073259F8-F43D-84C7-38DD-19EA4C5ACEB6}"/>
              </a:ext>
            </a:extLst>
          </p:cNvPr>
          <p:cNvPicPr>
            <a:picLocks noChangeAspect="1"/>
          </p:cNvPicPr>
          <p:nvPr/>
        </p:nvPicPr>
        <p:blipFill>
          <a:blip r:embed="rId3"/>
          <a:stretch>
            <a:fillRect/>
          </a:stretch>
        </p:blipFill>
        <p:spPr>
          <a:xfrm>
            <a:off x="8092292" y="1908915"/>
            <a:ext cx="3635759" cy="2522836"/>
          </a:xfrm>
          <a:prstGeom prst="rect">
            <a:avLst/>
          </a:prstGeom>
        </p:spPr>
      </p:pic>
      <p:pic>
        <p:nvPicPr>
          <p:cNvPr id="2" name="Picture 1" descr="A white lines on a purple background&#10;&#10;Description automatically generated">
            <a:extLst>
              <a:ext uri="{FF2B5EF4-FFF2-40B4-BE49-F238E27FC236}">
                <a16:creationId xmlns:a16="http://schemas.microsoft.com/office/drawing/2014/main" id="{0280C4BE-C9B2-0F26-1AE8-3A1E403491A1}"/>
              </a:ext>
            </a:extLst>
          </p:cNvPr>
          <p:cNvPicPr>
            <a:picLocks noChangeAspect="1"/>
          </p:cNvPicPr>
          <p:nvPr/>
        </p:nvPicPr>
        <p:blipFill>
          <a:blip r:embed="rId4"/>
          <a:stretch>
            <a:fillRect/>
          </a:stretch>
        </p:blipFill>
        <p:spPr>
          <a:xfrm>
            <a:off x="8376977" y="5022131"/>
            <a:ext cx="3073024" cy="799867"/>
          </a:xfrm>
          <a:prstGeom prst="rect">
            <a:avLst/>
          </a:prstGeom>
        </p:spPr>
      </p:pic>
      <p:sp>
        <p:nvSpPr>
          <p:cNvPr id="3" name="TextBox 2">
            <a:extLst>
              <a:ext uri="{FF2B5EF4-FFF2-40B4-BE49-F238E27FC236}">
                <a16:creationId xmlns:a16="http://schemas.microsoft.com/office/drawing/2014/main" id="{E25F0E0C-1B5B-444F-04D1-D95A4A9C08C0}"/>
              </a:ext>
            </a:extLst>
          </p:cNvPr>
          <p:cNvSpPr txBox="1"/>
          <p:nvPr/>
        </p:nvSpPr>
        <p:spPr>
          <a:xfrm>
            <a:off x="211503" y="708911"/>
            <a:ext cx="700484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In today's digital age, music streaming platforms like Spotify have seamlessly integrated into the fabric of daily life, catering to a wide spectrum of listeners across different age groups and musical tastes. However, amidst the vast array of music choices, there's a growing need to understand individual preferences and trends. </a:t>
            </a:r>
            <a:endParaRPr lang="en-US" sz="2400">
              <a:latin typeface="Arial"/>
              <a:ea typeface="+mn-lt"/>
              <a:cs typeface="+mn-lt"/>
            </a:endParaRPr>
          </a:p>
          <a:p>
            <a:pPr algn="just"/>
            <a:endParaRPr lang="en-US" sz="2400" dirty="0">
              <a:latin typeface="Arial"/>
              <a:ea typeface="+mn-lt"/>
              <a:cs typeface="+mn-lt"/>
            </a:endParaRPr>
          </a:p>
          <a:p>
            <a:pPr algn="just"/>
            <a:r>
              <a:rPr lang="en-US" sz="2400" dirty="0">
                <a:latin typeface="Arial"/>
                <a:ea typeface="+mn-lt"/>
                <a:cs typeface="+mn-lt"/>
              </a:rPr>
              <a:t>To tackle this challenge, our project makes use of an innovative methodology that harnesses data analytics and visualization techniques to delve deeper into the intricacies of personal music trends on Spotify.</a:t>
            </a:r>
            <a:endParaRPr lang="en-US"/>
          </a:p>
        </p:txBody>
      </p:sp>
    </p:spTree>
    <p:extLst>
      <p:ext uri="{BB962C8B-B14F-4D97-AF65-F5344CB8AC3E}">
        <p14:creationId xmlns:p14="http://schemas.microsoft.com/office/powerpoint/2010/main" val="31390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363" y="-2551"/>
            <a:ext cx="9144000" cy="1096962"/>
          </a:xfrm>
        </p:spPr>
        <p:txBody>
          <a:bodyPr anchor="b">
            <a:normAutofit/>
          </a:bodyPr>
          <a:lstStyle/>
          <a:p>
            <a:pPr>
              <a:spcBef>
                <a:spcPts val="1800"/>
              </a:spcBef>
            </a:pPr>
            <a:r>
              <a:rPr lang="en-US" sz="3600"/>
              <a:t>Understanding Data: The Spotify Universe</a:t>
            </a:r>
          </a:p>
        </p:txBody>
      </p:sp>
      <p:pic>
        <p:nvPicPr>
          <p:cNvPr id="4" name="Picture 3" descr="A black arrow pointing down&#10;&#10;Description automatically generated">
            <a:extLst>
              <a:ext uri="{FF2B5EF4-FFF2-40B4-BE49-F238E27FC236}">
                <a16:creationId xmlns:a16="http://schemas.microsoft.com/office/drawing/2014/main" id="{A17FB73E-73A1-A599-5A89-AA7D38067745}"/>
              </a:ext>
            </a:extLst>
          </p:cNvPr>
          <p:cNvPicPr>
            <a:picLocks noChangeAspect="1"/>
          </p:cNvPicPr>
          <p:nvPr/>
        </p:nvPicPr>
        <p:blipFill>
          <a:blip r:embed="rId2"/>
          <a:stretch>
            <a:fillRect/>
          </a:stretch>
        </p:blipFill>
        <p:spPr>
          <a:xfrm>
            <a:off x="651175" y="1902200"/>
            <a:ext cx="1766651" cy="1766897"/>
          </a:xfrm>
          <a:prstGeom prst="rect">
            <a:avLst/>
          </a:prstGeom>
        </p:spPr>
      </p:pic>
      <p:pic>
        <p:nvPicPr>
          <p:cNvPr id="8" name="Picture 7" descr="A computer with a wifi symbol&#10;&#10;Description automatically generated">
            <a:extLst>
              <a:ext uri="{FF2B5EF4-FFF2-40B4-BE49-F238E27FC236}">
                <a16:creationId xmlns:a16="http://schemas.microsoft.com/office/drawing/2014/main" id="{02530506-4159-ED2E-B119-91D3A0DF6C1E}"/>
              </a:ext>
            </a:extLst>
          </p:cNvPr>
          <p:cNvPicPr>
            <a:picLocks noChangeAspect="1"/>
          </p:cNvPicPr>
          <p:nvPr/>
        </p:nvPicPr>
        <p:blipFill>
          <a:blip r:embed="rId3"/>
          <a:stretch>
            <a:fillRect/>
          </a:stretch>
        </p:blipFill>
        <p:spPr>
          <a:xfrm>
            <a:off x="8214055" y="1902338"/>
            <a:ext cx="3790126" cy="2091613"/>
          </a:xfrm>
          <a:prstGeom prst="rect">
            <a:avLst/>
          </a:prstGeom>
        </p:spPr>
      </p:pic>
      <p:pic>
        <p:nvPicPr>
          <p:cNvPr id="10" name="Picture 9" descr="A collage of music covers&#10;&#10;Description automatically generated">
            <a:extLst>
              <a:ext uri="{FF2B5EF4-FFF2-40B4-BE49-F238E27FC236}">
                <a16:creationId xmlns:a16="http://schemas.microsoft.com/office/drawing/2014/main" id="{5E1DBA4B-E265-F484-3C06-C631064ADD27}"/>
              </a:ext>
            </a:extLst>
          </p:cNvPr>
          <p:cNvPicPr>
            <a:picLocks noChangeAspect="1"/>
          </p:cNvPicPr>
          <p:nvPr/>
        </p:nvPicPr>
        <p:blipFill>
          <a:blip r:embed="rId4"/>
          <a:stretch>
            <a:fillRect/>
          </a:stretch>
        </p:blipFill>
        <p:spPr>
          <a:xfrm>
            <a:off x="3680752" y="1717797"/>
            <a:ext cx="3665380" cy="2056111"/>
          </a:xfrm>
          <a:prstGeom prst="rect">
            <a:avLst/>
          </a:prstGeom>
        </p:spPr>
      </p:pic>
      <p:pic>
        <p:nvPicPr>
          <p:cNvPr id="5" name="Picture 4" descr="A white lines on an orange background&#10;&#10;Description automatically generated">
            <a:extLst>
              <a:ext uri="{FF2B5EF4-FFF2-40B4-BE49-F238E27FC236}">
                <a16:creationId xmlns:a16="http://schemas.microsoft.com/office/drawing/2014/main" id="{362191D2-1BB7-EE22-A8C3-A4062B16E8A6}"/>
              </a:ext>
            </a:extLst>
          </p:cNvPr>
          <p:cNvPicPr>
            <a:picLocks noChangeAspect="1"/>
          </p:cNvPicPr>
          <p:nvPr/>
        </p:nvPicPr>
        <p:blipFill>
          <a:blip r:embed="rId5"/>
          <a:stretch>
            <a:fillRect/>
          </a:stretch>
        </p:blipFill>
        <p:spPr>
          <a:xfrm>
            <a:off x="506" y="6254545"/>
            <a:ext cx="2423130" cy="607525"/>
          </a:xfrm>
          <a:prstGeom prst="rect">
            <a:avLst/>
          </a:prstGeom>
        </p:spPr>
      </p:pic>
      <p:sp>
        <p:nvSpPr>
          <p:cNvPr id="3" name="TextBox 2">
            <a:extLst>
              <a:ext uri="{FF2B5EF4-FFF2-40B4-BE49-F238E27FC236}">
                <a16:creationId xmlns:a16="http://schemas.microsoft.com/office/drawing/2014/main" id="{7A090B24-0D1C-9550-6EA7-4E59C40EAC71}"/>
              </a:ext>
            </a:extLst>
          </p:cNvPr>
          <p:cNvSpPr txBox="1"/>
          <p:nvPr/>
        </p:nvSpPr>
        <p:spPr>
          <a:xfrm>
            <a:off x="211602" y="4127934"/>
            <a:ext cx="3234724" cy="1760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Arial"/>
                <a:cs typeface="Arial"/>
              </a:rPr>
              <a:t>Requesting from Spotify Application</a:t>
            </a:r>
          </a:p>
          <a:p>
            <a:pPr marL="342900" indent="-342900">
              <a:buFont typeface="Arial"/>
              <a:buChar char="•"/>
            </a:pPr>
            <a:r>
              <a:rPr lang="en-US" dirty="0">
                <a:latin typeface="Arial"/>
                <a:cs typeface="Arial"/>
              </a:rPr>
              <a:t>Typically takes 10 – 30 days</a:t>
            </a:r>
          </a:p>
          <a:p>
            <a:pPr marL="342900" indent="-342900">
              <a:buFont typeface="Arial"/>
              <a:buChar char="•"/>
            </a:pPr>
            <a:r>
              <a:rPr lang="en-US" dirty="0">
                <a:latin typeface="Arial"/>
                <a:cs typeface="Arial"/>
              </a:rPr>
              <a:t>Usually in JSON format and limited data</a:t>
            </a:r>
          </a:p>
        </p:txBody>
      </p:sp>
      <p:sp>
        <p:nvSpPr>
          <p:cNvPr id="6" name="TextBox 5">
            <a:extLst>
              <a:ext uri="{FF2B5EF4-FFF2-40B4-BE49-F238E27FC236}">
                <a16:creationId xmlns:a16="http://schemas.microsoft.com/office/drawing/2014/main" id="{3E4CBC96-8D52-F3D0-8803-F8F40007E874}"/>
              </a:ext>
            </a:extLst>
          </p:cNvPr>
          <p:cNvSpPr txBox="1"/>
          <p:nvPr/>
        </p:nvSpPr>
        <p:spPr>
          <a:xfrm>
            <a:off x="3816625" y="4134505"/>
            <a:ext cx="35386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cs typeface="Arial"/>
              </a:rPr>
              <a:t>Playlist Access though URI (uniform resource Indicator).</a:t>
            </a:r>
          </a:p>
          <a:p>
            <a:pPr marL="285750" indent="-285750">
              <a:buFont typeface="Arial"/>
              <a:buChar char="•"/>
            </a:pPr>
            <a:r>
              <a:rPr lang="en-US" dirty="0">
                <a:latin typeface="Arial"/>
                <a:cs typeface="Arial"/>
              </a:rPr>
              <a:t>Instant connection to the playlist.</a:t>
            </a:r>
          </a:p>
          <a:p>
            <a:pPr marL="285750" indent="-285750">
              <a:buFont typeface="Arial"/>
              <a:buChar char="•"/>
            </a:pPr>
            <a:r>
              <a:rPr lang="en-US" dirty="0">
                <a:latin typeface="Arial"/>
                <a:cs typeface="Arial"/>
              </a:rPr>
              <a:t>Can access the playlist data in Realtime. </a:t>
            </a:r>
          </a:p>
        </p:txBody>
      </p:sp>
      <p:sp>
        <p:nvSpPr>
          <p:cNvPr id="7" name="TextBox 6">
            <a:extLst>
              <a:ext uri="{FF2B5EF4-FFF2-40B4-BE49-F238E27FC236}">
                <a16:creationId xmlns:a16="http://schemas.microsoft.com/office/drawing/2014/main" id="{90FF6EBD-2968-2173-1460-63D2F7939212}"/>
              </a:ext>
            </a:extLst>
          </p:cNvPr>
          <p:cNvSpPr txBox="1"/>
          <p:nvPr/>
        </p:nvSpPr>
        <p:spPr>
          <a:xfrm>
            <a:off x="8110101" y="4187624"/>
            <a:ext cx="38500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cs typeface="Arial"/>
              </a:rPr>
              <a:t>Available as a part of Web API Dev tools.</a:t>
            </a:r>
          </a:p>
          <a:p>
            <a:pPr marL="285750" indent="-285750">
              <a:buFont typeface="Arial"/>
              <a:buChar char="•"/>
            </a:pPr>
            <a:r>
              <a:rPr lang="en-US" dirty="0">
                <a:latin typeface="Arial"/>
                <a:cs typeface="Arial"/>
              </a:rPr>
              <a:t>Instant Connection.</a:t>
            </a:r>
          </a:p>
          <a:p>
            <a:pPr marL="285750" indent="-285750">
              <a:buFont typeface="Arial"/>
              <a:buChar char="•"/>
            </a:pPr>
            <a:r>
              <a:rPr lang="en-US" dirty="0">
                <a:latin typeface="Arial"/>
                <a:cs typeface="Arial"/>
              </a:rPr>
              <a:t>Can access entire user data in Realtime.</a:t>
            </a:r>
          </a:p>
          <a:p>
            <a:pPr marL="285750" indent="-285750">
              <a:buFont typeface="Arial"/>
              <a:buChar char="•"/>
            </a:pPr>
            <a:r>
              <a:rPr lang="en-US" dirty="0">
                <a:latin typeface="Arial"/>
                <a:cs typeface="Arial"/>
              </a:rPr>
              <a:t>Restricted in time for access.</a:t>
            </a:r>
          </a:p>
        </p:txBody>
      </p:sp>
    </p:spTree>
    <p:extLst>
      <p:ext uri="{BB962C8B-B14F-4D97-AF65-F5344CB8AC3E}">
        <p14:creationId xmlns:p14="http://schemas.microsoft.com/office/powerpoint/2010/main" val="270907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0D21B-BB3F-1C61-C6FB-4C36273FF201}"/>
              </a:ext>
            </a:extLst>
          </p:cNvPr>
          <p:cNvSpPr txBox="1"/>
          <p:nvPr/>
        </p:nvSpPr>
        <p:spPr bwMode="black">
          <a:xfrm>
            <a:off x="7729869" y="37839"/>
            <a:ext cx="4189228" cy="20946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dirty="0">
                <a:latin typeface="Arial" panose="020B0604020202020204" pitchFamily="34" charset="0"/>
                <a:ea typeface="+mj-ea"/>
                <a:cs typeface="Arial" panose="020B0604020202020204" pitchFamily="34" charset="0"/>
              </a:rPr>
              <a:t>Uncovering Musical Affinities and Dissonances​</a:t>
            </a:r>
          </a:p>
        </p:txBody>
      </p:sp>
      <p:pic>
        <p:nvPicPr>
          <p:cNvPr id="3" name="Picture 2" descr="A white lines on a brown background&#10;&#10;Description automatically generated">
            <a:extLst>
              <a:ext uri="{FF2B5EF4-FFF2-40B4-BE49-F238E27FC236}">
                <a16:creationId xmlns:a16="http://schemas.microsoft.com/office/drawing/2014/main" id="{C4DB766B-E13F-426E-F8EC-299D13B967CB}"/>
              </a:ext>
            </a:extLst>
          </p:cNvPr>
          <p:cNvPicPr>
            <a:picLocks noChangeAspect="1"/>
          </p:cNvPicPr>
          <p:nvPr/>
        </p:nvPicPr>
        <p:blipFill>
          <a:blip r:embed="rId2"/>
          <a:stretch>
            <a:fillRect/>
          </a:stretch>
        </p:blipFill>
        <p:spPr>
          <a:xfrm>
            <a:off x="8982833" y="5688419"/>
            <a:ext cx="2005916" cy="558209"/>
          </a:xfrm>
          <a:prstGeom prst="rect">
            <a:avLst/>
          </a:prstGeom>
        </p:spPr>
      </p:pic>
      <p:pic>
        <p:nvPicPr>
          <p:cNvPr id="14" name="Picture 13" descr="A group of cartoon faces&#10;&#10;Description automatically generated">
            <a:extLst>
              <a:ext uri="{FF2B5EF4-FFF2-40B4-BE49-F238E27FC236}">
                <a16:creationId xmlns:a16="http://schemas.microsoft.com/office/drawing/2014/main" id="{B9A6959E-BA46-F11D-5682-7504AFC3F19B}"/>
              </a:ext>
            </a:extLst>
          </p:cNvPr>
          <p:cNvPicPr>
            <a:picLocks noChangeAspect="1"/>
          </p:cNvPicPr>
          <p:nvPr/>
        </p:nvPicPr>
        <p:blipFill>
          <a:blip r:embed="rId3"/>
          <a:stretch>
            <a:fillRect/>
          </a:stretch>
        </p:blipFill>
        <p:spPr>
          <a:xfrm>
            <a:off x="7841512" y="2596879"/>
            <a:ext cx="3965944" cy="3091540"/>
          </a:xfrm>
          <a:prstGeom prst="rect">
            <a:avLst/>
          </a:prstGeom>
        </p:spPr>
      </p:pic>
      <p:sp>
        <p:nvSpPr>
          <p:cNvPr id="2" name="TextBox 1">
            <a:extLst>
              <a:ext uri="{FF2B5EF4-FFF2-40B4-BE49-F238E27FC236}">
                <a16:creationId xmlns:a16="http://schemas.microsoft.com/office/drawing/2014/main" id="{C005FB30-0E74-CB30-301E-38114F30F064}"/>
              </a:ext>
            </a:extLst>
          </p:cNvPr>
          <p:cNvSpPr txBox="1"/>
          <p:nvPr/>
        </p:nvSpPr>
        <p:spPr>
          <a:xfrm>
            <a:off x="189568" y="457201"/>
            <a:ext cx="7081284"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1448" indent="-151448" algn="just" defTabSz="484632">
              <a:spcAft>
                <a:spcPts val="600"/>
              </a:spcAft>
              <a:buFont typeface="Arial"/>
              <a:buChar char="•"/>
            </a:pPr>
            <a:r>
              <a:rPr lang="en-US" sz="2400" b="1" kern="1200" dirty="0">
                <a:latin typeface="Arial"/>
                <a:ea typeface="+mn-ea"/>
                <a:cs typeface="Arial"/>
              </a:rPr>
              <a:t>Community Detection:</a:t>
            </a:r>
            <a:r>
              <a:rPr lang="en-US" sz="2400" kern="1200" dirty="0">
                <a:latin typeface="Arial"/>
                <a:ea typeface="+mn-ea"/>
                <a:cs typeface="Arial"/>
              </a:rPr>
              <a:t> </a:t>
            </a:r>
            <a:r>
              <a:rPr lang="en-US" sz="2400" kern="1200" dirty="0">
                <a:latin typeface="Arial"/>
                <a:ea typeface="+mn-lt"/>
                <a:cs typeface="+mn-lt"/>
              </a:rPr>
              <a:t>Identifying distinct groups or communities within a network where nodes are more densely connected to each other than to nodes in other groups.</a:t>
            </a:r>
            <a:endParaRPr lang="en-US" sz="2400" kern="1200" dirty="0">
              <a:solidFill>
                <a:schemeClr val="tx1"/>
              </a:solidFill>
              <a:latin typeface="Arial"/>
              <a:ea typeface="+mn-lt"/>
              <a:cs typeface="+mn-lt"/>
            </a:endParaRPr>
          </a:p>
          <a:p>
            <a:pPr algn="just" defTabSz="484632">
              <a:spcAft>
                <a:spcPts val="600"/>
              </a:spcAft>
            </a:pPr>
            <a:endParaRPr lang="en-US" sz="2400" kern="1200" dirty="0">
              <a:solidFill>
                <a:schemeClr val="tx1"/>
              </a:solidFill>
              <a:latin typeface="Arial"/>
              <a:ea typeface="+mn-lt"/>
              <a:cs typeface="+mn-lt"/>
            </a:endParaRPr>
          </a:p>
          <a:p>
            <a:pPr marL="151448" indent="-151448" algn="just" defTabSz="484632">
              <a:spcAft>
                <a:spcPts val="600"/>
              </a:spcAft>
              <a:buFont typeface="Arial"/>
              <a:buChar char="•"/>
            </a:pPr>
            <a:r>
              <a:rPr lang="en-US" sz="2400" b="1" kern="1200" dirty="0">
                <a:latin typeface="Arial"/>
                <a:ea typeface="+mn-ea"/>
                <a:cs typeface="Arial"/>
              </a:rPr>
              <a:t>Signed Network Analysis:</a:t>
            </a:r>
            <a:r>
              <a:rPr lang="en-US" sz="2400" kern="1200" dirty="0">
                <a:latin typeface="Arial"/>
                <a:ea typeface="+mn-ea"/>
                <a:cs typeface="Arial"/>
              </a:rPr>
              <a:t> Analyzing networks where connections between nodes are characterized by positive or negative relationships, indicating affinity or aversion. </a:t>
            </a:r>
            <a:endParaRPr lang="en-US" sz="2400" kern="1200" dirty="0">
              <a:latin typeface="Arial"/>
              <a:cs typeface="Arial"/>
            </a:endParaRPr>
          </a:p>
          <a:p>
            <a:pPr algn="just" defTabSz="484632">
              <a:spcAft>
                <a:spcPts val="600"/>
              </a:spcAft>
            </a:pPr>
            <a:endParaRPr lang="en-US" sz="2400" kern="1200" dirty="0">
              <a:solidFill>
                <a:schemeClr val="tx1"/>
              </a:solidFill>
              <a:latin typeface="Arial"/>
              <a:ea typeface="+mn-ea"/>
              <a:cs typeface="Arial"/>
            </a:endParaRPr>
          </a:p>
          <a:p>
            <a:pPr marL="151448" indent="-151448" algn="just" defTabSz="484632">
              <a:spcAft>
                <a:spcPts val="600"/>
              </a:spcAft>
              <a:buFont typeface="Arial"/>
              <a:buChar char="•"/>
            </a:pPr>
            <a:r>
              <a:rPr lang="en-US" sz="2400" b="1" kern="1200" dirty="0">
                <a:solidFill>
                  <a:schemeClr val="tx1"/>
                </a:solidFill>
                <a:latin typeface="Arial"/>
                <a:ea typeface="+mn-ea"/>
                <a:cs typeface="Arial"/>
              </a:rPr>
              <a:t>Visualization of Spotify Data:</a:t>
            </a:r>
            <a:r>
              <a:rPr lang="en-US" sz="2400" kern="1200" dirty="0">
                <a:solidFill>
                  <a:schemeClr val="tx1"/>
                </a:solidFill>
                <a:latin typeface="Arial"/>
                <a:ea typeface="+mn-ea"/>
                <a:cs typeface="Arial"/>
              </a:rPr>
              <a:t> Employing graphical representations to illustrate patterns, relationships, and trends within Spotify's vast music dataset. </a:t>
            </a:r>
            <a:endParaRPr lang="en-US" sz="2400" dirty="0">
              <a:latin typeface="Arial"/>
              <a:cs typeface="Arial"/>
            </a:endParaRPr>
          </a:p>
        </p:txBody>
      </p:sp>
    </p:spTree>
    <p:extLst>
      <p:ext uri="{BB962C8B-B14F-4D97-AF65-F5344CB8AC3E}">
        <p14:creationId xmlns:p14="http://schemas.microsoft.com/office/powerpoint/2010/main" val="20620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8943" y="2706"/>
            <a:ext cx="10695786" cy="1096962"/>
          </a:xfrm>
        </p:spPr>
        <p:txBody>
          <a:bodyPr>
            <a:noAutofit/>
          </a:bodyPr>
          <a:lstStyle/>
          <a:p>
            <a:r>
              <a:rPr lang="en-US" sz="3600">
                <a:latin typeface="Arial"/>
                <a:cs typeface="Arial"/>
              </a:rPr>
              <a:t>Unveiling the Network: How Music Data Connects</a:t>
            </a:r>
          </a:p>
        </p:txBody>
      </p:sp>
      <p:pic>
        <p:nvPicPr>
          <p:cNvPr id="24" name="Picture 23" descr="A cartoon of a person using a computer&#10;&#10;Description automatically generated">
            <a:extLst>
              <a:ext uri="{FF2B5EF4-FFF2-40B4-BE49-F238E27FC236}">
                <a16:creationId xmlns:a16="http://schemas.microsoft.com/office/drawing/2014/main" id="{2A727BBB-F954-C25F-7772-3042F65F2C73}"/>
              </a:ext>
            </a:extLst>
          </p:cNvPr>
          <p:cNvPicPr>
            <a:picLocks noChangeAspect="1"/>
          </p:cNvPicPr>
          <p:nvPr/>
        </p:nvPicPr>
        <p:blipFill>
          <a:blip r:embed="rId2"/>
          <a:stretch>
            <a:fillRect/>
          </a:stretch>
        </p:blipFill>
        <p:spPr>
          <a:xfrm>
            <a:off x="286262" y="2130790"/>
            <a:ext cx="4731312" cy="3107121"/>
          </a:xfrm>
          <a:prstGeom prst="rect">
            <a:avLst/>
          </a:prstGeom>
        </p:spPr>
      </p:pic>
      <p:pic>
        <p:nvPicPr>
          <p:cNvPr id="3" name="Picture 2" descr="A white lines on a yellow background&#10;&#10;Description automatically generated">
            <a:extLst>
              <a:ext uri="{FF2B5EF4-FFF2-40B4-BE49-F238E27FC236}">
                <a16:creationId xmlns:a16="http://schemas.microsoft.com/office/drawing/2014/main" id="{EA6097FA-4E66-7DEC-B528-52F69D366F9A}"/>
              </a:ext>
            </a:extLst>
          </p:cNvPr>
          <p:cNvPicPr>
            <a:picLocks noChangeAspect="1"/>
          </p:cNvPicPr>
          <p:nvPr/>
        </p:nvPicPr>
        <p:blipFill>
          <a:blip r:embed="rId3"/>
          <a:stretch>
            <a:fillRect/>
          </a:stretch>
        </p:blipFill>
        <p:spPr>
          <a:xfrm>
            <a:off x="1115407" y="5241002"/>
            <a:ext cx="3073024" cy="766705"/>
          </a:xfrm>
          <a:prstGeom prst="rect">
            <a:avLst/>
          </a:prstGeom>
        </p:spPr>
      </p:pic>
      <p:sp>
        <p:nvSpPr>
          <p:cNvPr id="4" name="TextBox 3">
            <a:extLst>
              <a:ext uri="{FF2B5EF4-FFF2-40B4-BE49-F238E27FC236}">
                <a16:creationId xmlns:a16="http://schemas.microsoft.com/office/drawing/2014/main" id="{4D1FA825-3703-3DEC-20F9-D785B463179E}"/>
              </a:ext>
            </a:extLst>
          </p:cNvPr>
          <p:cNvSpPr txBox="1"/>
          <p:nvPr/>
        </p:nvSpPr>
        <p:spPr>
          <a:xfrm>
            <a:off x="5173878" y="1715566"/>
            <a:ext cx="679959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Arial"/>
                <a:ea typeface="+mn-lt"/>
                <a:cs typeface="+mn-lt"/>
              </a:rPr>
              <a:t>Utilizing all available data from Spotify, we conducted an analysis where </a:t>
            </a:r>
            <a:r>
              <a:rPr lang="en-US" sz="2400" b="1" dirty="0">
                <a:latin typeface="Arial"/>
                <a:ea typeface="+mn-lt"/>
                <a:cs typeface="+mn-lt"/>
              </a:rPr>
              <a:t>nodes </a:t>
            </a:r>
            <a:r>
              <a:rPr lang="en-US" sz="2400" dirty="0">
                <a:latin typeface="Arial"/>
                <a:ea typeface="+mn-lt"/>
                <a:cs typeface="+mn-lt"/>
              </a:rPr>
              <a:t>represent </a:t>
            </a:r>
            <a:r>
              <a:rPr lang="en-US" sz="2400" b="1" dirty="0">
                <a:latin typeface="Arial"/>
                <a:ea typeface="+mn-lt"/>
                <a:cs typeface="+mn-lt"/>
              </a:rPr>
              <a:t>artists </a:t>
            </a:r>
            <a:r>
              <a:rPr lang="en-US" sz="2400" dirty="0">
                <a:latin typeface="Arial"/>
                <a:ea typeface="+mn-lt"/>
                <a:cs typeface="+mn-lt"/>
              </a:rPr>
              <a:t>and </a:t>
            </a:r>
            <a:r>
              <a:rPr lang="en-US" sz="2400" b="1" dirty="0">
                <a:latin typeface="Arial"/>
                <a:ea typeface="+mn-lt"/>
                <a:cs typeface="+mn-lt"/>
              </a:rPr>
              <a:t>edges </a:t>
            </a:r>
            <a:r>
              <a:rPr lang="en-US" sz="2400" dirty="0">
                <a:latin typeface="Arial"/>
                <a:ea typeface="+mn-lt"/>
                <a:cs typeface="+mn-lt"/>
              </a:rPr>
              <a:t>denote </a:t>
            </a:r>
            <a:r>
              <a:rPr lang="en-US" sz="2400" b="1" dirty="0">
                <a:latin typeface="Arial"/>
                <a:ea typeface="+mn-lt"/>
                <a:cs typeface="+mn-lt"/>
              </a:rPr>
              <a:t>transitions </a:t>
            </a:r>
            <a:r>
              <a:rPr lang="en-US" sz="2400" dirty="0">
                <a:latin typeface="Arial"/>
                <a:ea typeface="+mn-lt"/>
                <a:cs typeface="+mn-lt"/>
              </a:rPr>
              <a:t>between artists by users. </a:t>
            </a:r>
            <a:endParaRPr lang="en-US"/>
          </a:p>
          <a:p>
            <a:pPr marL="342900" indent="-342900">
              <a:buFont typeface="Arial"/>
              <a:buChar char="•"/>
            </a:pPr>
            <a:r>
              <a:rPr lang="en-US" sz="2400" dirty="0">
                <a:latin typeface="Arial"/>
                <a:ea typeface="+mn-lt"/>
                <a:cs typeface="+mn-lt"/>
              </a:rPr>
              <a:t>Due to the user-centric focus of our analysis, the data inherently manifests in three dimensions. </a:t>
            </a:r>
          </a:p>
          <a:p>
            <a:pPr marL="342900" indent="-342900">
              <a:buFont typeface="Arial"/>
              <a:buChar char="•"/>
            </a:pPr>
            <a:r>
              <a:rPr lang="en-US" sz="2400" dirty="0">
                <a:latin typeface="Arial"/>
                <a:ea typeface="+mn-lt"/>
                <a:cs typeface="+mn-lt"/>
              </a:rPr>
              <a:t>Employed the Cluster Walk trap community detection algorithm to derive insights.</a:t>
            </a:r>
            <a:endParaRPr lang="en-US" sz="2400" dirty="0">
              <a:latin typeface="Arial"/>
              <a:ea typeface="+mn-lt"/>
              <a:cs typeface="Arial"/>
            </a:endParaRPr>
          </a:p>
          <a:p>
            <a:pPr marL="342900" indent="-342900">
              <a:buFont typeface="Arial"/>
              <a:buChar char="•"/>
            </a:pPr>
            <a:r>
              <a:rPr lang="en-US" sz="2400" dirty="0">
                <a:latin typeface="Arial"/>
                <a:ea typeface="+mn-lt"/>
                <a:cs typeface="+mn-lt"/>
              </a:rPr>
              <a:t>Distinguished positive reactions as instances where songs are listened to approximately 90% of their duration.</a:t>
            </a:r>
            <a:endParaRPr lang="en-US" sz="2400">
              <a:latin typeface="Arial"/>
              <a:cs typeface="Arial"/>
            </a:endParaRPr>
          </a:p>
        </p:txBody>
      </p:sp>
    </p:spTree>
    <p:extLst>
      <p:ext uri="{BB962C8B-B14F-4D97-AF65-F5344CB8AC3E}">
        <p14:creationId xmlns:p14="http://schemas.microsoft.com/office/powerpoint/2010/main" val="344027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pic>
        <p:nvPicPr>
          <p:cNvPr id="2" name="Picture 1" descr="A blue and white logo&#10;&#10;Description automatically generated">
            <a:extLst>
              <a:ext uri="{FF2B5EF4-FFF2-40B4-BE49-F238E27FC236}">
                <a16:creationId xmlns:a16="http://schemas.microsoft.com/office/drawing/2014/main" id="{8DC835BF-5EC4-998D-6BE5-299A95F50838}"/>
              </a:ext>
            </a:extLst>
          </p:cNvPr>
          <p:cNvPicPr>
            <a:picLocks noChangeAspect="1"/>
          </p:cNvPicPr>
          <p:nvPr/>
        </p:nvPicPr>
        <p:blipFill>
          <a:blip r:embed="rId2"/>
          <a:stretch>
            <a:fillRect/>
          </a:stretch>
        </p:blipFill>
        <p:spPr>
          <a:xfrm>
            <a:off x="9263637" y="5340490"/>
            <a:ext cx="2927491" cy="655377"/>
          </a:xfrm>
          <a:prstGeom prst="rect">
            <a:avLst/>
          </a:prstGeom>
        </p:spPr>
      </p:pic>
      <p:sp>
        <p:nvSpPr>
          <p:cNvPr id="3" name="TextBox 2">
            <a:extLst>
              <a:ext uri="{FF2B5EF4-FFF2-40B4-BE49-F238E27FC236}">
                <a16:creationId xmlns:a16="http://schemas.microsoft.com/office/drawing/2014/main" id="{5EB2CEAE-4D48-31FE-7938-E3A559166EB4}"/>
              </a:ext>
            </a:extLst>
          </p:cNvPr>
          <p:cNvSpPr txBox="1"/>
          <p:nvPr/>
        </p:nvSpPr>
        <p:spPr>
          <a:xfrm>
            <a:off x="2349804" y="331009"/>
            <a:ext cx="72180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Results – Community Detection</a:t>
            </a:r>
          </a:p>
        </p:txBody>
      </p:sp>
      <p:pic>
        <p:nvPicPr>
          <p:cNvPr id="4" name="Picture 3">
            <a:extLst>
              <a:ext uri="{FF2B5EF4-FFF2-40B4-BE49-F238E27FC236}">
                <a16:creationId xmlns:a16="http://schemas.microsoft.com/office/drawing/2014/main" id="{A5CDE532-BDAD-D048-6EF3-3E1B2258251D}"/>
              </a:ext>
            </a:extLst>
          </p:cNvPr>
          <p:cNvPicPr>
            <a:picLocks noChangeAspect="1"/>
          </p:cNvPicPr>
          <p:nvPr/>
        </p:nvPicPr>
        <p:blipFill rotWithShape="1">
          <a:blip r:embed="rId3"/>
          <a:srcRect l="19621" r="13767" b="21123"/>
          <a:stretch/>
        </p:blipFill>
        <p:spPr>
          <a:xfrm>
            <a:off x="2665422" y="1195646"/>
            <a:ext cx="6106889" cy="4468706"/>
          </a:xfrm>
          <a:prstGeom prst="rect">
            <a:avLst/>
          </a:prstGeom>
        </p:spPr>
      </p:pic>
    </p:spTree>
    <p:extLst>
      <p:ext uri="{BB962C8B-B14F-4D97-AF65-F5344CB8AC3E}">
        <p14:creationId xmlns:p14="http://schemas.microsoft.com/office/powerpoint/2010/main" val="3489859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A9B7C3-D195-F5FB-64B5-8DF0A11DE161}"/>
              </a:ext>
            </a:extLst>
          </p:cNvPr>
          <p:cNvPicPr>
            <a:picLocks noChangeAspect="1"/>
          </p:cNvPicPr>
          <p:nvPr/>
        </p:nvPicPr>
        <p:blipFill rotWithShape="1">
          <a:blip r:embed="rId2"/>
          <a:srcRect l="14521" t="190" r="8251" b="20866"/>
          <a:stretch/>
        </p:blipFill>
        <p:spPr>
          <a:xfrm>
            <a:off x="2347612" y="1101499"/>
            <a:ext cx="6849507" cy="4324151"/>
          </a:xfrm>
          <a:prstGeom prst="rect">
            <a:avLst/>
          </a:prstGeom>
        </p:spPr>
      </p:pic>
      <p:sp>
        <p:nvSpPr>
          <p:cNvPr id="8" name="TextBox 7">
            <a:extLst>
              <a:ext uri="{FF2B5EF4-FFF2-40B4-BE49-F238E27FC236}">
                <a16:creationId xmlns:a16="http://schemas.microsoft.com/office/drawing/2014/main" id="{782A045B-BD7F-8240-F1AE-E0F0BCA2888B}"/>
              </a:ext>
            </a:extLst>
          </p:cNvPr>
          <p:cNvSpPr txBox="1"/>
          <p:nvPr/>
        </p:nvSpPr>
        <p:spPr>
          <a:xfrm>
            <a:off x="1892226" y="258052"/>
            <a:ext cx="80668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Results – Signed Network Analysis</a:t>
            </a:r>
            <a:endParaRPr lang="en-US" sz="3600" dirty="0">
              <a:latin typeface="Arial"/>
              <a:cs typeface="Arial"/>
            </a:endParaRPr>
          </a:p>
        </p:txBody>
      </p:sp>
      <p:pic>
        <p:nvPicPr>
          <p:cNvPr id="3" name="Picture 2" descr="A red and white logo&#10;&#10;Description automatically generated">
            <a:extLst>
              <a:ext uri="{FF2B5EF4-FFF2-40B4-BE49-F238E27FC236}">
                <a16:creationId xmlns:a16="http://schemas.microsoft.com/office/drawing/2014/main" id="{99D800DF-4650-A3DA-54E8-C3FFCD52EEC8}"/>
              </a:ext>
            </a:extLst>
          </p:cNvPr>
          <p:cNvPicPr>
            <a:picLocks noChangeAspect="1"/>
          </p:cNvPicPr>
          <p:nvPr/>
        </p:nvPicPr>
        <p:blipFill>
          <a:blip r:embed="rId3"/>
          <a:stretch>
            <a:fillRect/>
          </a:stretch>
        </p:blipFill>
        <p:spPr>
          <a:xfrm>
            <a:off x="4381616" y="5423631"/>
            <a:ext cx="2780912" cy="666750"/>
          </a:xfrm>
          <a:prstGeom prst="rect">
            <a:avLst/>
          </a:prstGeom>
        </p:spPr>
      </p:pic>
    </p:spTree>
    <p:extLst>
      <p:ext uri="{BB962C8B-B14F-4D97-AF65-F5344CB8AC3E}">
        <p14:creationId xmlns:p14="http://schemas.microsoft.com/office/powerpoint/2010/main" val="16708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B95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7DC093-4B09-9B7A-87A3-A9DCEEDCA3D7}"/>
              </a:ext>
            </a:extLst>
          </p:cNvPr>
          <p:cNvPicPr>
            <a:picLocks noChangeAspect="1"/>
          </p:cNvPicPr>
          <p:nvPr/>
        </p:nvPicPr>
        <p:blipFill>
          <a:blip r:embed="rId2"/>
          <a:stretch>
            <a:fillRect/>
          </a:stretch>
        </p:blipFill>
        <p:spPr>
          <a:xfrm>
            <a:off x="2367581" y="1247768"/>
            <a:ext cx="6568628" cy="4693659"/>
          </a:xfrm>
          <a:prstGeom prst="rect">
            <a:avLst/>
          </a:prstGeom>
        </p:spPr>
      </p:pic>
      <p:sp>
        <p:nvSpPr>
          <p:cNvPr id="9" name="TextBox 8">
            <a:extLst>
              <a:ext uri="{FF2B5EF4-FFF2-40B4-BE49-F238E27FC236}">
                <a16:creationId xmlns:a16="http://schemas.microsoft.com/office/drawing/2014/main" id="{8824D661-14EF-F3A2-F274-14D8048AFD67}"/>
              </a:ext>
            </a:extLst>
          </p:cNvPr>
          <p:cNvSpPr txBox="1"/>
          <p:nvPr/>
        </p:nvSpPr>
        <p:spPr>
          <a:xfrm>
            <a:off x="2223805" y="185093"/>
            <a:ext cx="6859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a:cs typeface="Arial"/>
              </a:rPr>
              <a:t>Results – Centrality Measures</a:t>
            </a:r>
            <a:endParaRPr lang="en-US" sz="3600" dirty="0">
              <a:latin typeface="Arial"/>
              <a:cs typeface="Arial"/>
            </a:endParaRPr>
          </a:p>
        </p:txBody>
      </p:sp>
      <p:pic>
        <p:nvPicPr>
          <p:cNvPr id="3" name="Picture 2" descr="A white lines on a green background&#10;&#10;Description automatically generated">
            <a:extLst>
              <a:ext uri="{FF2B5EF4-FFF2-40B4-BE49-F238E27FC236}">
                <a16:creationId xmlns:a16="http://schemas.microsoft.com/office/drawing/2014/main" id="{91EEA846-7DAD-0DE1-CA44-7D77EF64681F}"/>
              </a:ext>
            </a:extLst>
          </p:cNvPr>
          <p:cNvPicPr>
            <a:picLocks noChangeAspect="1"/>
          </p:cNvPicPr>
          <p:nvPr/>
        </p:nvPicPr>
        <p:blipFill>
          <a:blip r:embed="rId3"/>
          <a:stretch>
            <a:fillRect/>
          </a:stretch>
        </p:blipFill>
        <p:spPr>
          <a:xfrm>
            <a:off x="9674309" y="-728"/>
            <a:ext cx="2514249" cy="638175"/>
          </a:xfrm>
          <a:prstGeom prst="rect">
            <a:avLst/>
          </a:prstGeom>
        </p:spPr>
      </p:pic>
    </p:spTree>
    <p:extLst>
      <p:ext uri="{BB962C8B-B14F-4D97-AF65-F5344CB8AC3E}">
        <p14:creationId xmlns:p14="http://schemas.microsoft.com/office/powerpoint/2010/main" val="28971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stom 2">
      <a:dk1>
        <a:sysClr val="windowText" lastClr="000000"/>
      </a:dk1>
      <a:lt1>
        <a:sysClr val="window" lastClr="FFFFFF"/>
      </a:lt1>
      <a:dk2>
        <a:srgbClr val="A7F875"/>
      </a:dk2>
      <a:lt2>
        <a:srgbClr val="1ED760"/>
      </a:lt2>
      <a:accent1>
        <a:srgbClr val="1ED760"/>
      </a:accent1>
      <a:accent2>
        <a:srgbClr val="1ED760"/>
      </a:accent2>
      <a:accent3>
        <a:srgbClr val="6457DB"/>
      </a:accent3>
      <a:accent4>
        <a:srgbClr val="CF4895"/>
      </a:accent4>
      <a:accent5>
        <a:srgbClr val="0065E1"/>
      </a:accent5>
      <a:accent6>
        <a:srgbClr val="A84BE1"/>
      </a:accent6>
      <a:hlink>
        <a:srgbClr val="CF4895"/>
      </a:hlink>
      <a:folHlink>
        <a:srgbClr val="FFFFF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657</Words>
  <Application>Microsoft Office PowerPoint</Application>
  <PresentationFormat>Custom</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Curves 16x9</vt:lpstr>
      <vt:lpstr>Exploring and Visualizing Personal Music Trends with Spotify</vt:lpstr>
      <vt:lpstr>AGENDA</vt:lpstr>
      <vt:lpstr>PowerPoint Presentation</vt:lpstr>
      <vt:lpstr>Understanding Data: The Spotify Universe</vt:lpstr>
      <vt:lpstr>PowerPoint Presentation</vt:lpstr>
      <vt:lpstr>Unveiling the Network: How Music Data Connects</vt:lpstr>
      <vt:lpstr>PowerPoint Presentation</vt:lpstr>
      <vt:lpstr>PowerPoint Presentation</vt:lpstr>
      <vt:lpstr>PowerPoint Presentation</vt:lpstr>
      <vt:lpstr>Visualizing the Musical Journey</vt:lpstr>
      <vt:lpstr>Unlocking Insights from Musical Preferences</vt:lpstr>
      <vt:lpstr>From Nodes to Notes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Visualizing Personal Music Trends with Spotify</dc:title>
  <dc:creator>Nithyashree Senguttuvan</dc:creator>
  <cp:lastModifiedBy>Nithyashree Senguttuvan</cp:lastModifiedBy>
  <cp:revision>486</cp:revision>
  <dcterms:created xsi:type="dcterms:W3CDTF">2024-04-19T21:30:21Z</dcterms:created>
  <dcterms:modified xsi:type="dcterms:W3CDTF">2024-04-25T03:42:52Z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