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p:scale>
          <a:sx n="63" d="100"/>
          <a:sy n="63" d="100"/>
        </p:scale>
        <p:origin x="-996" y="-246"/>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8"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9"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8/30/2024</a:t>
            </a:fld>
            <a:endParaRPr lang="zh-CN" altLang="en-US" sz="1200">
              <a:latin typeface="Calibri" charset="0"/>
              <a:ea typeface="等线" charset="0"/>
              <a:cs typeface="Calibri" charset="0"/>
            </a:endParaRPr>
          </a:p>
        </p:txBody>
      </p:sp>
      <p:sp>
        <p:nvSpPr>
          <p:cNvPr id="20"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1"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2"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665473499"/>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48"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9"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708162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
        <p:nvSpPr>
          <p:cNvPr id="174"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75"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0158642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
        <p:nvSpPr>
          <p:cNvPr id="184"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85"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6409848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
        <p:nvSpPr>
          <p:cNvPr id="188"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89"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8953914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13</a:t>
            </a:fld>
            <a:endParaRPr lang="zh-CN" altLang="en-US" sz="1200">
              <a:latin typeface="Calibri" charset="0"/>
              <a:ea typeface="等线" charset="0"/>
              <a:cs typeface="Calibri" charset="0"/>
            </a:endParaRPr>
          </a:p>
        </p:txBody>
      </p:sp>
      <p:sp>
        <p:nvSpPr>
          <p:cNvPr id="192"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93"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758360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
        <p:nvSpPr>
          <p:cNvPr id="85"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86"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693344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
        <p:nvSpPr>
          <p:cNvPr id="109"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10"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6355083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
        <p:nvSpPr>
          <p:cNvPr id="120"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21"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3225996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
        <p:nvSpPr>
          <p:cNvPr id="132"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33"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490930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
        <p:nvSpPr>
          <p:cNvPr id="141"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42"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0235873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
        <p:nvSpPr>
          <p:cNvPr id="151"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52"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0482923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
        <p:nvSpPr>
          <p:cNvPr id="156"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57"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25533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
        <p:nvSpPr>
          <p:cNvPr id="166"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67"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2907714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2024/8/30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39207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2024/8/30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21018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2024/8/30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549106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23"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3"/>
                </a:lnTo>
              </a:path>
            </a:pathLst>
          </a:custGeom>
          <a:noFill/>
          <a:ln w="9525" cap="flat" cmpd="sng">
            <a:solidFill>
              <a:srgbClr val="5FCAEE"/>
            </a:solidFill>
            <a:prstDash val="solid"/>
            <a:round/>
          </a:ln>
        </p:spPr>
      </p:sp>
      <p:sp>
        <p:nvSpPr>
          <p:cNvPr id="24"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25"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26"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ap="flat" cmpd="sng">
            <a:noFill/>
            <a:prstDash val="solid"/>
            <a:miter/>
          </a:ln>
        </p:spPr>
      </p:sp>
      <p:sp>
        <p:nvSpPr>
          <p:cNvPr id="27"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29"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31"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3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3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35"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36"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37"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8255532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50"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3"/>
                </a:lnTo>
              </a:path>
            </a:pathLst>
          </a:custGeom>
          <a:noFill/>
          <a:ln w="9525" cap="flat" cmpd="sng">
            <a:solidFill>
              <a:srgbClr val="5FCAEE"/>
            </a:solidFill>
            <a:prstDash val="solid"/>
            <a:round/>
          </a:ln>
        </p:spPr>
      </p:sp>
      <p:sp>
        <p:nvSpPr>
          <p:cNvPr id="51"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52"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3"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ap="flat" cmpd="sng">
            <a:noFill/>
            <a:prstDash val="solid"/>
            <a:miter/>
          </a:ln>
        </p:spPr>
      </p:sp>
      <p:sp>
        <p:nvSpPr>
          <p:cNvPr id="54"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5"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56"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57"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58"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9"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60"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61"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62"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63"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819762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2024/8/30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65403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2024/8/30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24693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t>2024/8/30</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16892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t>2024/8/30</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44919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t>2024/8/30</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74132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2024/8/30</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6171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2024/8/30</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20739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2024/8/30</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78364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3"/>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4"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4"/>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8/30/2024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78383527"/>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2"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4" cy="1438275"/>
          </a:xfrm>
          <a:custGeom>
            <a:avLst/>
            <a:gdLst>
              <a:gd name="T1" fmla="*/ 0 w 21600"/>
              <a:gd name="T2" fmla="*/ 0 h 21600"/>
              <a:gd name="T3" fmla="*/ 21600 w 21600"/>
              <a:gd name="T4" fmla="*/ 21600 h 21600"/>
            </a:gdLst>
            <a:ahLst/>
            <a:cxnLst/>
            <a:rect l="T1" t="T2" r="T3" b="T4"/>
            <a:pathLst>
              <a:path w="21600" h="21600">
                <a:moveTo>
                  <a:pt x="16937" y="0"/>
                </a:moveTo>
                <a:lnTo>
                  <a:pt x="4658" y="0"/>
                </a:lnTo>
                <a:lnTo>
                  <a:pt x="0" y="10798"/>
                </a:lnTo>
                <a:lnTo>
                  <a:pt x="4658" y="21600"/>
                </a:lnTo>
                <a:lnTo>
                  <a:pt x="16937" y="21600"/>
                </a:lnTo>
                <a:lnTo>
                  <a:pt x="21600" y="10798"/>
                </a:lnTo>
                <a:lnTo>
                  <a:pt x="16937"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828675" y="19665"/>
            <a:ext cx="9982200" cy="98806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charset="0"/>
                <a:cs typeface="Times New Roman" pitchFamily="18" charset="0"/>
              </a:rPr>
              <a:t>Employee Data Analysis using Excel </a:t>
            </a:r>
            <a:r>
              <a:rPr lang="zh-CN" altLang="en-US" sz="3200" b="1" i="0" u="none" strike="noStrike" kern="0" cap="none" spc="0" baseline="0">
                <a:solidFill>
                  <a:srgbClr val="0F0F0F"/>
                </a:solidFill>
                <a:latin typeface="Roboto" pitchFamily="2" charset="0"/>
                <a:ea typeface="宋体" charset="0"/>
                <a:cs typeface="Trebuchet MS" charset="0"/>
              </a:rPr>
              <a:t/>
            </a:r>
            <a:br>
              <a:rPr lang="zh-CN" altLang="en-US" sz="3200" b="1" i="0" u="none" strike="noStrike" kern="0" cap="none" spc="0" baseline="0">
                <a:solidFill>
                  <a:srgbClr val="0F0F0F"/>
                </a:solidFill>
                <a:latin typeface="Roboto" pitchFamily="2" charset="0"/>
                <a:ea typeface="宋体" charset="0"/>
                <a:cs typeface="Trebuchet MS" charset="0"/>
              </a:rPr>
            </a:br>
            <a:endParaRPr lang="zh-CN" altLang="en-US" sz="3200" b="0" i="0" u="none" strike="noStrike" kern="0" cap="none" spc="15" baseline="0">
              <a:solidFill>
                <a:schemeClr val="tx1"/>
              </a:solidFill>
              <a:latin typeface="Trebuchet MS" charset="0"/>
              <a:ea typeface="宋体" charset="0"/>
              <a:cs typeface="Trebuchet MS" charset="0"/>
            </a:endParaRPr>
          </a:p>
        </p:txBody>
      </p:sp>
      <p:pic>
        <p:nvPicPr>
          <p:cNvPr id="44" name="图片"/>
          <p:cNvPicPr>
            <a:picLocks/>
          </p:cNvPicPr>
          <p:nvPr/>
        </p:nvPicPr>
        <p:blipFill>
          <a:blip cstate="print"/>
          <a:stretch>
            <a:fillRect/>
          </a:stretch>
        </p:blipFill>
        <p:spPr>
          <a:xfrm>
            <a:off x="676275" y="6467475"/>
            <a:ext cx="2143125" cy="200023"/>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1483869" y="3209375"/>
            <a:ext cx="9143861" cy="193899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1" i="0" u="none" strike="noStrike" kern="1200" cap="none" spc="0" baseline="0" dirty="0">
                <a:solidFill>
                  <a:schemeClr val="tx1"/>
                </a:solidFill>
                <a:latin typeface="Calibri" charset="0"/>
                <a:ea typeface="宋体" charset="0"/>
                <a:cs typeface="Calibri" charset="0"/>
              </a:rPr>
              <a:t>STUDENT NAME: </a:t>
            </a:r>
            <a:r>
              <a:rPr lang="en-US" altLang="zh-CN" sz="2400" b="1" i="0" u="none" strike="noStrike" kern="1200" cap="none" spc="0" baseline="0" dirty="0" smtClean="0">
                <a:solidFill>
                  <a:schemeClr val="tx1"/>
                </a:solidFill>
                <a:latin typeface="Calibri" charset="0"/>
                <a:ea typeface="宋体" charset="0"/>
                <a:cs typeface="Calibri" charset="0"/>
              </a:rPr>
              <a:t>NITHYA SREE</a:t>
            </a:r>
            <a:r>
              <a:rPr lang="en-US" altLang="zh-CN" sz="2400" b="1" i="0" u="none" strike="noStrike" kern="1200" cap="none" spc="0" dirty="0" smtClean="0">
                <a:solidFill>
                  <a:schemeClr val="tx1"/>
                </a:solidFill>
                <a:latin typeface="Calibri" charset="0"/>
                <a:ea typeface="宋体" charset="0"/>
                <a:cs typeface="Calibri" charset="0"/>
              </a:rPr>
              <a:t> M </a:t>
            </a:r>
            <a:endParaRPr lang="en-US" altLang="zh-CN" sz="2400" b="1" i="0" u="none" strike="noStrike" kern="1200" cap="none" spc="0" baseline="0" dirty="0">
              <a:solidFill>
                <a:schemeClr val="tx1"/>
              </a:solidFill>
              <a:latin typeface="Calibri" charset="0"/>
              <a:ea typeface="宋体" charset="0"/>
              <a:cs typeface="Calibri" charset="0"/>
            </a:endParaRPr>
          </a:p>
          <a:p>
            <a:r>
              <a:rPr lang="en-US" altLang="zh-CN" sz="2400" b="1" i="0" u="none" strike="noStrike" kern="1200" cap="none" spc="0" baseline="0" dirty="0">
                <a:solidFill>
                  <a:schemeClr val="tx1"/>
                </a:solidFill>
                <a:latin typeface="Calibri" charset="0"/>
                <a:ea typeface="宋体" charset="0"/>
                <a:cs typeface="Calibri" charset="0"/>
              </a:rPr>
              <a:t>REGISTER NO</a:t>
            </a:r>
            <a:r>
              <a:rPr lang="en-US" altLang="zh-CN" sz="2400" b="1" i="0" u="none" strike="noStrike" kern="1200" cap="none" spc="0" baseline="0">
                <a:solidFill>
                  <a:schemeClr val="tx1"/>
                </a:solidFill>
                <a:latin typeface="Calibri" charset="0"/>
                <a:ea typeface="宋体" charset="0"/>
                <a:cs typeface="Calibri" charset="0"/>
              </a:rPr>
              <a:t>:  </a:t>
            </a:r>
            <a:r>
              <a:rPr lang="en-US" altLang="zh-CN" sz="2400" b="1">
                <a:latin typeface="Calibri" charset="0"/>
                <a:cs typeface="Calibri" charset="0"/>
              </a:rPr>
              <a:t>704CDD2B2894886BCC74A7127DF7907D / </a:t>
            </a:r>
            <a:r>
              <a:rPr lang="en-US" altLang="zh-CN" sz="2400" b="1" i="0" u="none" strike="noStrike" kern="1200" cap="none" spc="0" baseline="0" smtClean="0">
                <a:solidFill>
                  <a:schemeClr val="tx1"/>
                </a:solidFill>
                <a:latin typeface="Calibri" charset="0"/>
                <a:ea typeface="宋体" charset="0"/>
                <a:cs typeface="Calibri" charset="0"/>
              </a:rPr>
              <a:t>312208724</a:t>
            </a:r>
            <a:endParaRPr lang="en-US" altLang="zh-CN" sz="2400" b="1" i="0" u="none" strike="noStrike" kern="1200" cap="none" spc="0" baseline="0" dirty="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1" i="0" u="none" strike="noStrike" kern="1200" cap="none" spc="0" baseline="0" dirty="0">
                <a:solidFill>
                  <a:schemeClr val="tx1"/>
                </a:solidFill>
                <a:latin typeface="Calibri" charset="0"/>
                <a:ea typeface="宋体" charset="0"/>
                <a:cs typeface="Calibri" charset="0"/>
              </a:rPr>
              <a:t>DEPARTMENT: B.com ( GENERAL)</a:t>
            </a:r>
          </a:p>
          <a:p>
            <a:pPr marL="0" indent="0" algn="l">
              <a:lnSpc>
                <a:spcPct val="100000"/>
              </a:lnSpc>
              <a:spcBef>
                <a:spcPts val="0"/>
              </a:spcBef>
              <a:spcAft>
                <a:spcPts val="0"/>
              </a:spcAft>
              <a:buNone/>
            </a:pPr>
            <a:r>
              <a:rPr lang="en-US" altLang="zh-CN" sz="2400" b="1" i="0" u="none" strike="noStrike" kern="1200" cap="none" spc="0" baseline="0" dirty="0">
                <a:solidFill>
                  <a:schemeClr val="tx1"/>
                </a:solidFill>
                <a:latin typeface="Calibri" charset="0"/>
                <a:ea typeface="宋体" charset="0"/>
                <a:cs typeface="Calibri" charset="0"/>
              </a:rPr>
              <a:t>COLLEGE : MEENAKSHI COLLEGE FOR WOMEN </a:t>
            </a:r>
          </a:p>
          <a:p>
            <a:pPr marL="0" indent="0" algn="l">
              <a:lnSpc>
                <a:spcPct val="100000"/>
              </a:lnSpc>
              <a:spcBef>
                <a:spcPts val="0"/>
              </a:spcBef>
              <a:spcAft>
                <a:spcPts val="0"/>
              </a:spcAft>
              <a:buNone/>
            </a:pPr>
            <a:r>
              <a:rPr lang="en-US" altLang="zh-CN" sz="2400" b="1" i="0" u="none" strike="noStrike" kern="1200" cap="none" spc="0" baseline="0" dirty="0">
                <a:solidFill>
                  <a:schemeClr val="tx1"/>
                </a:solidFill>
                <a:latin typeface="Calibri" charset="0"/>
                <a:ea typeface="宋体" charset="0"/>
                <a:cs typeface="Calibri" charset="0"/>
              </a:rPr>
              <a:t>         </a:t>
            </a:r>
            <a:endParaRPr lang="zh-CN" altLang="en-US" sz="2400" b="1" i="0" u="none" strike="noStrike" kern="1200" cap="none" spc="0" baseline="0" dirty="0">
              <a:solidFill>
                <a:schemeClr val="tx1"/>
              </a:solidFill>
              <a:latin typeface="Calibri" charset="0"/>
              <a:ea typeface="宋体" charset="0"/>
              <a:cs typeface="Calibri" charset="0"/>
            </a:endParaRPr>
          </a:p>
        </p:txBody>
      </p:sp>
      <p:sp>
        <p:nvSpPr>
          <p:cNvPr id="47" name="矩形"/>
          <p:cNvSpPr>
            <a:spLocks/>
          </p:cNvSpPr>
          <p:nvPr/>
        </p:nvSpPr>
        <p:spPr>
          <a:xfrm>
            <a:off x="5471802" y="2807111"/>
            <a:ext cx="1257280" cy="358140"/>
          </a:xfrm>
          <a:prstGeom prst="rect">
            <a:avLst/>
          </a:prstGeom>
          <a:noFill/>
          <a:ln w="12700" cap="flat" cmpd="sng">
            <a:noFill/>
            <a:prstDash val="solid"/>
            <a:miter/>
          </a:ln>
        </p:spPr>
      </p:sp>
    </p:spTree>
    <p:extLst>
      <p:ext uri="{BB962C8B-B14F-4D97-AF65-F5344CB8AC3E}">
        <p14:creationId xmlns:p14="http://schemas.microsoft.com/office/powerpoint/2010/main" val="23615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8"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9" name="图片"/>
          <p:cNvPicPr>
            <a:picLocks/>
          </p:cNvPicPr>
          <p:nvPr/>
        </p:nvPicPr>
        <p:blipFill>
          <a:blip cstate="print"/>
          <a:stretch>
            <a:fillRect/>
          </a:stretch>
        </p:blipFill>
        <p:spPr>
          <a:xfrm>
            <a:off x="1666874" y="6467475"/>
            <a:ext cx="76200" cy="177799"/>
          </a:xfrm>
          <a:prstGeom prst="rect">
            <a:avLst/>
          </a:prstGeom>
          <a:noFill/>
          <a:ln w="12700" cap="flat" cmpd="sng">
            <a:noFill/>
            <a:prstDash val="solid"/>
            <a:miter/>
          </a:ln>
        </p:spPr>
      </p:pic>
      <p:sp>
        <p:nvSpPr>
          <p:cNvPr id="170"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71" name="矩形"/>
          <p:cNvSpPr>
            <a:spLocks/>
          </p:cNvSpPr>
          <p:nvPr/>
        </p:nvSpPr>
        <p:spPr>
          <a:xfrm>
            <a:off x="739774" y="291147"/>
            <a:ext cx="3303904"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72" name="曲线"/>
          <p:cNvSpPr>
            <a:spLocks/>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3" name="矩形"/>
          <p:cNvSpPr>
            <a:spLocks/>
          </p:cNvSpPr>
          <p:nvPr/>
        </p:nvSpPr>
        <p:spPr>
          <a:xfrm>
            <a:off x="1203148" y="1054537"/>
            <a:ext cx="8278749" cy="58826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Droid Sans" charset="0"/>
              <a:buChar char="●"/>
            </a:pPr>
            <a:r>
              <a:rPr lang="en-US" altLang="zh-CN" sz="2400" b="0" i="0" u="none" strike="noStrike" kern="1200" cap="none" spc="0" baseline="0">
                <a:solidFill>
                  <a:schemeClr val="tx1"/>
                </a:solidFill>
                <a:latin typeface="Droid Sans" charset="0"/>
                <a:ea typeface="宋体" charset="0"/>
                <a:cs typeface="Lucida Sans" charset="0"/>
              </a:rPr>
              <a:t> Open employee data set and download it </a:t>
            </a: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charset="0"/>
              <a:ea typeface="宋体" charset="0"/>
              <a:cs typeface="Lucida Sans" charset="0"/>
            </a:endParaRPr>
          </a:p>
          <a:p>
            <a:pPr marL="0" indent="0" algn="l">
              <a:lnSpc>
                <a:spcPct val="100000"/>
              </a:lnSpc>
              <a:spcBef>
                <a:spcPts val="0"/>
              </a:spcBef>
              <a:spcAft>
                <a:spcPts val="0"/>
              </a:spcAft>
              <a:buFont typeface="Droid Sans" charset="0"/>
              <a:buChar char="●"/>
            </a:pPr>
            <a:r>
              <a:rPr lang="en-US" altLang="zh-CN" sz="2400" b="0" i="0" u="none" strike="noStrike" kern="1200" cap="none" spc="0" baseline="0">
                <a:solidFill>
                  <a:schemeClr val="tx1"/>
                </a:solidFill>
                <a:latin typeface="Droid Sans" charset="0"/>
                <a:ea typeface="宋体" charset="0"/>
                <a:cs typeface="Lucida Sans" charset="0"/>
              </a:rPr>
              <a:t>Then open the employee dataset in excel </a:t>
            </a: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charset="0"/>
              <a:ea typeface="宋体" charset="0"/>
              <a:cs typeface="Lucida Sans" charset="0"/>
            </a:endParaRPr>
          </a:p>
          <a:p>
            <a:pPr marL="0" indent="0" algn="l">
              <a:lnSpc>
                <a:spcPct val="100000"/>
              </a:lnSpc>
              <a:spcBef>
                <a:spcPts val="0"/>
              </a:spcBef>
              <a:spcAft>
                <a:spcPts val="0"/>
              </a:spcAft>
              <a:buFont typeface="Droid Sans" charset="0"/>
              <a:buChar char="●"/>
            </a:pPr>
            <a:r>
              <a:rPr lang="en-US" altLang="zh-CN" sz="2400" b="0" i="0" u="none" strike="noStrike" kern="1200" cap="none" spc="0" baseline="0">
                <a:solidFill>
                  <a:schemeClr val="tx1"/>
                </a:solidFill>
                <a:latin typeface="Droid Sans" charset="0"/>
                <a:ea typeface="宋体" charset="0"/>
                <a:cs typeface="Lucida Sans" charset="0"/>
              </a:rPr>
              <a:t>select all the data in excel </a:t>
            </a: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charset="0"/>
              <a:ea typeface="宋体" charset="0"/>
              <a:cs typeface="Lucida Sans" charset="0"/>
            </a:endParaRPr>
          </a:p>
          <a:p>
            <a:pPr marL="0" indent="0" algn="l">
              <a:lnSpc>
                <a:spcPct val="100000"/>
              </a:lnSpc>
              <a:spcBef>
                <a:spcPts val="0"/>
              </a:spcBef>
              <a:spcAft>
                <a:spcPts val="0"/>
              </a:spcAft>
              <a:buFont typeface="Droid Sans" charset="0"/>
              <a:buChar char="●"/>
            </a:pPr>
            <a:r>
              <a:rPr lang="en-US" altLang="zh-CN" sz="2400" b="0" i="0" u="none" strike="noStrike" kern="1200" cap="none" spc="0" baseline="0">
                <a:solidFill>
                  <a:schemeClr val="tx1"/>
                </a:solidFill>
                <a:latin typeface="Droid Sans" charset="0"/>
                <a:ea typeface="宋体" charset="0"/>
                <a:cs typeface="Lucida Sans" charset="0"/>
              </a:rPr>
              <a:t>Then click the insert and open pivot table </a:t>
            </a: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charset="0"/>
              <a:ea typeface="宋体" charset="0"/>
              <a:cs typeface="Lucida Sans" charset="0"/>
            </a:endParaRPr>
          </a:p>
          <a:p>
            <a:pPr marL="0" indent="0" algn="l">
              <a:lnSpc>
                <a:spcPct val="100000"/>
              </a:lnSpc>
              <a:spcBef>
                <a:spcPts val="0"/>
              </a:spcBef>
              <a:spcAft>
                <a:spcPts val="0"/>
              </a:spcAft>
              <a:buFont typeface="Droid Sans" charset="0"/>
              <a:buChar char="●"/>
            </a:pPr>
            <a:r>
              <a:rPr lang="en-US" altLang="zh-CN" sz="2400" b="0" i="0" u="none" strike="noStrike" kern="1200" cap="none" spc="0" baseline="0">
                <a:solidFill>
                  <a:schemeClr val="tx1"/>
                </a:solidFill>
                <a:latin typeface="Droid Sans" charset="0"/>
                <a:ea typeface="宋体" charset="0"/>
                <a:cs typeface="Lucida Sans" charset="0"/>
              </a:rPr>
              <a:t>Drag the need data and create a pivot table </a:t>
            </a: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charset="0"/>
              <a:ea typeface="宋体" charset="0"/>
              <a:cs typeface="Droid Sans" charset="0"/>
            </a:endParaRPr>
          </a:p>
          <a:p>
            <a:pPr marL="0" indent="0" algn="l">
              <a:lnSpc>
                <a:spcPct val="100000"/>
              </a:lnSpc>
              <a:spcBef>
                <a:spcPts val="0"/>
              </a:spcBef>
              <a:spcAft>
                <a:spcPts val="0"/>
              </a:spcAft>
              <a:buFont typeface="Droid Sans" charset="0"/>
              <a:buChar char="●"/>
            </a:pPr>
            <a:r>
              <a:rPr lang="en-US" altLang="zh-CN" sz="2400" b="0" i="0" u="none" strike="noStrike" kern="1200" cap="none" spc="0" baseline="0">
                <a:solidFill>
                  <a:schemeClr val="tx1"/>
                </a:solidFill>
                <a:latin typeface="Droid Sans" charset="0"/>
                <a:ea typeface="宋体" charset="0"/>
                <a:cs typeface="Droid Sans" charset="0"/>
              </a:rPr>
              <a:t>Select the pivot table and click on insert </a:t>
            </a: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charset="0"/>
              <a:ea typeface="宋体" charset="0"/>
              <a:cs typeface="Droid Sans" charset="0"/>
            </a:endParaRPr>
          </a:p>
          <a:p>
            <a:pPr marL="0" indent="0" algn="l">
              <a:lnSpc>
                <a:spcPct val="100000"/>
              </a:lnSpc>
              <a:spcBef>
                <a:spcPts val="0"/>
              </a:spcBef>
              <a:spcAft>
                <a:spcPts val="0"/>
              </a:spcAft>
              <a:buFont typeface="Droid Sans" charset="0"/>
              <a:buChar char="●"/>
            </a:pPr>
            <a:r>
              <a:rPr lang="en-US" altLang="zh-CN" sz="2400" b="0" i="0" u="none" strike="noStrike" kern="1200" cap="none" spc="0" baseline="0">
                <a:solidFill>
                  <a:schemeClr val="tx1"/>
                </a:solidFill>
                <a:latin typeface="Droid Sans" charset="0"/>
                <a:ea typeface="宋体" charset="0"/>
                <a:cs typeface="Droid Sans" charset="0"/>
              </a:rPr>
              <a:t>Now click on the chart that you want,</a:t>
            </a: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charset="0"/>
              <a:ea typeface="宋体" charset="0"/>
              <a:cs typeface="Droid Sans" charset="0"/>
            </a:endParaRPr>
          </a:p>
          <a:p>
            <a:pPr marL="0" indent="0" algn="l">
              <a:lnSpc>
                <a:spcPct val="100000"/>
              </a:lnSpc>
              <a:spcBef>
                <a:spcPts val="0"/>
              </a:spcBef>
              <a:spcAft>
                <a:spcPts val="0"/>
              </a:spcAft>
              <a:buFont typeface="Droid Sans" charset="0"/>
              <a:buChar char="●"/>
            </a:pPr>
            <a:r>
              <a:rPr lang="en-US" altLang="zh-CN" sz="2400" b="0" i="0" u="none" strike="noStrike" kern="1200" cap="none" spc="0" baseline="0">
                <a:solidFill>
                  <a:schemeClr val="tx1"/>
                </a:solidFill>
                <a:latin typeface="Droid Sans" charset="0"/>
                <a:ea typeface="宋体" charset="0"/>
                <a:cs typeface="Droid Sans" charset="0"/>
              </a:rPr>
              <a:t>The chart is created.</a:t>
            </a:r>
            <a:endParaRPr lang="en-US" altLang="zh-CN" sz="2400" b="0" i="0" u="none" strike="noStrike" kern="1200" cap="none" spc="0" baseline="0">
              <a:solidFill>
                <a:schemeClr val="tx1"/>
              </a:solidFill>
              <a:latin typeface="Droid Sans" charset="0"/>
              <a:ea typeface="宋体" charset="0"/>
              <a:cs typeface="Lucida Sans"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563189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6"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7"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78"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79" name="图片"/>
          <p:cNvPicPr>
            <a:picLocks/>
          </p:cNvPicPr>
          <p:nvPr/>
        </p:nvPicPr>
        <p:blipFill>
          <a:blip cstate="print"/>
          <a:stretch>
            <a:fillRect/>
          </a:stretch>
        </p:blipFill>
        <p:spPr>
          <a:xfrm>
            <a:off x="1666874" y="6467475"/>
            <a:ext cx="76200" cy="177799"/>
          </a:xfrm>
          <a:prstGeom prst="rect">
            <a:avLst/>
          </a:prstGeom>
          <a:noFill/>
          <a:ln w="12700" cap="flat" cmpd="sng">
            <a:noFill/>
            <a:prstDash val="solid"/>
            <a:miter/>
          </a:ln>
        </p:spPr>
      </p:pic>
      <p:sp>
        <p:nvSpPr>
          <p:cNvPr id="180" name="文本框"/>
          <p:cNvSpPr>
            <a:spLocks noGrp="1"/>
          </p:cNvSpPr>
          <p:nvPr>
            <p:ph type="title"/>
          </p:nvPr>
        </p:nvSpPr>
        <p:spPr>
          <a:xfrm>
            <a:off x="755332" y="385444"/>
            <a:ext cx="243713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81"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82" name="矩形"/>
          <p:cNvSpPr>
            <a:spLocks/>
          </p:cNvSpPr>
          <p:nvPr/>
        </p:nvSpPr>
        <p:spPr>
          <a:xfrm>
            <a:off x="1416071" y="1273609"/>
            <a:ext cx="3131820" cy="3867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Droid Sans" charset="0"/>
                <a:ea typeface="宋体" charset="0"/>
                <a:cs typeface="Lucida Sans" charset="0"/>
              </a:rPr>
              <a:t>1 Table</a:t>
            </a:r>
            <a:endParaRPr lang="zh-CN" altLang="en-US" sz="2000" b="0" i="0" u="none" strike="noStrike" kern="1200" cap="none" spc="0" baseline="0">
              <a:solidFill>
                <a:schemeClr val="tx1"/>
              </a:solidFill>
              <a:latin typeface="Droid Sans" charset="0"/>
              <a:ea typeface="宋体" charset="0"/>
              <a:cs typeface="Lucida Sans" charset="0"/>
            </a:endParaRPr>
          </a:p>
        </p:txBody>
      </p:sp>
      <p:pic>
        <p:nvPicPr>
          <p:cNvPr id="183" name="图片"/>
          <p:cNvPicPr>
            <a:picLocks noChangeAspect="1"/>
          </p:cNvPicPr>
          <p:nvPr/>
        </p:nvPicPr>
        <p:blipFill>
          <a:blip r:embed="rId3" cstate="print"/>
          <a:stretch>
            <a:fillRect/>
          </a:stretch>
        </p:blipFill>
        <p:spPr>
          <a:xfrm>
            <a:off x="628640" y="2633622"/>
            <a:ext cx="9334359" cy="2595350"/>
          </a:xfrm>
          <a:prstGeom prst="rect">
            <a:avLst/>
          </a:prstGeom>
          <a:noFill/>
          <a:ln w="12700" cap="flat" cmpd="sng">
            <a:noFill/>
            <a:prstDash val="solid"/>
            <a:miter/>
          </a:ln>
        </p:spPr>
      </p:pic>
    </p:spTree>
    <p:extLst>
      <p:ext uri="{BB962C8B-B14F-4D97-AF65-F5344CB8AC3E}">
        <p14:creationId xmlns:p14="http://schemas.microsoft.com/office/powerpoint/2010/main" val="946982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6" name="矩形"/>
          <p:cNvSpPr>
            <a:spLocks/>
          </p:cNvSpPr>
          <p:nvPr/>
        </p:nvSpPr>
        <p:spPr>
          <a:xfrm>
            <a:off x="1052269" y="616393"/>
            <a:ext cx="2712166" cy="4533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charset="0"/>
                <a:ea typeface="宋体" charset="0"/>
                <a:cs typeface="Lucida Sans" charset="0"/>
              </a:rPr>
              <a:t>2 Bar diagram</a:t>
            </a:r>
            <a:endParaRPr lang="zh-CN" altLang="en-US" sz="2400" b="0" i="0" u="none" strike="noStrike" kern="1200" cap="none" spc="0" baseline="0">
              <a:solidFill>
                <a:schemeClr val="tx1"/>
              </a:solidFill>
              <a:latin typeface="Droid Sans" charset="0"/>
              <a:ea typeface="宋体" charset="0"/>
              <a:cs typeface="Lucida Sans" charset="0"/>
            </a:endParaRPr>
          </a:p>
        </p:txBody>
      </p:sp>
      <p:pic>
        <p:nvPicPr>
          <p:cNvPr id="187" name="图片"/>
          <p:cNvPicPr>
            <a:picLocks noChangeAspect="1"/>
          </p:cNvPicPr>
          <p:nvPr/>
        </p:nvPicPr>
        <p:blipFill>
          <a:blip r:embed="rId3" cstate="print"/>
          <a:stretch>
            <a:fillRect/>
          </a:stretch>
        </p:blipFill>
        <p:spPr>
          <a:xfrm>
            <a:off x="1852583" y="1914494"/>
            <a:ext cx="5762536" cy="3371794"/>
          </a:xfrm>
          <a:prstGeom prst="rect">
            <a:avLst/>
          </a:prstGeom>
          <a:noFill/>
          <a:ln w="12700" cap="flat" cmpd="sng">
            <a:solidFill>
              <a:srgbClr val="000000"/>
            </a:solidFill>
            <a:prstDash val="solid"/>
            <a:miter/>
          </a:ln>
        </p:spPr>
      </p:pic>
    </p:spTree>
    <p:extLst>
      <p:ext uri="{BB962C8B-B14F-4D97-AF65-F5344CB8AC3E}">
        <p14:creationId xmlns:p14="http://schemas.microsoft.com/office/powerpoint/2010/main" val="327961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0"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charset="0"/>
              <a:cs typeface="Times New Roman" pitchFamily="18" charset="0"/>
            </a:endParaRPr>
          </a:p>
        </p:txBody>
      </p:sp>
      <p:sp>
        <p:nvSpPr>
          <p:cNvPr id="191" name="矩形"/>
          <p:cNvSpPr>
            <a:spLocks/>
          </p:cNvSpPr>
          <p:nvPr/>
        </p:nvSpPr>
        <p:spPr>
          <a:xfrm>
            <a:off x="1490413" y="2130846"/>
            <a:ext cx="6048115" cy="22631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charset="0"/>
                <a:ea typeface="宋体" charset="0"/>
                <a:cs typeface="Lucida Sans" charset="0"/>
              </a:rPr>
              <a:t>The dataset reveals the overall composition of the workforce, including demographics such as gender, salary, employee type and work location This information is crucial for understanding the diversity and experience level within the organization.</a:t>
            </a:r>
            <a:endParaRPr lang="zh-CN" altLang="en-US" sz="24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957183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4" name="曲线"/>
          <p:cNvSpPr>
            <a:spLocks/>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4" name="组合"/>
          <p:cNvGrpSpPr>
            <a:grpSpLocks/>
          </p:cNvGrpSpPr>
          <p:nvPr/>
        </p:nvGrpSpPr>
        <p:grpSpPr>
          <a:xfrm>
            <a:off x="7448612" y="0"/>
            <a:ext cx="4743793" cy="6858466"/>
            <a:chOff x="7448612" y="0"/>
            <a:chExt cx="4743793" cy="6858466"/>
          </a:xfrm>
        </p:grpSpPr>
        <p:sp>
          <p:nvSpPr>
            <p:cNvPr id="65"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3"/>
                  </a:lnTo>
                </a:path>
              </a:pathLst>
            </a:custGeom>
            <a:noFill/>
            <a:ln w="9525" cap="flat" cmpd="sng">
              <a:solidFill>
                <a:srgbClr val="5FCAEE"/>
              </a:solidFill>
              <a:prstDash val="solid"/>
              <a:round/>
            </a:ln>
          </p:spPr>
        </p:sp>
        <p:sp>
          <p:nvSpPr>
            <p:cNvPr id="6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67"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8"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ap="flat" cmpd="sng">
              <a:noFill/>
              <a:prstDash val="solid"/>
              <a:miter/>
            </a:ln>
          </p:spPr>
        </p:sp>
        <p:sp>
          <p:nvSpPr>
            <p:cNvPr id="69"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0"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7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72"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73"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5"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6"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7"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8"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9"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82" name="组合"/>
          <p:cNvGrpSpPr>
            <a:grpSpLocks/>
          </p:cNvGrpSpPr>
          <p:nvPr/>
        </p:nvGrpSpPr>
        <p:grpSpPr>
          <a:xfrm>
            <a:off x="466725" y="6410325"/>
            <a:ext cx="3705224" cy="295275"/>
            <a:chOff x="466725" y="6410325"/>
            <a:chExt cx="3705224" cy="295275"/>
          </a:xfrm>
        </p:grpSpPr>
        <p:pic>
          <p:nvPicPr>
            <p:cNvPr id="80" name="图片"/>
            <p:cNvPicPr>
              <a:picLocks/>
            </p:cNvPicPr>
            <p:nvPr/>
          </p:nvPicPr>
          <p:blipFill>
            <a:blip cstate="print"/>
            <a:stretch>
              <a:fillRect/>
            </a:stretch>
          </p:blipFill>
          <p:spPr>
            <a:xfrm>
              <a:off x="676275" y="6467475"/>
              <a:ext cx="2143125" cy="200023"/>
            </a:xfrm>
            <a:prstGeom prst="rect">
              <a:avLst/>
            </a:prstGeom>
            <a:noFill/>
            <a:ln w="12700" cap="flat" cmpd="sng">
              <a:noFill/>
              <a:prstDash val="solid"/>
              <a:miter/>
            </a:ln>
          </p:spPr>
        </p:pic>
        <p:pic>
          <p:nvPicPr>
            <p:cNvPr id="81" name="图片"/>
            <p:cNvPicPr>
              <a:picLocks/>
            </p:cNvPicPr>
            <p:nvPr/>
          </p:nvPicPr>
          <p:blipFill>
            <a:blip cstate="print"/>
            <a:stretch>
              <a:fillRect/>
            </a:stretch>
          </p:blipFill>
          <p:spPr>
            <a:xfrm>
              <a:off x="466725" y="6410325"/>
              <a:ext cx="3705224" cy="295275"/>
            </a:xfrm>
            <a:prstGeom prst="rect">
              <a:avLst/>
            </a:prstGeom>
            <a:noFill/>
            <a:ln w="12700" cap="flat" cmpd="sng">
              <a:noFill/>
              <a:prstDash val="solid"/>
              <a:miter/>
            </a:ln>
          </p:spPr>
        </p:pic>
      </p:grpSp>
      <p:sp>
        <p:nvSpPr>
          <p:cNvPr id="83"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4" name="矩形"/>
          <p:cNvSpPr>
            <a:spLocks/>
          </p:cNvSpPr>
          <p:nvPr/>
        </p:nvSpPr>
        <p:spPr>
          <a:xfrm>
            <a:off x="1217522" y="2123271"/>
            <a:ext cx="8593228" cy="25203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charset="0"/>
                <a:cs typeface="Times New Roman" pitchFamily="18" charset="0"/>
              </a:rPr>
              <a:t>Employee Performance Analysis using employee gender , Department and FTE in excel</a:t>
            </a:r>
          </a:p>
          <a:p>
            <a:pPr marL="0" indent="0" algn="l">
              <a:lnSpc>
                <a:spcPct val="100000"/>
              </a:lnSpc>
              <a:spcBef>
                <a:spcPts val="0"/>
              </a:spcBef>
              <a:spcAft>
                <a:spcPts val="0"/>
              </a:spcAft>
              <a:buNone/>
            </a:pPr>
            <a:endParaRPr lang="zh-CN" altLang="en-US" sz="2800" b="0" i="0" u="none" strike="noStrike" kern="1200" cap="none" spc="0" baseline="0">
              <a:solidFill>
                <a:srgbClr val="7030A0"/>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475039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7"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599" y="0"/>
                </a:moveTo>
                <a:lnTo>
                  <a:pt x="0" y="0"/>
                </a:lnTo>
                <a:lnTo>
                  <a:pt x="0" y="21595"/>
                </a:lnTo>
                <a:lnTo>
                  <a:pt x="21599" y="21595"/>
                </a:lnTo>
                <a:lnTo>
                  <a:pt x="21599" y="0"/>
                </a:lnTo>
                <a:close/>
              </a:path>
            </a:pathLst>
          </a:custGeom>
          <a:solidFill>
            <a:srgbClr val="F1F1F1"/>
          </a:solidFill>
          <a:ln cap="flat" cmpd="sng">
            <a:noFill/>
            <a:prstDash val="solid"/>
            <a:miter/>
          </a:ln>
        </p:spPr>
      </p:sp>
      <p:grpSp>
        <p:nvGrpSpPr>
          <p:cNvPr id="97" name="组合"/>
          <p:cNvGrpSpPr>
            <a:grpSpLocks/>
          </p:cNvGrpSpPr>
          <p:nvPr/>
        </p:nvGrpSpPr>
        <p:grpSpPr>
          <a:xfrm>
            <a:off x="7448612" y="0"/>
            <a:ext cx="4743793" cy="6858466"/>
            <a:chOff x="7448612" y="0"/>
            <a:chExt cx="4743793" cy="6858466"/>
          </a:xfrm>
        </p:grpSpPr>
        <p:sp>
          <p:nvSpPr>
            <p:cNvPr id="88"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3"/>
                  </a:lnTo>
                </a:path>
              </a:pathLst>
            </a:custGeom>
            <a:noFill/>
            <a:ln w="9525" cap="flat" cmpd="sng">
              <a:solidFill>
                <a:srgbClr val="5FCAEE"/>
              </a:solidFill>
              <a:prstDash val="solid"/>
              <a:round/>
            </a:ln>
          </p:spPr>
        </p:sp>
        <p:sp>
          <p:nvSpPr>
            <p:cNvPr id="89"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90"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91"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ap="flat" cmpd="sng">
              <a:noFill/>
              <a:prstDash val="solid"/>
              <a:miter/>
            </a:ln>
          </p:spPr>
        </p:sp>
        <p:sp>
          <p:nvSpPr>
            <p:cNvPr id="92"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3"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94"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95"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96"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9" name="矩形"/>
          <p:cNvSpPr>
            <a:spLocks/>
          </p:cNvSpPr>
          <p:nvPr/>
        </p:nvSpPr>
        <p:spPr>
          <a:xfrm>
            <a:off x="752474" y="6486037"/>
            <a:ext cx="1773554" cy="166368"/>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00"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58" y="3161"/>
                </a:lnTo>
                <a:lnTo>
                  <a:pt x="1473" y="5347"/>
                </a:lnTo>
                <a:lnTo>
                  <a:pt x="383" y="7928"/>
                </a:lnTo>
                <a:lnTo>
                  <a:pt x="0" y="10800"/>
                </a:lnTo>
                <a:lnTo>
                  <a:pt x="383" y="13671"/>
                </a:lnTo>
                <a:lnTo>
                  <a:pt x="1473" y="16250"/>
                </a:lnTo>
                <a:lnTo>
                  <a:pt x="3158" y="18436"/>
                </a:lnTo>
                <a:lnTo>
                  <a:pt x="5349" y="20124"/>
                </a:lnTo>
                <a:lnTo>
                  <a:pt x="7928" y="21214"/>
                </a:lnTo>
                <a:lnTo>
                  <a:pt x="10800" y="21600"/>
                </a:lnTo>
                <a:lnTo>
                  <a:pt x="13668"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8" y="385"/>
                </a:lnTo>
                <a:lnTo>
                  <a:pt x="10800" y="0"/>
                </a:lnTo>
                <a:close/>
              </a:path>
            </a:pathLst>
          </a:custGeom>
          <a:solidFill>
            <a:srgbClr val="EBEBEB"/>
          </a:solidFill>
          <a:ln cap="flat" cmpd="sng">
            <a:noFill/>
            <a:prstDash val="solid"/>
            <a:miter/>
          </a:ln>
        </p:spPr>
      </p:sp>
      <p:sp>
        <p:nvSpPr>
          <p:cNvPr id="101"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3" y="117"/>
                </a:lnTo>
                <a:lnTo>
                  <a:pt x="7681" y="455"/>
                </a:lnTo>
                <a:lnTo>
                  <a:pt x="6245" y="1003"/>
                </a:lnTo>
                <a:lnTo>
                  <a:pt x="4915" y="1739"/>
                </a:lnTo>
                <a:lnTo>
                  <a:pt x="3710" y="2648"/>
                </a:lnTo>
                <a:lnTo>
                  <a:pt x="2649" y="3713"/>
                </a:lnTo>
                <a:lnTo>
                  <a:pt x="1740" y="4915"/>
                </a:lnTo>
                <a:lnTo>
                  <a:pt x="1002" y="6246"/>
                </a:lnTo>
                <a:lnTo>
                  <a:pt x="456" y="7680"/>
                </a:lnTo>
                <a:lnTo>
                  <a:pt x="115" y="9201"/>
                </a:lnTo>
                <a:lnTo>
                  <a:pt x="0" y="10800"/>
                </a:lnTo>
                <a:lnTo>
                  <a:pt x="115" y="12395"/>
                </a:lnTo>
                <a:lnTo>
                  <a:pt x="456" y="13916"/>
                </a:lnTo>
                <a:lnTo>
                  <a:pt x="1002" y="15352"/>
                </a:lnTo>
                <a:lnTo>
                  <a:pt x="1740" y="16679"/>
                </a:lnTo>
                <a:lnTo>
                  <a:pt x="2649" y="17883"/>
                </a:lnTo>
                <a:lnTo>
                  <a:pt x="3710" y="18950"/>
                </a:lnTo>
                <a:lnTo>
                  <a:pt x="4915" y="19857"/>
                </a:lnTo>
                <a:lnTo>
                  <a:pt x="6245" y="20596"/>
                </a:lnTo>
                <a:lnTo>
                  <a:pt x="7681" y="21142"/>
                </a:lnTo>
                <a:lnTo>
                  <a:pt x="9203" y="21481"/>
                </a:lnTo>
                <a:lnTo>
                  <a:pt x="10800" y="21600"/>
                </a:lnTo>
                <a:lnTo>
                  <a:pt x="12391" y="21481"/>
                </a:lnTo>
                <a:lnTo>
                  <a:pt x="13916" y="21142"/>
                </a:lnTo>
                <a:lnTo>
                  <a:pt x="15349" y="20596"/>
                </a:lnTo>
                <a:lnTo>
                  <a:pt x="16680" y="19857"/>
                </a:lnTo>
                <a:lnTo>
                  <a:pt x="17884" y="18950"/>
                </a:lnTo>
                <a:lnTo>
                  <a:pt x="18950" y="17883"/>
                </a:lnTo>
                <a:lnTo>
                  <a:pt x="19858" y="16679"/>
                </a:lnTo>
                <a:lnTo>
                  <a:pt x="20592" y="15352"/>
                </a:lnTo>
                <a:lnTo>
                  <a:pt x="21138" y="13916"/>
                </a:lnTo>
                <a:lnTo>
                  <a:pt x="21482" y="12395"/>
                </a:lnTo>
                <a:lnTo>
                  <a:pt x="21600" y="10800"/>
                </a:lnTo>
                <a:lnTo>
                  <a:pt x="21482" y="9201"/>
                </a:lnTo>
                <a:lnTo>
                  <a:pt x="21138" y="7680"/>
                </a:lnTo>
                <a:lnTo>
                  <a:pt x="20592" y="6246"/>
                </a:lnTo>
                <a:lnTo>
                  <a:pt x="19858" y="4915"/>
                </a:lnTo>
                <a:lnTo>
                  <a:pt x="18950" y="3713"/>
                </a:lnTo>
                <a:lnTo>
                  <a:pt x="17884" y="2648"/>
                </a:lnTo>
                <a:lnTo>
                  <a:pt x="16680" y="1739"/>
                </a:lnTo>
                <a:lnTo>
                  <a:pt x="15349" y="1003"/>
                </a:lnTo>
                <a:lnTo>
                  <a:pt x="13916" y="455"/>
                </a:lnTo>
                <a:lnTo>
                  <a:pt x="12391" y="117"/>
                </a:lnTo>
                <a:lnTo>
                  <a:pt x="10800" y="0"/>
                </a:lnTo>
                <a:close/>
              </a:path>
            </a:pathLst>
          </a:custGeom>
          <a:solidFill>
            <a:srgbClr val="2D83C3"/>
          </a:solidFill>
          <a:ln cap="flat" cmpd="sng">
            <a:noFill/>
            <a:prstDash val="solid"/>
            <a:miter/>
          </a:ln>
        </p:spPr>
      </p:sp>
      <p:pic>
        <p:nvPicPr>
          <p:cNvPr id="102" name="图片"/>
          <p:cNvPicPr>
            <a:picLocks/>
          </p:cNvPicPr>
          <p:nvPr/>
        </p:nvPicPr>
        <p:blipFill>
          <a:blip cstate="print"/>
          <a:stretch>
            <a:fillRect/>
          </a:stretch>
        </p:blipFill>
        <p:spPr>
          <a:xfrm>
            <a:off x="10687050" y="6134100"/>
            <a:ext cx="247648" cy="247650"/>
          </a:xfrm>
          <a:prstGeom prst="rect">
            <a:avLst/>
          </a:prstGeom>
          <a:noFill/>
          <a:ln w="12700" cap="flat" cmpd="sng">
            <a:noFill/>
            <a:prstDash val="solid"/>
            <a:miter/>
          </a:ln>
        </p:spPr>
      </p:pic>
      <p:grpSp>
        <p:nvGrpSpPr>
          <p:cNvPr id="105" name="组合"/>
          <p:cNvGrpSpPr>
            <a:grpSpLocks/>
          </p:cNvGrpSpPr>
          <p:nvPr/>
        </p:nvGrpSpPr>
        <p:grpSpPr>
          <a:xfrm>
            <a:off x="47625" y="3819523"/>
            <a:ext cx="4124324" cy="3009896"/>
            <a:chOff x="47625" y="3819523"/>
            <a:chExt cx="4124324" cy="3009896"/>
          </a:xfrm>
        </p:grpSpPr>
        <p:pic>
          <p:nvPicPr>
            <p:cNvPr id="103" name="图片"/>
            <p:cNvPicPr>
              <a:picLocks/>
            </p:cNvPicPr>
            <p:nvPr/>
          </p:nvPicPr>
          <p:blipFill>
            <a:blip cstate="print"/>
            <a:stretch>
              <a:fillRect/>
            </a:stretch>
          </p:blipFill>
          <p:spPr>
            <a:xfrm>
              <a:off x="466725" y="6410325"/>
              <a:ext cx="3705224" cy="295275"/>
            </a:xfrm>
            <a:prstGeom prst="rect">
              <a:avLst/>
            </a:prstGeom>
            <a:noFill/>
            <a:ln w="12700" cap="flat" cmpd="sng">
              <a:noFill/>
              <a:prstDash val="solid"/>
              <a:miter/>
            </a:ln>
          </p:spPr>
        </p:pic>
        <p:pic>
          <p:nvPicPr>
            <p:cNvPr id="104" name="图片"/>
            <p:cNvPicPr>
              <a:picLocks/>
            </p:cNvPicPr>
            <p:nvPr/>
          </p:nvPicPr>
          <p:blipFill>
            <a:blip cstate="print"/>
            <a:stretch>
              <a:fillRect/>
            </a:stretch>
          </p:blipFill>
          <p:spPr>
            <a:xfrm>
              <a:off x="47625" y="3819523"/>
              <a:ext cx="1733550" cy="3009896"/>
            </a:xfrm>
            <a:prstGeom prst="rect">
              <a:avLst/>
            </a:prstGeom>
            <a:noFill/>
            <a:ln w="12700" cap="flat" cmpd="sng">
              <a:noFill/>
              <a:prstDash val="solid"/>
              <a:miter/>
            </a:ln>
          </p:spPr>
        </p:pic>
      </p:grpSp>
      <p:sp>
        <p:nvSpPr>
          <p:cNvPr id="106"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7"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8" name="矩形"/>
          <p:cNvSpPr>
            <a:spLocks/>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715525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1"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12" name="文本框"/>
          <p:cNvSpPr>
            <a:spLocks noGrp="1"/>
          </p:cNvSpPr>
          <p:nvPr>
            <p:ph type="title"/>
          </p:nvPr>
        </p:nvSpPr>
        <p:spPr>
          <a:xfrm>
            <a:off x="1129341" y="1194170"/>
            <a:ext cx="563689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13" name="图片"/>
          <p:cNvPicPr>
            <a:picLocks/>
          </p:cNvPicPr>
          <p:nvPr/>
        </p:nvPicPr>
        <p:blipFill>
          <a:blip cstate="print"/>
          <a:stretch>
            <a:fillRect/>
          </a:stretch>
        </p:blipFill>
        <p:spPr>
          <a:xfrm>
            <a:off x="676275" y="6467475"/>
            <a:ext cx="2143125" cy="200023"/>
          </a:xfrm>
          <a:prstGeom prst="rect">
            <a:avLst/>
          </a:prstGeom>
          <a:noFill/>
          <a:ln w="12700" cap="flat" cmpd="sng">
            <a:noFill/>
            <a:prstDash val="solid"/>
            <a:miter/>
          </a:ln>
        </p:spPr>
      </p:pic>
      <p:sp>
        <p:nvSpPr>
          <p:cNvPr id="114"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15" name="矩形"/>
          <p:cNvSpPr>
            <a:spLocks/>
          </p:cNvSpPr>
          <p:nvPr/>
        </p:nvSpPr>
        <p:spPr>
          <a:xfrm>
            <a:off x="1347539" y="2711862"/>
            <a:ext cx="7124424" cy="20345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Droid Sans" charset="0"/>
                <a:ea typeface="宋体" charset="0"/>
                <a:cs typeface="Lucida Sans" charset="0"/>
              </a:rPr>
              <a:t>The purpose to analysis the employees data for , to know there working hours in the company, of both men and women employees </a:t>
            </a:r>
            <a:endParaRPr lang="zh-CN" altLang="en-US" sz="3600" b="0" i="0" u="none" strike="noStrike" kern="1200" cap="none" spc="0" baseline="0">
              <a:solidFill>
                <a:schemeClr val="tx1"/>
              </a:solidFill>
              <a:latin typeface="Droid Sans" charset="0"/>
              <a:ea typeface="宋体" charset="0"/>
              <a:cs typeface="Lucida Sans" charset="0"/>
            </a:endParaRPr>
          </a:p>
        </p:txBody>
      </p:sp>
      <p:grpSp>
        <p:nvGrpSpPr>
          <p:cNvPr id="119" name="组合"/>
          <p:cNvGrpSpPr>
            <a:grpSpLocks/>
          </p:cNvGrpSpPr>
          <p:nvPr/>
        </p:nvGrpSpPr>
        <p:grpSpPr>
          <a:xfrm rot="16200000">
            <a:off x="7991475" y="2933700"/>
            <a:ext cx="2762249" cy="3257550"/>
            <a:chOff x="7991475" y="2933700"/>
            <a:chExt cx="2762249" cy="3257550"/>
          </a:xfrm>
        </p:grpSpPr>
        <p:sp>
          <p:nvSpPr>
            <p:cNvPr id="116"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1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18" name="图片"/>
            <p:cNvPicPr>
              <a:picLocks/>
            </p:cNvPicPr>
            <p:nvPr/>
          </p:nvPicPr>
          <p:blipFill>
            <a:blip cstate="print"/>
            <a:stretch>
              <a:fillRect/>
            </a:stretch>
          </p:blipFill>
          <p:spPr>
            <a:xfrm>
              <a:off x="7991475" y="2933700"/>
              <a:ext cx="2762249" cy="3257550"/>
            </a:xfrm>
            <a:prstGeom prst="rect">
              <a:avLst/>
            </a:prstGeom>
            <a:noFill/>
            <a:ln w="12700" cap="flat" cmpd="sng">
              <a:noFill/>
              <a:prstDash val="solid"/>
              <a:miter/>
            </a:ln>
            <a:effectLst>
              <a:outerShdw blurRad="50800" dist="38100" dir="18900000" algn="bl" rotWithShape="0">
                <a:srgbClr val="000000">
                  <a:alpha val="39607"/>
                </a:srgbClr>
              </a:outerShdw>
            </a:effectLst>
          </p:spPr>
        </p:pic>
      </p:grpSp>
    </p:spTree>
    <p:extLst>
      <p:ext uri="{BB962C8B-B14F-4D97-AF65-F5344CB8AC3E}">
        <p14:creationId xmlns:p14="http://schemas.microsoft.com/office/powerpoint/2010/main" val="1883744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5" name="组合"/>
          <p:cNvGrpSpPr>
            <a:grpSpLocks/>
          </p:cNvGrpSpPr>
          <p:nvPr/>
        </p:nvGrpSpPr>
        <p:grpSpPr>
          <a:xfrm>
            <a:off x="8658225" y="2647950"/>
            <a:ext cx="3533775" cy="3810000"/>
            <a:chOff x="8658225" y="2647950"/>
            <a:chExt cx="3533775" cy="3810000"/>
          </a:xfrm>
        </p:grpSpPr>
        <p:sp>
          <p:nvSpPr>
            <p:cNvPr id="122"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23"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24" name="图片"/>
            <p:cNvPicPr>
              <a:picLocks/>
            </p:cNvPicPr>
            <p:nvPr/>
          </p:nvPicPr>
          <p:blipFill>
            <a:blip cstate="print"/>
            <a:stretch>
              <a:fillRect/>
            </a:stretch>
          </p:blipFill>
          <p:spPr>
            <a:xfrm>
              <a:off x="8658225" y="2647950"/>
              <a:ext cx="3533775" cy="3810000"/>
            </a:xfrm>
            <a:prstGeom prst="rect">
              <a:avLst/>
            </a:prstGeom>
            <a:noFill/>
            <a:ln w="12700" cap="flat" cmpd="sng">
              <a:noFill/>
              <a:prstDash val="solid"/>
              <a:miter/>
            </a:ln>
          </p:spPr>
        </p:pic>
      </p:grpSp>
      <p:sp>
        <p:nvSpPr>
          <p:cNvPr id="12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7"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28" name="图片"/>
          <p:cNvPicPr>
            <a:picLocks/>
          </p:cNvPicPr>
          <p:nvPr/>
        </p:nvPicPr>
        <p:blipFill>
          <a:blip cstate="print"/>
          <a:stretch>
            <a:fillRect/>
          </a:stretch>
        </p:blipFill>
        <p:spPr>
          <a:xfrm>
            <a:off x="676275" y="6467475"/>
            <a:ext cx="2143125" cy="200023"/>
          </a:xfrm>
          <a:prstGeom prst="rect">
            <a:avLst/>
          </a:prstGeom>
          <a:noFill/>
          <a:ln w="12700" cap="flat" cmpd="sng">
            <a:noFill/>
            <a:prstDash val="solid"/>
            <a:miter/>
          </a:ln>
        </p:spPr>
      </p:pic>
      <p:sp>
        <p:nvSpPr>
          <p:cNvPr id="129"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0" name="矩形"/>
          <p:cNvSpPr>
            <a:spLocks/>
          </p:cNvSpPr>
          <p:nvPr/>
        </p:nvSpPr>
        <p:spPr>
          <a:xfrm>
            <a:off x="914401" y="2419345"/>
            <a:ext cx="7924800" cy="39776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3200" b="0" i="0" u="none" strike="noStrike" kern="1200" cap="none" spc="0" baseline="0">
                <a:solidFill>
                  <a:srgbClr val="000000"/>
                </a:solidFill>
                <a:latin typeface="Times New Roman" pitchFamily="18" charset="0"/>
                <a:ea typeface="宋体" charset="0"/>
                <a:cs typeface="Times New Roman" pitchFamily="18" charset="0"/>
              </a:rPr>
              <a:t>The project aims to analyse FTE (Full-time employee) on both men and women employees at various departments . The full time and part time employees to identify and address under the table. By conducting this analysis  the company came to who are the employees working more hours and less hours in the compacompany </a:t>
            </a:r>
            <a:endParaRPr lang="zh-CN" altLang="en-US" sz="3200" b="0" i="0" u="none" strike="noStrike" kern="1200" cap="none" spc="0" baseline="0">
              <a:solidFill>
                <a:srgbClr val="000000"/>
              </a:solidFill>
              <a:latin typeface="Times New Roman" pitchFamily="18" charset="0"/>
              <a:ea typeface="宋体" charset="0"/>
              <a:cs typeface="Times New Roman" pitchFamily="18" charset="0"/>
            </a:endParaRPr>
          </a:p>
        </p:txBody>
      </p:sp>
      <p:sp>
        <p:nvSpPr>
          <p:cNvPr id="131" name="矩形"/>
          <p:cNvSpPr>
            <a:spLocks/>
          </p:cNvSpPr>
          <p:nvPr/>
        </p:nvSpPr>
        <p:spPr>
          <a:xfrm>
            <a:off x="5471802" y="2807111"/>
            <a:ext cx="1257280" cy="358140"/>
          </a:xfrm>
          <a:prstGeom prst="rect">
            <a:avLst/>
          </a:prstGeom>
          <a:noFill/>
          <a:ln w="12700" cap="flat" cmpd="sng">
            <a:noFill/>
            <a:prstDash val="solid"/>
            <a:miter/>
          </a:ln>
        </p:spPr>
      </p:sp>
    </p:spTree>
    <p:extLst>
      <p:ext uri="{BB962C8B-B14F-4D97-AF65-F5344CB8AC3E}">
        <p14:creationId xmlns:p14="http://schemas.microsoft.com/office/powerpoint/2010/main" val="2112435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4"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5"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6"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37" name="文本框"/>
          <p:cNvSpPr>
            <a:spLocks noGrp="1"/>
          </p:cNvSpPr>
          <p:nvPr>
            <p:ph type="title"/>
          </p:nvPr>
        </p:nvSpPr>
        <p:spPr>
          <a:xfrm>
            <a:off x="699452" y="891793"/>
            <a:ext cx="5014595" cy="502284"/>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pic>
        <p:nvPicPr>
          <p:cNvPr id="138" name="图片"/>
          <p:cNvPicPr>
            <a:picLocks/>
          </p:cNvPicPr>
          <p:nvPr/>
        </p:nvPicPr>
        <p:blipFill>
          <a:blip cstate="print"/>
          <a:stretch>
            <a:fillRect/>
          </a:stretch>
        </p:blipFill>
        <p:spPr>
          <a:xfrm>
            <a:off x="723900" y="6172200"/>
            <a:ext cx="2181225" cy="485775"/>
          </a:xfrm>
          <a:prstGeom prst="rect">
            <a:avLst/>
          </a:prstGeom>
          <a:noFill/>
          <a:ln w="12700" cap="flat" cmpd="sng">
            <a:noFill/>
            <a:prstDash val="solid"/>
            <a:miter/>
          </a:ln>
        </p:spPr>
      </p:pic>
      <p:sp>
        <p:nvSpPr>
          <p:cNvPr id="139"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40" name="矩形"/>
          <p:cNvSpPr>
            <a:spLocks/>
          </p:cNvSpPr>
          <p:nvPr/>
        </p:nvSpPr>
        <p:spPr>
          <a:xfrm>
            <a:off x="1699959" y="2273719"/>
            <a:ext cx="5332026" cy="394906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Droid Sans" charset="0"/>
              <a:buChar char="●"/>
            </a:pPr>
            <a:r>
              <a:rPr lang="en-US" altLang="zh-CN" sz="2800" b="0" i="0" u="none" strike="noStrike" kern="1200" cap="none" spc="0" baseline="0">
                <a:solidFill>
                  <a:schemeClr val="tx1"/>
                </a:solidFill>
                <a:latin typeface="Droid Sans" charset="0"/>
                <a:ea typeface="宋体" charset="0"/>
                <a:cs typeface="Lucida Sans" charset="0"/>
              </a:rPr>
              <a:t>HUMAN RESOURCE DEPARTMENTS</a:t>
            </a:r>
          </a:p>
          <a:p>
            <a:pPr marL="0" indent="0" algn="l">
              <a:lnSpc>
                <a:spcPct val="100000"/>
              </a:lnSpc>
              <a:spcBef>
                <a:spcPts val="0"/>
              </a:spcBef>
              <a:spcAft>
                <a:spcPts val="0"/>
              </a:spcAft>
              <a:buFont typeface="Droid Sans" charset="0"/>
              <a:buChar char="●"/>
            </a:pPr>
            <a:r>
              <a:rPr lang="en-US" altLang="zh-CN" sz="2800" b="0" i="0" u="none" strike="noStrike" kern="1200" cap="none" spc="0" baseline="0">
                <a:solidFill>
                  <a:schemeClr val="tx1"/>
                </a:solidFill>
                <a:latin typeface="Droid Sans" charset="0"/>
                <a:ea typeface="宋体" charset="0"/>
                <a:cs typeface="Lucida Sans" charset="0"/>
              </a:rPr>
              <a:t>BUSINESS ANALYSTS</a:t>
            </a:r>
          </a:p>
          <a:p>
            <a:pPr marL="0" indent="0" algn="l">
              <a:lnSpc>
                <a:spcPct val="100000"/>
              </a:lnSpc>
              <a:spcBef>
                <a:spcPts val="0"/>
              </a:spcBef>
              <a:spcAft>
                <a:spcPts val="0"/>
              </a:spcAft>
              <a:buFont typeface="Droid Sans" charset="0"/>
              <a:buChar char="●"/>
            </a:pPr>
            <a:r>
              <a:rPr lang="en-US" altLang="zh-CN" sz="2800" b="0" i="0" u="none" strike="noStrike" kern="1200" cap="none" spc="0" baseline="0">
                <a:solidFill>
                  <a:schemeClr val="tx1"/>
                </a:solidFill>
                <a:latin typeface="Droid Sans" charset="0"/>
                <a:ea typeface="宋体" charset="0"/>
                <a:cs typeface="Lucida Sans" charset="0"/>
              </a:rPr>
              <a:t>MARKETING DEPARTMENT </a:t>
            </a:r>
          </a:p>
          <a:p>
            <a:pPr marL="0" indent="0" algn="l">
              <a:lnSpc>
                <a:spcPct val="100000"/>
              </a:lnSpc>
              <a:spcBef>
                <a:spcPts val="0"/>
              </a:spcBef>
              <a:spcAft>
                <a:spcPts val="0"/>
              </a:spcAft>
              <a:buFont typeface="Droid Sans" charset="0"/>
              <a:buChar char="●"/>
            </a:pPr>
            <a:r>
              <a:rPr lang="en-US" altLang="zh-CN" sz="2800" b="0" i="0" u="none" strike="noStrike" kern="1200" cap="none" spc="0" baseline="0">
                <a:solidFill>
                  <a:schemeClr val="tx1"/>
                </a:solidFill>
                <a:latin typeface="Droid Sans" charset="0"/>
                <a:ea typeface="宋体" charset="0"/>
                <a:cs typeface="Lucida Sans" charset="0"/>
              </a:rPr>
              <a:t>SALES DEPARTMENT </a:t>
            </a:r>
          </a:p>
          <a:p>
            <a:pPr marL="0" indent="0" algn="l">
              <a:lnSpc>
                <a:spcPct val="100000"/>
              </a:lnSpc>
              <a:spcBef>
                <a:spcPts val="0"/>
              </a:spcBef>
              <a:spcAft>
                <a:spcPts val="0"/>
              </a:spcAft>
              <a:buFont typeface="Droid Sans" charset="0"/>
              <a:buChar char="●"/>
            </a:pPr>
            <a:r>
              <a:rPr lang="en-US" altLang="zh-CN" sz="2800" b="0" i="0" u="none" strike="noStrike" kern="1200" cap="none" spc="0" baseline="0">
                <a:solidFill>
                  <a:schemeClr val="tx1"/>
                </a:solidFill>
                <a:latin typeface="Droid Sans" charset="0"/>
                <a:ea typeface="宋体" charset="0"/>
                <a:cs typeface="Lucida Sans" charset="0"/>
              </a:rPr>
              <a:t>ENGINEERING DEPARTMENT </a:t>
            </a:r>
          </a:p>
          <a:p>
            <a:pPr marL="0" indent="0" algn="l">
              <a:lnSpc>
                <a:spcPct val="100000"/>
              </a:lnSpc>
              <a:spcBef>
                <a:spcPts val="0"/>
              </a:spcBef>
              <a:spcAft>
                <a:spcPts val="0"/>
              </a:spcAft>
              <a:buFont typeface="Droid Sans" charset="0"/>
              <a:buChar char="●"/>
            </a:pPr>
            <a:r>
              <a:rPr lang="en-US" altLang="zh-CN" sz="2800" b="0" i="0" u="none" strike="noStrike" kern="1200" cap="none" spc="0" baseline="0">
                <a:solidFill>
                  <a:schemeClr val="tx1"/>
                </a:solidFill>
                <a:latin typeface="Droid Sans" charset="0"/>
                <a:ea typeface="宋体" charset="0"/>
                <a:cs typeface="Lucida Sans" charset="0"/>
              </a:rPr>
              <a:t>EMPLOYEES</a:t>
            </a:r>
          </a:p>
          <a:p>
            <a:pPr marL="0" indent="0" algn="l">
              <a:lnSpc>
                <a:spcPct val="100000"/>
              </a:lnSpc>
              <a:spcBef>
                <a:spcPts val="0"/>
              </a:spcBef>
              <a:spcAft>
                <a:spcPts val="0"/>
              </a:spcAft>
              <a:buFont typeface="Droid Sans" charset="0"/>
              <a:buChar char="●"/>
            </a:pPr>
            <a:r>
              <a:rPr lang="en-US" altLang="zh-CN" sz="2800" b="0" i="0" u="none" strike="noStrike" kern="1200" cap="none" spc="0" baseline="0">
                <a:solidFill>
                  <a:schemeClr val="tx1"/>
                </a:solidFill>
                <a:latin typeface="Droid Sans" charset="0"/>
                <a:ea typeface="宋体" charset="0"/>
                <a:cs typeface="Lucida Sans" charset="0"/>
              </a:rPr>
              <a:t>MANAGEMENT AND LEADERSHIP</a:t>
            </a:r>
            <a:endParaRPr lang="zh-CN" altLang="en-US" sz="2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374065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3" name="图片"/>
          <p:cNvPicPr>
            <a:picLocks/>
          </p:cNvPicPr>
          <p:nvPr/>
        </p:nvPicPr>
        <p:blipFill>
          <a:blip cstate="print"/>
          <a:stretch>
            <a:fillRect/>
          </a:stretch>
        </p:blipFill>
        <p:spPr>
          <a:xfrm>
            <a:off x="0" y="1476375"/>
            <a:ext cx="2695574" cy="3248025"/>
          </a:xfrm>
          <a:prstGeom prst="rect">
            <a:avLst/>
          </a:prstGeom>
          <a:noFill/>
          <a:ln w="12700" cap="flat" cmpd="sng">
            <a:noFill/>
            <a:prstDash val="solid"/>
            <a:miter/>
          </a:ln>
        </p:spPr>
      </p:pic>
      <p:sp>
        <p:nvSpPr>
          <p:cNvPr id="144"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5"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6"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47" name="文本框"/>
          <p:cNvSpPr>
            <a:spLocks noGrp="1"/>
          </p:cNvSpPr>
          <p:nvPr>
            <p:ph type="title"/>
          </p:nvPr>
        </p:nvSpPr>
        <p:spPr>
          <a:xfrm>
            <a:off x="558165" y="857885"/>
            <a:ext cx="9763125" cy="55626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endParaRPr lang="zh-CN" altLang="en-US" sz="3600" b="1" i="0" u="none" strike="noStrike" kern="0" cap="none" spc="0" baseline="0">
              <a:solidFill>
                <a:schemeClr val="tx1"/>
              </a:solidFill>
              <a:latin typeface="Trebuchet MS" charset="0"/>
              <a:ea typeface="宋体" charset="0"/>
              <a:cs typeface="Trebuchet MS" charset="0"/>
            </a:endParaRPr>
          </a:p>
        </p:txBody>
      </p:sp>
      <p:pic>
        <p:nvPicPr>
          <p:cNvPr id="148" name="图片"/>
          <p:cNvPicPr>
            <a:picLocks/>
          </p:cNvPicPr>
          <p:nvPr/>
        </p:nvPicPr>
        <p:blipFill>
          <a:blip cstate="print"/>
          <a:stretch>
            <a:fillRect/>
          </a:stretch>
        </p:blipFill>
        <p:spPr>
          <a:xfrm>
            <a:off x="676275" y="6467475"/>
            <a:ext cx="2143125" cy="200023"/>
          </a:xfrm>
          <a:prstGeom prst="rect">
            <a:avLst/>
          </a:prstGeom>
          <a:noFill/>
          <a:ln w="12700" cap="flat" cmpd="sng">
            <a:noFill/>
            <a:prstDash val="solid"/>
            <a:miter/>
          </a:ln>
        </p:spPr>
      </p:pic>
      <p:sp>
        <p:nvSpPr>
          <p:cNvPr id="149"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50" name="矩形"/>
          <p:cNvSpPr>
            <a:spLocks/>
          </p:cNvSpPr>
          <p:nvPr/>
        </p:nvSpPr>
        <p:spPr>
          <a:xfrm>
            <a:off x="1052269" y="2635663"/>
            <a:ext cx="4728133" cy="22631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Droid Sans" charset="0"/>
              <a:buChar char="★"/>
            </a:pPr>
            <a:r>
              <a:rPr lang="en-US" altLang="zh-CN" sz="2400" b="0" i="0" u="none" strike="noStrike" kern="1200" cap="none" spc="0" baseline="0">
                <a:solidFill>
                  <a:schemeClr val="tx1"/>
                </a:solidFill>
                <a:latin typeface="Droid Sans" charset="0"/>
                <a:ea typeface="宋体" charset="0"/>
                <a:cs typeface="Lucida Sans" charset="0"/>
              </a:rPr>
              <a:t>FILTERING- REMOVE VALUES</a:t>
            </a: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charset="0"/>
              <a:ea typeface="宋体" charset="0"/>
              <a:cs typeface="Lucida Sans" charset="0"/>
            </a:endParaRPr>
          </a:p>
          <a:p>
            <a:pPr marL="0" indent="0" algn="l">
              <a:lnSpc>
                <a:spcPct val="100000"/>
              </a:lnSpc>
              <a:spcBef>
                <a:spcPts val="0"/>
              </a:spcBef>
              <a:spcAft>
                <a:spcPts val="0"/>
              </a:spcAft>
              <a:buFont typeface="Droid Sans" charset="0"/>
              <a:buChar char="★"/>
            </a:pPr>
            <a:r>
              <a:rPr lang="en-US" altLang="zh-CN" sz="2400" b="0" i="0" u="none" strike="noStrike" kern="1200" cap="none" spc="0" baseline="0">
                <a:solidFill>
                  <a:schemeClr val="tx1"/>
                </a:solidFill>
                <a:latin typeface="Droid Sans" charset="0"/>
                <a:ea typeface="宋体" charset="0"/>
                <a:cs typeface="Lucida Sans" charset="0"/>
              </a:rPr>
              <a:t>PIVOT TABLE - SUMMARY OF EMPLOYEE PERFORMANCE</a:t>
            </a: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charset="0"/>
              <a:ea typeface="宋体" charset="0"/>
              <a:cs typeface="Lucida Sans" charset="0"/>
            </a:endParaRPr>
          </a:p>
          <a:p>
            <a:pPr marL="0" indent="0" algn="l">
              <a:lnSpc>
                <a:spcPct val="100000"/>
              </a:lnSpc>
              <a:spcBef>
                <a:spcPts val="0"/>
              </a:spcBef>
              <a:spcAft>
                <a:spcPts val="0"/>
              </a:spcAft>
              <a:buFont typeface="Droid Sans" charset="0"/>
              <a:buChar char="★"/>
            </a:pPr>
            <a:r>
              <a:rPr lang="en-US" altLang="zh-CN" sz="2400" b="0" i="0" u="none" strike="noStrike" kern="1200" cap="none" spc="0" baseline="0">
                <a:solidFill>
                  <a:schemeClr val="tx1"/>
                </a:solidFill>
                <a:latin typeface="Droid Sans" charset="0"/>
                <a:ea typeface="宋体" charset="0"/>
                <a:cs typeface="Lucida Sans" charset="0"/>
              </a:rPr>
              <a:t>BAR DIAGRAM - FINAL REPORT</a:t>
            </a:r>
            <a:endParaRPr lang="zh-CN" altLang="en-US" sz="24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1944356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Dataset Description</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54" name="矩形"/>
          <p:cNvSpPr>
            <a:spLocks/>
          </p:cNvSpPr>
          <p:nvPr/>
        </p:nvSpPr>
        <p:spPr>
          <a:xfrm>
            <a:off x="1204667" y="1273609"/>
            <a:ext cx="7051300" cy="58826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charset="0"/>
                <a:ea typeface="宋体" charset="0"/>
                <a:cs typeface="Droid Sans" charset="0"/>
              </a:rPr>
              <a:t>EMPLOYEE DATA SET- NAN MUDHALVAN PORTAL</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charset="0"/>
                <a:ea typeface="宋体" charset="0"/>
                <a:cs typeface="Droid Sans" charset="0"/>
              </a:rPr>
              <a:t>9FEATURES IN EXCEL:</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charset="0"/>
                <a:ea typeface="宋体" charset="0"/>
                <a:cs typeface="Droid Sans" charset="0"/>
              </a:rPr>
              <a:t>EMPLOYEE ID- ALPHANUMERIC(TEXT)</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charset="0"/>
                <a:ea typeface="宋体" charset="0"/>
                <a:cs typeface="Droid Sans" charset="0"/>
              </a:rPr>
              <a:t>NAME- ALPHABETICAL(TEXT)</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charset="0"/>
                <a:ea typeface="宋体" charset="0"/>
                <a:cs typeface="Droid Sans" charset="0"/>
              </a:rPr>
              <a:t>GENDER- ALPHABETICAL(TEXT)</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charset="0"/>
                <a:ea typeface="宋体" charset="0"/>
                <a:cs typeface="Droid Sans" charset="0"/>
              </a:rPr>
              <a:t>DEPARTMENT - ALPHABETICAL(TEXT)</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charset="0"/>
                <a:ea typeface="宋体" charset="0"/>
                <a:cs typeface="Droid Sans" charset="0"/>
              </a:rPr>
              <a:t>SALARY - NUMERICAL </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charset="0"/>
                <a:ea typeface="宋体" charset="0"/>
                <a:cs typeface="Droid Sans" charset="0"/>
              </a:rPr>
              <a:t>START DATE - ALPHANUMERIC(TEXT)</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charset="0"/>
                <a:ea typeface="宋体" charset="0"/>
                <a:cs typeface="Droid Sans" charset="0"/>
              </a:rPr>
              <a:t>FTE-  NUMERICAL</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charset="0"/>
                <a:ea typeface="宋体" charset="0"/>
                <a:cs typeface="Droid Sans" charset="0"/>
              </a:rPr>
              <a:t>EMPLOYEE TYPE- ALPHABETICAL(TEXT)</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charset="0"/>
                <a:ea typeface="宋体" charset="0"/>
                <a:cs typeface="Droid Sans" charset="0"/>
              </a:rPr>
              <a:t>EMPLOYEE LOCATION- ALPHABETICAL(TEXT)</a:t>
            </a: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charset="0"/>
              <a:ea typeface="宋体" charset="0"/>
              <a:cs typeface="Droid Sans"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charset="0"/>
                <a:ea typeface="宋体" charset="0"/>
                <a:cs typeface="Droid Sans" charset="0"/>
              </a:rPr>
              <a:t>3FEATURES USED:DEPARTMENT - ALPHABETICAL(TEXT)</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charset="0"/>
                <a:ea typeface="宋体" charset="0"/>
                <a:cs typeface="Droid Sans" charset="0"/>
              </a:rPr>
              <a:t>FTE-  NUMERICAL</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charset="0"/>
                <a:ea typeface="宋体" charset="0"/>
                <a:cs typeface="Droid Sans" charset="0"/>
              </a:rPr>
              <a:t>EMPLOYEE TYPE- ALPHABETICAL(TEXT)</a:t>
            </a:r>
            <a:endParaRPr lang="zh-CN" altLang="en-US" sz="2400" b="0" i="0" u="none" strike="noStrike" kern="1200" cap="none" spc="0" baseline="0">
              <a:solidFill>
                <a:schemeClr val="tx1"/>
              </a:solidFill>
              <a:latin typeface="Droid Sans" charset="0"/>
              <a:ea typeface="宋体" charset="0"/>
              <a:cs typeface="Lucida Sans" charset="0"/>
            </a:endParaRPr>
          </a:p>
        </p:txBody>
      </p:sp>
      <p:sp>
        <p:nvSpPr>
          <p:cNvPr id="155" name="矩形"/>
          <p:cNvSpPr>
            <a:spLocks/>
          </p:cNvSpPr>
          <p:nvPr/>
        </p:nvSpPr>
        <p:spPr>
          <a:xfrm>
            <a:off x="5471802" y="2807111"/>
            <a:ext cx="1257280" cy="329564"/>
          </a:xfrm>
          <a:prstGeom prst="rect">
            <a:avLst/>
          </a:prstGeom>
          <a:noFill/>
          <a:ln w="12700" cap="flat" cmpd="sng">
            <a:noFill/>
            <a:prstDash val="solid"/>
            <a:miter/>
          </a:ln>
        </p:spPr>
      </p:sp>
    </p:spTree>
    <p:extLst>
      <p:ext uri="{BB962C8B-B14F-4D97-AF65-F5344CB8AC3E}">
        <p14:creationId xmlns:p14="http://schemas.microsoft.com/office/powerpoint/2010/main" val="322052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8" name="矩形"/>
          <p:cNvSpPr>
            <a:spLocks/>
          </p:cNvSpPr>
          <p:nvPr/>
        </p:nvSpPr>
        <p:spPr>
          <a:xfrm>
            <a:off x="752474" y="6486037"/>
            <a:ext cx="1773554" cy="166368"/>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59"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60"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6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2" name="图片"/>
          <p:cNvPicPr>
            <a:picLocks/>
          </p:cNvPicPr>
          <p:nvPr/>
        </p:nvPicPr>
        <p:blipFill>
          <a:blip cstate="print"/>
          <a:stretch>
            <a:fillRect/>
          </a:stretch>
        </p:blipFill>
        <p:spPr>
          <a:xfrm>
            <a:off x="66675" y="3381373"/>
            <a:ext cx="2466975" cy="3419473"/>
          </a:xfrm>
          <a:prstGeom prst="rect">
            <a:avLst/>
          </a:prstGeom>
          <a:noFill/>
          <a:ln w="12700" cap="flat" cmpd="sng">
            <a:noFill/>
            <a:prstDash val="solid"/>
            <a:miter/>
          </a:ln>
        </p:spPr>
      </p:pic>
      <p:sp>
        <p:nvSpPr>
          <p:cNvPr id="163" name="文本框"/>
          <p:cNvSpPr>
            <a:spLocks noGrp="1"/>
          </p:cNvSpPr>
          <p:nvPr>
            <p:ph type="title"/>
          </p:nvPr>
        </p:nvSpPr>
        <p:spPr>
          <a:xfrm>
            <a:off x="739774" y="654938"/>
            <a:ext cx="848042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THE</a:t>
            </a:r>
            <a:r>
              <a:rPr lang="en-US" altLang="zh-CN" sz="4250" b="1" i="0" u="none" strike="noStrike" kern="0" cap="none" spc="2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WOW"</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IN</a:t>
            </a:r>
            <a:r>
              <a:rPr lang="en-US" altLang="zh-CN" sz="4250" b="1" i="0" u="none" strike="noStrike" kern="0" cap="none" spc="-5" baseline="0">
                <a:solidFill>
                  <a:schemeClr val="tx1"/>
                </a:solidFill>
                <a:latin typeface="Trebuchet MS" charset="0"/>
                <a:ea typeface="宋体" charset="0"/>
                <a:cs typeface="Trebuchet MS" charset="0"/>
              </a:rPr>
              <a:t> </a:t>
            </a:r>
            <a:r>
              <a:rPr lang="en-US" altLang="zh-CN" sz="4250" b="1" i="0" u="none" strike="noStrike" kern="0" cap="none" spc="15" baseline="0">
                <a:solidFill>
                  <a:schemeClr val="tx1"/>
                </a:solidFill>
                <a:latin typeface="Trebuchet MS" charset="0"/>
                <a:ea typeface="宋体" charset="0"/>
                <a:cs typeface="Trebuchet MS" charset="0"/>
              </a:rPr>
              <a:t>OUR</a:t>
            </a:r>
            <a:r>
              <a:rPr lang="en-US" altLang="zh-CN" sz="4250" b="1" i="0" u="none" strike="noStrike" kern="0" cap="none" spc="-10" baseline="0">
                <a:solidFill>
                  <a:schemeClr val="tx1"/>
                </a:solidFill>
                <a:latin typeface="Trebuchet MS" charset="0"/>
                <a:ea typeface="宋体" charset="0"/>
                <a:cs typeface="Trebuchet MS" charset="0"/>
              </a:rPr>
              <a:t> </a:t>
            </a:r>
            <a:r>
              <a:rPr lang="en-US" altLang="zh-CN" sz="4250" b="1" i="0" u="none" strike="noStrike" kern="0" cap="none" spc="20" baseline="0">
                <a:solidFill>
                  <a:schemeClr val="tx1"/>
                </a:solidFill>
                <a:latin typeface="Trebuchet MS" charset="0"/>
                <a:ea typeface="宋体" charset="0"/>
                <a:cs typeface="Trebuchet MS" charset="0"/>
              </a:rPr>
              <a:t>SOLUTION</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64"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5" name="矩形"/>
          <p:cNvSpPr>
            <a:spLocks/>
          </p:cNvSpPr>
          <p:nvPr/>
        </p:nvSpPr>
        <p:spPr>
          <a:xfrm>
            <a:off x="1200173" y="2278504"/>
            <a:ext cx="7490037" cy="29298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36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Times New Roman" pitchFamily="18" charset="0"/>
                <a:ea typeface="宋体" charset="0"/>
                <a:cs typeface="Times New Roman" pitchFamily="18" charset="0"/>
              </a:rPr>
              <a:t>Effective data visualization makes it easier to present complex data in an engaging and understandable way.</a:t>
            </a:r>
            <a:endParaRPr lang="en-US" altLang="zh-CN" sz="4400" b="0" i="0" u="none" strike="noStrike" kern="1200" cap="none" spc="0" baseline="0">
              <a:solidFill>
                <a:schemeClr val="tx1"/>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44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59282602"/>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232</TotalTime>
  <Words>401</Words>
  <Application>Microsoft Office PowerPoint</Application>
  <PresentationFormat>Custom</PresentationFormat>
  <Paragraphs>101</Paragraphs>
  <Slides>13</Slides>
  <Notes>13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PowerPoint Presentation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WELCOME</cp:lastModifiedBy>
  <cp:revision>14</cp:revision>
  <dcterms:created xsi:type="dcterms:W3CDTF">2024-03-29T15:07:22Z</dcterms:created>
  <dcterms:modified xsi:type="dcterms:W3CDTF">2024-08-30T16:57:47Z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ies>
</file>